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6" r:id="rId2"/>
    <p:sldId id="258" r:id="rId3"/>
    <p:sldId id="259" r:id="rId4"/>
    <p:sldId id="260" r:id="rId5"/>
    <p:sldId id="261" r:id="rId6"/>
    <p:sldId id="262" r:id="rId7"/>
    <p:sldId id="265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D0F4-6820-5244-BC9A-489120105855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66969-4CF2-2240-9FE3-4EEDB81EF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1346200" y="914400"/>
            <a:ext cx="4167188" cy="3135313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571" tIns="45286" rIns="90571" bIns="45286" anchor="ctr"/>
          <a:lstStyle/>
          <a:p>
            <a:endParaRPr lang="en-US"/>
          </a:p>
        </p:txBody>
      </p:sp>
      <p:sp>
        <p:nvSpPr>
          <p:cNvPr id="2765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"/>
          <p:cNvSpPr>
            <a:spLocks noChangeArrowheads="1"/>
          </p:cNvSpPr>
          <p:nvPr/>
        </p:nvSpPr>
        <p:spPr bwMode="auto">
          <a:xfrm>
            <a:off x="1346200" y="914400"/>
            <a:ext cx="4167188" cy="3135313"/>
          </a:xfrm>
          <a:prstGeom prst="roundRect">
            <a:avLst>
              <a:gd name="adj" fmla="val 46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571" tIns="45286" rIns="90571" bIns="45286" anchor="ctr"/>
          <a:lstStyle/>
          <a:p>
            <a:endParaRPr lang="en-US"/>
          </a:p>
        </p:txBody>
      </p:sp>
      <p:sp>
        <p:nvSpPr>
          <p:cNvPr id="2969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dirty="0" smtClean="0"/>
              <a:t>Indian Ocean/warming of the tropical oceans</a:t>
            </a:r>
          </a:p>
          <a:p>
            <a:pPr lvl="1" eaLnBrk="1" hangingPunct="1"/>
            <a:r>
              <a:rPr lang="en-US" dirty="0" smtClean="0"/>
              <a:t>	</a:t>
            </a:r>
            <a:r>
              <a:rPr lang="en-US" dirty="0" smtClean="0">
                <a:latin typeface="Wingdings" charset="0"/>
                <a:cs typeface="Wingdings" charset="0"/>
              </a:rPr>
              <a:t></a:t>
            </a:r>
            <a:r>
              <a:rPr lang="en-US" dirty="0" smtClean="0"/>
              <a:t> controls vertical stability</a:t>
            </a:r>
          </a:p>
          <a:p>
            <a:pPr lvl="1" eaLnBrk="1" hangingPunct="1"/>
            <a:r>
              <a:rPr lang="en-US" dirty="0" smtClean="0"/>
              <a:t>	</a:t>
            </a:r>
            <a:r>
              <a:rPr lang="en-US" dirty="0" smtClean="0">
                <a:latin typeface="Wingdings" charset="0"/>
                <a:cs typeface="Wingdings" charset="0"/>
              </a:rPr>
              <a:t></a:t>
            </a:r>
            <a:r>
              <a:rPr lang="en-US" dirty="0" smtClean="0"/>
              <a:t> related to frequency of daily rainfall?</a:t>
            </a:r>
          </a:p>
          <a:p>
            <a:pPr eaLnBrk="1" hangingPunct="1"/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 Atlantic Ocean/</a:t>
            </a:r>
          </a:p>
          <a:p>
            <a:pPr lvl="1" eaLnBrk="1" hangingPunct="1"/>
            <a:r>
              <a:rPr lang="en-US" dirty="0" smtClean="0"/>
              <a:t>	</a:t>
            </a:r>
            <a:r>
              <a:rPr lang="en-US" dirty="0" smtClean="0">
                <a:latin typeface="Wingdings" charset="0"/>
                <a:cs typeface="Wingdings" charset="0"/>
              </a:rPr>
              <a:t></a:t>
            </a:r>
            <a:r>
              <a:rPr lang="en-US" dirty="0" smtClean="0"/>
              <a:t> controls moisture supply</a:t>
            </a:r>
          </a:p>
          <a:p>
            <a:pPr lvl="1" eaLnBrk="1" hangingPunct="1"/>
            <a:r>
              <a:rPr lang="en-US" dirty="0" smtClean="0"/>
              <a:t>	</a:t>
            </a:r>
            <a:r>
              <a:rPr lang="en-US" dirty="0" smtClean="0">
                <a:latin typeface="Wingdings" charset="0"/>
                <a:cs typeface="Wingdings" charset="0"/>
              </a:rPr>
              <a:t></a:t>
            </a:r>
            <a:r>
              <a:rPr lang="en-US" dirty="0" smtClean="0"/>
              <a:t> related to intensity of daily rainfall?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66969-4CF2-2240-9FE3-4EEDB81EF6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4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2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32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327E0-9D4A-9C41-8DD4-0C2BD6763CFF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08231-3991-0742-8075-EBC96FA39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0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863600" y="869544"/>
            <a:ext cx="7742674" cy="53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FF"/>
                </a:solidFill>
                <a:cs typeface="Arial" charset="0"/>
              </a:rPr>
              <a:t>A re-interpretation of the influence of the Atlantic Ocean</a:t>
            </a:r>
          </a:p>
          <a:p>
            <a:pPr eaLnBrk="1" hangingPunct="1"/>
            <a:r>
              <a:rPr lang="en-US" dirty="0">
                <a:solidFill>
                  <a:srgbClr val="3366FF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3366FF"/>
                </a:solidFill>
                <a:cs typeface="Arial" charset="0"/>
              </a:rPr>
              <a:t>n the climate of the Sahel</a:t>
            </a:r>
            <a:endParaRPr lang="en-US" dirty="0">
              <a:solidFill>
                <a:srgbClr val="3366FF"/>
              </a:solidFill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dirty="0" smtClean="0">
              <a:cs typeface="Arial" charset="0"/>
            </a:endParaRPr>
          </a:p>
          <a:p>
            <a:pPr eaLnBrk="1" hangingPunct="1"/>
            <a:endParaRPr lang="en-US" sz="1800" b="1" i="1" dirty="0">
              <a:cs typeface="Arial" charset="0"/>
            </a:endParaRPr>
          </a:p>
          <a:p>
            <a:pPr eaLnBrk="1" hangingPunct="1"/>
            <a:endParaRPr lang="en-US" sz="1800" b="1" i="1" dirty="0" smtClean="0">
              <a:cs typeface="Arial" charset="0"/>
            </a:endParaRPr>
          </a:p>
          <a:p>
            <a:pPr eaLnBrk="1" hangingPunct="1"/>
            <a:r>
              <a:rPr lang="en-US" sz="1800" b="1" i="1" dirty="0" smtClean="0">
                <a:cs typeface="Arial" charset="0"/>
              </a:rPr>
              <a:t>Atlantic sector climate variability over the last </a:t>
            </a:r>
            <a:r>
              <a:rPr lang="en-US" sz="1800" b="1" i="1" dirty="0">
                <a:cs typeface="Arial" charset="0"/>
              </a:rPr>
              <a:t>m</a:t>
            </a:r>
            <a:r>
              <a:rPr lang="en-US" sz="1800" b="1" i="1" dirty="0" smtClean="0">
                <a:cs typeface="Arial" charset="0"/>
              </a:rPr>
              <a:t>illennium</a:t>
            </a:r>
          </a:p>
          <a:p>
            <a:pPr eaLnBrk="1" hangingPunct="1"/>
            <a:r>
              <a:rPr lang="en-US" sz="1800" b="1" i="1" dirty="0">
                <a:cs typeface="Arial" charset="0"/>
              </a:rPr>
              <a:t>a</a:t>
            </a:r>
            <a:r>
              <a:rPr lang="en-US" sz="1800" b="1" i="1" dirty="0" smtClean="0">
                <a:cs typeface="Arial" charset="0"/>
              </a:rPr>
              <a:t>nd the near-term future</a:t>
            </a:r>
          </a:p>
          <a:p>
            <a:pPr eaLnBrk="1" hangingPunct="1"/>
            <a:r>
              <a:rPr lang="en-US" sz="1800" b="1" i="1" dirty="0" smtClean="0">
                <a:cs typeface="Arial" charset="0"/>
              </a:rPr>
              <a:t>Wednesday, October 17, 2012, Lamont hall</a:t>
            </a:r>
            <a:endParaRPr lang="en-US" sz="1800" b="1" i="1" dirty="0">
              <a:cs typeface="Arial" charset="0"/>
            </a:endParaRPr>
          </a:p>
          <a:p>
            <a:pPr eaLnBrk="1" hangingPunct="1"/>
            <a:endParaRPr lang="en-US" sz="1800" dirty="0">
              <a:cs typeface="Arial" charset="0"/>
            </a:endParaRPr>
          </a:p>
          <a:p>
            <a:pPr eaLnBrk="1" hangingPunct="1"/>
            <a:endParaRPr lang="en-US" sz="1800" dirty="0">
              <a:cs typeface="Arial" charset="0"/>
            </a:endParaRPr>
          </a:p>
          <a:p>
            <a:pPr eaLnBrk="1" hangingPunct="1"/>
            <a:endParaRPr lang="en-US" sz="1800" dirty="0">
              <a:cs typeface="Arial" charset="0"/>
            </a:endParaRPr>
          </a:p>
          <a:p>
            <a:pPr eaLnBrk="1" hangingPunct="1"/>
            <a:endParaRPr lang="en-US" sz="1800" dirty="0">
              <a:cs typeface="Arial" charset="0"/>
            </a:endParaRPr>
          </a:p>
          <a:p>
            <a:pPr eaLnBrk="1" hangingPunct="1"/>
            <a:r>
              <a:rPr lang="en-US" sz="1800" dirty="0">
                <a:cs typeface="Arial" charset="0"/>
              </a:rPr>
              <a:t>Alessandra Giannini, IRI</a:t>
            </a:r>
          </a:p>
          <a:p>
            <a:pPr eaLnBrk="1" hangingPunct="1"/>
            <a:r>
              <a:rPr lang="en-US" sz="1800" i="1" dirty="0" err="1">
                <a:cs typeface="Arial" charset="0"/>
              </a:rPr>
              <a:t>alesall@iri.columbia.edu</a:t>
            </a:r>
            <a:endParaRPr lang="en-US" sz="18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3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15925"/>
            <a:ext cx="5588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00025" y="6443663"/>
            <a:ext cx="231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Zeng, Science 2003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00025" y="163513"/>
            <a:ext cx="7986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FF"/>
                </a:solidFill>
              </a:rPr>
              <a:t>The canonical view on the influence </a:t>
            </a:r>
            <a:r>
              <a:rPr lang="en-US" dirty="0">
                <a:solidFill>
                  <a:srgbClr val="3366FF"/>
                </a:solidFill>
              </a:rPr>
              <a:t>of the Atlantic Ocean </a:t>
            </a:r>
          </a:p>
          <a:p>
            <a:pPr eaLnBrk="1" hangingPunct="1"/>
            <a:r>
              <a:rPr lang="en-US" dirty="0">
                <a:solidFill>
                  <a:srgbClr val="3366FF"/>
                </a:solidFill>
              </a:rPr>
              <a:t>on the </a:t>
            </a:r>
            <a:r>
              <a:rPr lang="en-US" dirty="0" smtClean="0">
                <a:solidFill>
                  <a:srgbClr val="3366FF"/>
                </a:solidFill>
              </a:rPr>
              <a:t>West African monsoon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503238"/>
            <a:ext cx="35925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62038"/>
            <a:ext cx="3917950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668338" y="115888"/>
            <a:ext cx="7889875" cy="390525"/>
            <a:chOff x="421" y="73"/>
            <a:chExt cx="4970" cy="246"/>
          </a:xfrm>
        </p:grpSpPr>
        <p:sp>
          <p:nvSpPr>
            <p:cNvPr id="26673" name="AutoShape 3"/>
            <p:cNvSpPr>
              <a:spLocks noChangeArrowheads="1"/>
            </p:cNvSpPr>
            <p:nvPr/>
          </p:nvSpPr>
          <p:spPr bwMode="auto">
            <a:xfrm>
              <a:off x="421" y="73"/>
              <a:ext cx="4971" cy="247"/>
            </a:xfrm>
            <a:prstGeom prst="roundRect">
              <a:avLst>
                <a:gd name="adj" fmla="val 40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74" name="Group 4"/>
            <p:cNvGrpSpPr>
              <a:grpSpLocks/>
            </p:cNvGrpSpPr>
            <p:nvPr/>
          </p:nvGrpSpPr>
          <p:grpSpPr bwMode="auto">
            <a:xfrm>
              <a:off x="421" y="73"/>
              <a:ext cx="4949" cy="225"/>
              <a:chOff x="421" y="73"/>
              <a:chExt cx="4949" cy="225"/>
            </a:xfrm>
          </p:grpSpPr>
          <p:sp>
            <p:nvSpPr>
              <p:cNvPr id="26675" name="AutoShape 5"/>
              <p:cNvSpPr>
                <a:spLocks noChangeArrowheads="1"/>
              </p:cNvSpPr>
              <p:nvPr/>
            </p:nvSpPr>
            <p:spPr bwMode="auto">
              <a:xfrm>
                <a:off x="421" y="73"/>
                <a:ext cx="4950" cy="226"/>
              </a:xfrm>
              <a:prstGeom prst="roundRect">
                <a:avLst>
                  <a:gd name="adj" fmla="val 44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676" name="Group 6"/>
              <p:cNvGrpSpPr>
                <a:grpSpLocks/>
              </p:cNvGrpSpPr>
              <p:nvPr/>
            </p:nvGrpSpPr>
            <p:grpSpPr bwMode="auto">
              <a:xfrm>
                <a:off x="421" y="73"/>
                <a:ext cx="4931" cy="208"/>
                <a:chOff x="421" y="73"/>
                <a:chExt cx="4931" cy="208"/>
              </a:xfrm>
            </p:grpSpPr>
            <p:sp>
              <p:nvSpPr>
                <p:cNvPr id="26677" name="AutoShape 7"/>
                <p:cNvSpPr>
                  <a:spLocks noChangeArrowheads="1"/>
                </p:cNvSpPr>
                <p:nvPr/>
              </p:nvSpPr>
              <p:spPr bwMode="auto">
                <a:xfrm>
                  <a:off x="421" y="73"/>
                  <a:ext cx="4932" cy="209"/>
                </a:xfrm>
                <a:prstGeom prst="roundRect">
                  <a:avLst>
                    <a:gd name="adj" fmla="val 47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78" name="Group 8"/>
                <p:cNvGrpSpPr>
                  <a:grpSpLocks/>
                </p:cNvGrpSpPr>
                <p:nvPr/>
              </p:nvGrpSpPr>
              <p:grpSpPr bwMode="auto">
                <a:xfrm>
                  <a:off x="421" y="73"/>
                  <a:ext cx="4913" cy="192"/>
                  <a:chOff x="421" y="73"/>
                  <a:chExt cx="4913" cy="192"/>
                </a:xfrm>
              </p:grpSpPr>
              <p:sp>
                <p:nvSpPr>
                  <p:cNvPr id="26679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421" y="73"/>
                    <a:ext cx="4914" cy="193"/>
                  </a:xfrm>
                  <a:prstGeom prst="roundRect">
                    <a:avLst>
                      <a:gd name="adj" fmla="val 519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68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22" y="75"/>
                    <a:ext cx="4565" cy="61"/>
                    <a:chOff x="422" y="75"/>
                    <a:chExt cx="4565" cy="61"/>
                  </a:xfrm>
                </p:grpSpPr>
                <p:sp>
                  <p:nvSpPr>
                    <p:cNvPr id="26681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" y="75"/>
                      <a:ext cx="4566" cy="62"/>
                    </a:xfrm>
                    <a:prstGeom prst="roundRect">
                      <a:avLst>
                        <a:gd name="adj" fmla="val 1611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682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" y="75"/>
                      <a:ext cx="4547" cy="48"/>
                      <a:chOff x="422" y="75"/>
                      <a:chExt cx="4547" cy="48"/>
                    </a:xfrm>
                  </p:grpSpPr>
                  <p:sp>
                    <p:nvSpPr>
                      <p:cNvPr id="26683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2" y="75"/>
                        <a:ext cx="4548" cy="49"/>
                      </a:xfrm>
                      <a:prstGeom prst="roundRect">
                        <a:avLst>
                          <a:gd name="adj" fmla="val 2083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6684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2" y="75"/>
                        <a:ext cx="4530" cy="36"/>
                        <a:chOff x="422" y="75"/>
                        <a:chExt cx="4530" cy="36"/>
                      </a:xfrm>
                    </p:grpSpPr>
                    <p:sp>
                      <p:nvSpPr>
                        <p:cNvPr id="26685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2" y="75"/>
                          <a:ext cx="4531" cy="37"/>
                        </a:xfrm>
                        <a:prstGeom prst="roundRect">
                          <a:avLst>
                            <a:gd name="adj" fmla="val 2778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6686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2" y="75"/>
                          <a:ext cx="4512" cy="23"/>
                          <a:chOff x="422" y="75"/>
                          <a:chExt cx="4512" cy="23"/>
                        </a:xfrm>
                      </p:grpSpPr>
                      <p:sp>
                        <p:nvSpPr>
                          <p:cNvPr id="26687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2" y="75"/>
                            <a:ext cx="4513" cy="24"/>
                          </a:xfrm>
                          <a:prstGeom prst="roundRect">
                            <a:avLst>
                              <a:gd name="adj" fmla="val 4167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6688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2" y="75"/>
                            <a:ext cx="4496" cy="17"/>
                            <a:chOff x="422" y="75"/>
                            <a:chExt cx="4496" cy="17"/>
                          </a:xfrm>
                        </p:grpSpPr>
                        <p:sp>
                          <p:nvSpPr>
                            <p:cNvPr id="26689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22" y="75"/>
                              <a:ext cx="4497" cy="18"/>
                            </a:xfrm>
                            <a:prstGeom prst="roundRect">
                              <a:avLst>
                                <a:gd name="adj" fmla="val 5556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26690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2" y="75"/>
                              <a:ext cx="4481" cy="11"/>
                              <a:chOff x="422" y="75"/>
                              <a:chExt cx="4481" cy="11"/>
                            </a:xfrm>
                          </p:grpSpPr>
                          <p:sp>
                            <p:nvSpPr>
                              <p:cNvPr id="26691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2" y="75"/>
                                <a:ext cx="4482" cy="12"/>
                              </a:xfrm>
                              <a:prstGeom prst="roundRect">
                                <a:avLst>
                                  <a:gd name="adj" fmla="val 8333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6692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2" y="75"/>
                                <a:ext cx="4468" cy="6"/>
                                <a:chOff x="422" y="75"/>
                                <a:chExt cx="4468" cy="6"/>
                              </a:xfrm>
                            </p:grpSpPr>
                            <p:sp>
                              <p:nvSpPr>
                                <p:cNvPr id="26693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2" y="75"/>
                                  <a:ext cx="4469" cy="7"/>
                                </a:xfrm>
                                <a:prstGeom prst="roundRect">
                                  <a:avLst>
                                    <a:gd name="adj" fmla="val 16667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94" name="AutoShape 2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2" y="75"/>
                                  <a:ext cx="4456" cy="5"/>
                                </a:xfrm>
                                <a:prstGeom prst="roundRect">
                                  <a:avLst>
                                    <a:gd name="adj" fmla="val 25000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95" name="AutoShape 2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2" y="75"/>
                                  <a:ext cx="4447" cy="3"/>
                                </a:xfrm>
                                <a:prstGeom prst="roundRect">
                                  <a:avLst>
                                    <a:gd name="adj" fmla="val 50000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96" name="AutoShape 2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2" y="75"/>
                                  <a:ext cx="4435" cy="2"/>
                                </a:xfrm>
                                <a:prstGeom prst="roundRect">
                                  <a:avLst>
                                    <a:gd name="adj" fmla="val 50000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97" name="AutoShape 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22" y="75"/>
                                  <a:ext cx="4435" cy="2"/>
                                </a:xfrm>
                                <a:prstGeom prst="roundRect">
                                  <a:avLst>
                                    <a:gd name="adj" fmla="val 50000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grpSp>
        <p:nvGrpSpPr>
          <p:cNvPr id="26628" name="Group 29"/>
          <p:cNvGrpSpPr>
            <a:grpSpLocks/>
          </p:cNvGrpSpPr>
          <p:nvPr/>
        </p:nvGrpSpPr>
        <p:grpSpPr bwMode="auto">
          <a:xfrm>
            <a:off x="309563" y="6400800"/>
            <a:ext cx="5951537" cy="293688"/>
            <a:chOff x="195" y="4032"/>
            <a:chExt cx="3749" cy="185"/>
          </a:xfrm>
        </p:grpSpPr>
        <p:sp>
          <p:nvSpPr>
            <p:cNvPr id="26642" name="AutoShape 30"/>
            <p:cNvSpPr>
              <a:spLocks noChangeArrowheads="1"/>
            </p:cNvSpPr>
            <p:nvPr/>
          </p:nvSpPr>
          <p:spPr bwMode="auto">
            <a:xfrm>
              <a:off x="195" y="4033"/>
              <a:ext cx="1906" cy="184"/>
            </a:xfrm>
            <a:prstGeom prst="roundRect">
              <a:avLst>
                <a:gd name="adj" fmla="val 54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43" name="Group 31"/>
            <p:cNvGrpSpPr>
              <a:grpSpLocks/>
            </p:cNvGrpSpPr>
            <p:nvPr/>
          </p:nvGrpSpPr>
          <p:grpSpPr bwMode="auto">
            <a:xfrm>
              <a:off x="195" y="4032"/>
              <a:ext cx="3749" cy="178"/>
              <a:chOff x="195" y="4032"/>
              <a:chExt cx="3749" cy="178"/>
            </a:xfrm>
          </p:grpSpPr>
          <p:sp>
            <p:nvSpPr>
              <p:cNvPr id="26644" name="AutoShape 32"/>
              <p:cNvSpPr>
                <a:spLocks noChangeArrowheads="1"/>
              </p:cNvSpPr>
              <p:nvPr/>
            </p:nvSpPr>
            <p:spPr bwMode="auto">
              <a:xfrm>
                <a:off x="195" y="4033"/>
                <a:ext cx="1892" cy="174"/>
              </a:xfrm>
              <a:prstGeom prst="roundRect">
                <a:avLst>
                  <a:gd name="adj" fmla="val 57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645" name="Group 33"/>
              <p:cNvGrpSpPr>
                <a:grpSpLocks/>
              </p:cNvGrpSpPr>
              <p:nvPr/>
            </p:nvGrpSpPr>
            <p:grpSpPr bwMode="auto">
              <a:xfrm>
                <a:off x="195" y="4032"/>
                <a:ext cx="3749" cy="178"/>
                <a:chOff x="195" y="4032"/>
                <a:chExt cx="3749" cy="178"/>
              </a:xfrm>
            </p:grpSpPr>
            <p:sp>
              <p:nvSpPr>
                <p:cNvPr id="26646" name="AutoShape 34"/>
                <p:cNvSpPr>
                  <a:spLocks noChangeArrowheads="1"/>
                </p:cNvSpPr>
                <p:nvPr/>
              </p:nvSpPr>
              <p:spPr bwMode="auto">
                <a:xfrm>
                  <a:off x="195" y="4033"/>
                  <a:ext cx="1879" cy="164"/>
                </a:xfrm>
                <a:prstGeom prst="roundRect">
                  <a:avLst>
                    <a:gd name="adj" fmla="val 606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47" name="Group 35"/>
                <p:cNvGrpSpPr>
                  <a:grpSpLocks/>
                </p:cNvGrpSpPr>
                <p:nvPr/>
              </p:nvGrpSpPr>
              <p:grpSpPr bwMode="auto">
                <a:xfrm>
                  <a:off x="195" y="4032"/>
                  <a:ext cx="3749" cy="178"/>
                  <a:chOff x="195" y="4032"/>
                  <a:chExt cx="3749" cy="178"/>
                </a:xfrm>
              </p:grpSpPr>
              <p:sp>
                <p:nvSpPr>
                  <p:cNvPr id="26648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195" y="4033"/>
                    <a:ext cx="1869" cy="154"/>
                  </a:xfrm>
                  <a:prstGeom prst="roundRect">
                    <a:avLst>
                      <a:gd name="adj" fmla="val 648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664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95" y="4032"/>
                    <a:ext cx="3749" cy="178"/>
                    <a:chOff x="195" y="4032"/>
                    <a:chExt cx="3749" cy="178"/>
                  </a:xfrm>
                </p:grpSpPr>
                <p:sp>
                  <p:nvSpPr>
                    <p:cNvPr id="26650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" y="4033"/>
                      <a:ext cx="1860" cy="144"/>
                    </a:xfrm>
                    <a:prstGeom prst="roundRect">
                      <a:avLst>
                        <a:gd name="adj" fmla="val 694"/>
                      </a:avLst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6651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" y="4032"/>
                      <a:ext cx="3749" cy="178"/>
                      <a:chOff x="195" y="4032"/>
                      <a:chExt cx="3749" cy="178"/>
                    </a:xfrm>
                  </p:grpSpPr>
                  <p:sp>
                    <p:nvSpPr>
                      <p:cNvPr id="26652" name="AutoShap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5" y="4033"/>
                        <a:ext cx="1850" cy="137"/>
                      </a:xfrm>
                      <a:prstGeom prst="roundRect">
                        <a:avLst>
                          <a:gd name="adj" fmla="val 731"/>
                        </a:avLst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6653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5" y="4032"/>
                        <a:ext cx="3749" cy="178"/>
                        <a:chOff x="195" y="4032"/>
                        <a:chExt cx="3749" cy="178"/>
                      </a:xfrm>
                    </p:grpSpPr>
                    <p:sp>
                      <p:nvSpPr>
                        <p:cNvPr id="26654" name="AutoShape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5" y="4033"/>
                          <a:ext cx="1842" cy="128"/>
                        </a:xfrm>
                        <a:prstGeom prst="roundRect">
                          <a:avLst>
                            <a:gd name="adj" fmla="val 778"/>
                          </a:avLst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6655" name="Group 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5" y="4032"/>
                          <a:ext cx="3749" cy="178"/>
                          <a:chOff x="195" y="4032"/>
                          <a:chExt cx="3749" cy="178"/>
                        </a:xfrm>
                      </p:grpSpPr>
                      <p:sp>
                        <p:nvSpPr>
                          <p:cNvPr id="26656" name="AutoShap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95" y="4033"/>
                            <a:ext cx="1832" cy="120"/>
                          </a:xfrm>
                          <a:prstGeom prst="roundRect">
                            <a:avLst>
                              <a:gd name="adj" fmla="val 833"/>
                            </a:avLst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6657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95" y="4032"/>
                            <a:ext cx="3749" cy="178"/>
                            <a:chOff x="195" y="4032"/>
                            <a:chExt cx="3749" cy="178"/>
                          </a:xfrm>
                        </p:grpSpPr>
                        <p:sp>
                          <p:nvSpPr>
                            <p:cNvPr id="26658" name="AutoShape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95" y="4033"/>
                              <a:ext cx="1824" cy="115"/>
                            </a:xfrm>
                            <a:prstGeom prst="roundRect">
                              <a:avLst>
                                <a:gd name="adj" fmla="val 875"/>
                              </a:avLst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26659" name="Group 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95" y="4032"/>
                              <a:ext cx="3749" cy="178"/>
                              <a:chOff x="195" y="4032"/>
                              <a:chExt cx="3749" cy="178"/>
                            </a:xfrm>
                          </p:grpSpPr>
                          <p:sp>
                            <p:nvSpPr>
                              <p:cNvPr id="26660" name="AutoShape 4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95" y="4033"/>
                                <a:ext cx="1819" cy="109"/>
                              </a:xfrm>
                              <a:prstGeom prst="roundRect">
                                <a:avLst>
                                  <a:gd name="adj" fmla="val 926"/>
                                </a:avLst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26661" name="Group 4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95" y="4032"/>
                                <a:ext cx="3749" cy="178"/>
                                <a:chOff x="195" y="4032"/>
                                <a:chExt cx="3749" cy="178"/>
                              </a:xfrm>
                            </p:grpSpPr>
                            <p:sp>
                              <p:nvSpPr>
                                <p:cNvPr id="26662" name="AutoShape 5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5" y="4033"/>
                                  <a:ext cx="1813" cy="101"/>
                                </a:xfrm>
                                <a:prstGeom prst="roundRect">
                                  <a:avLst>
                                    <a:gd name="adj" fmla="val 1000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63" name="AutoShape 5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5" y="4033"/>
                                  <a:ext cx="1808" cy="98"/>
                                </a:xfrm>
                                <a:prstGeom prst="roundRect">
                                  <a:avLst>
                                    <a:gd name="adj" fmla="val 1019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64" name="AutoShape 5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5" y="4034"/>
                                  <a:ext cx="1804" cy="93"/>
                                </a:xfrm>
                                <a:prstGeom prst="roundRect">
                                  <a:avLst>
                                    <a:gd name="adj" fmla="val 1083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65" name="AutoShape 5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5" y="4034"/>
                                  <a:ext cx="1799" cy="91"/>
                                </a:xfrm>
                                <a:prstGeom prst="roundRect">
                                  <a:avLst>
                                    <a:gd name="adj" fmla="val 1111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66" name="AutoShape 5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5" y="4034"/>
                                  <a:ext cx="1798" cy="90"/>
                                </a:xfrm>
                                <a:prstGeom prst="roundRect">
                                  <a:avLst>
                                    <a:gd name="adj" fmla="val 1111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67" name="AutoShape 55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5" y="4034"/>
                                  <a:ext cx="1794" cy="88"/>
                                </a:xfrm>
                                <a:prstGeom prst="roundRect">
                                  <a:avLst>
                                    <a:gd name="adj" fmla="val 1134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68" name="AutoShape 5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5" y="4034"/>
                                  <a:ext cx="1794" cy="88"/>
                                </a:xfrm>
                                <a:prstGeom prst="roundRect">
                                  <a:avLst>
                                    <a:gd name="adj" fmla="val 1134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69" name="AutoShape 5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96" y="4035"/>
                                  <a:ext cx="3139" cy="11"/>
                                </a:xfrm>
                                <a:prstGeom prst="roundRect">
                                  <a:avLst>
                                    <a:gd name="adj" fmla="val 10000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70" name="AutoShape 5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2" y="4032"/>
                                  <a:ext cx="3558" cy="178"/>
                                </a:xfrm>
                                <a:prstGeom prst="roundRect">
                                  <a:avLst>
                                    <a:gd name="adj" fmla="val 8426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71" name="AutoShape 5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7" y="4037"/>
                                  <a:ext cx="3548" cy="168"/>
                                </a:xfrm>
                                <a:prstGeom prst="roundRect">
                                  <a:avLst>
                                    <a:gd name="adj" fmla="val 593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26672" name="AutoShape 6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27" y="4037"/>
                                  <a:ext cx="3717" cy="164"/>
                                </a:xfrm>
                                <a:prstGeom prst="roundRect">
                                  <a:avLst>
                                    <a:gd name="adj" fmla="val 593"/>
                                  </a:avLst>
                                </a:prstGeom>
                                <a:noFill/>
                                <a:ln>
                                  <a:noFill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round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wrap="none" lIns="0" tIns="0" rIns="0" bIns="0">
                                  <a:spAutoFit/>
                                </a:bodyPr>
                                <a:lstStyle/>
                                <a:p>
                                  <a:pPr>
                                    <a:lnSpc>
                                      <a:spcPct val="93000"/>
                                    </a:lnSpc>
                                    <a:buClr>
                                      <a:srgbClr val="000000"/>
                                    </a:buClr>
                                    <a:buSzPct val="100000"/>
                                    <a:buFont typeface="Wingdings" charset="0"/>
                                    <a:buNone/>
                                    <a:tabLst>
                                      <a:tab pos="0" algn="l"/>
                                      <a:tab pos="457200" algn="l"/>
                                      <a:tab pos="914400" algn="l"/>
                                      <a:tab pos="1371600" algn="l"/>
                                      <a:tab pos="1828800" algn="l"/>
                                      <a:tab pos="2286000" algn="l"/>
                                      <a:tab pos="2743200" algn="l"/>
                                      <a:tab pos="3200400" algn="l"/>
                                      <a:tab pos="3657600" algn="l"/>
                                      <a:tab pos="4114800" algn="l"/>
                                      <a:tab pos="4572000" algn="l"/>
                                      <a:tab pos="5029200" algn="l"/>
                                      <a:tab pos="5486400" algn="l"/>
                                      <a:tab pos="5943600" algn="l"/>
                                      <a:tab pos="6400800" algn="l"/>
                                      <a:tab pos="6858000" algn="l"/>
                                      <a:tab pos="7315200" algn="l"/>
                                      <a:tab pos="7772400" algn="l"/>
                                      <a:tab pos="8229600" algn="l"/>
                                      <a:tab pos="8686800" algn="l"/>
                                      <a:tab pos="9144000" algn="l"/>
                                    </a:tabLst>
                                  </a:pPr>
                                  <a:r>
                                    <a:rPr lang="en-GB" b="1"/>
                                    <a:t>Giannini, A, R Saravanan, P Chang, 2005 in Clim. Dyn.</a:t>
                                  </a:r>
                                  <a:endParaRPr lang="en-GB" b="1">
                                    <a:solidFill>
                                      <a:srgbClr val="3366FF"/>
                                    </a:solidFill>
                                  </a:endParaRPr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26629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720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5720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1" name="Group 63"/>
          <p:cNvGrpSpPr>
            <a:grpSpLocks/>
          </p:cNvGrpSpPr>
          <p:nvPr/>
        </p:nvGrpSpPr>
        <p:grpSpPr bwMode="auto">
          <a:xfrm>
            <a:off x="1108075" y="165100"/>
            <a:ext cx="3235325" cy="735013"/>
            <a:chOff x="698" y="104"/>
            <a:chExt cx="2038" cy="463"/>
          </a:xfrm>
        </p:grpSpPr>
        <p:sp>
          <p:nvSpPr>
            <p:cNvPr id="26634" name="AutoShape 64"/>
            <p:cNvSpPr>
              <a:spLocks noChangeArrowheads="1"/>
            </p:cNvSpPr>
            <p:nvPr/>
          </p:nvSpPr>
          <p:spPr bwMode="auto">
            <a:xfrm>
              <a:off x="698" y="104"/>
              <a:ext cx="2038" cy="463"/>
            </a:xfrm>
            <a:prstGeom prst="roundRect">
              <a:avLst>
                <a:gd name="adj" fmla="val 21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35" name="Group 65"/>
            <p:cNvGrpSpPr>
              <a:grpSpLocks/>
            </p:cNvGrpSpPr>
            <p:nvPr/>
          </p:nvGrpSpPr>
          <p:grpSpPr bwMode="auto">
            <a:xfrm>
              <a:off x="698" y="104"/>
              <a:ext cx="2036" cy="461"/>
              <a:chOff x="698" y="104"/>
              <a:chExt cx="2036" cy="461"/>
            </a:xfrm>
          </p:grpSpPr>
          <p:sp>
            <p:nvSpPr>
              <p:cNvPr id="26636" name="AutoShape 66"/>
              <p:cNvSpPr>
                <a:spLocks noChangeArrowheads="1"/>
              </p:cNvSpPr>
              <p:nvPr/>
            </p:nvSpPr>
            <p:spPr bwMode="auto">
              <a:xfrm>
                <a:off x="698" y="104"/>
                <a:ext cx="2036" cy="461"/>
              </a:xfrm>
              <a:prstGeom prst="roundRect">
                <a:avLst>
                  <a:gd name="adj" fmla="val 213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637" name="Group 67"/>
              <p:cNvGrpSpPr>
                <a:grpSpLocks/>
              </p:cNvGrpSpPr>
              <p:nvPr/>
            </p:nvGrpSpPr>
            <p:grpSpPr bwMode="auto">
              <a:xfrm>
                <a:off x="709" y="105"/>
                <a:ext cx="2014" cy="362"/>
                <a:chOff x="709" y="105"/>
                <a:chExt cx="2014" cy="362"/>
              </a:xfrm>
            </p:grpSpPr>
            <p:sp>
              <p:nvSpPr>
                <p:cNvPr id="26638" name="AutoShape 68"/>
                <p:cNvSpPr>
                  <a:spLocks noChangeArrowheads="1"/>
                </p:cNvSpPr>
                <p:nvPr/>
              </p:nvSpPr>
              <p:spPr bwMode="auto">
                <a:xfrm>
                  <a:off x="709" y="105"/>
                  <a:ext cx="2014" cy="362"/>
                </a:xfrm>
                <a:prstGeom prst="roundRect">
                  <a:avLst>
                    <a:gd name="adj" fmla="val 273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639" name="Group 69"/>
                <p:cNvGrpSpPr>
                  <a:grpSpLocks/>
                </p:cNvGrpSpPr>
                <p:nvPr/>
              </p:nvGrpSpPr>
              <p:grpSpPr bwMode="auto">
                <a:xfrm>
                  <a:off x="709" y="105"/>
                  <a:ext cx="2014" cy="362"/>
                  <a:chOff x="709" y="105"/>
                  <a:chExt cx="2014" cy="362"/>
                </a:xfrm>
              </p:grpSpPr>
              <p:sp>
                <p:nvSpPr>
                  <p:cNvPr id="26640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709" y="105"/>
                    <a:ext cx="2014" cy="362"/>
                  </a:xfrm>
                  <a:prstGeom prst="roundRect">
                    <a:avLst>
                      <a:gd name="adj" fmla="val 273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641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1716" y="105"/>
                    <a:ext cx="0" cy="146"/>
                  </a:xfrm>
                  <a:prstGeom prst="roundRect">
                    <a:avLst>
                      <a:gd name="adj" fmla="val 278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>
                      <a:lnSpc>
                        <a:spcPct val="93000"/>
                      </a:lnSpc>
                      <a:buClr>
                        <a:srgbClr val="000000"/>
                      </a:buClr>
                      <a:buSzPct val="100000"/>
                      <a:buFont typeface="Wingdings" charset="0"/>
                      <a:buNone/>
                      <a:tabLst>
                        <a:tab pos="0" algn="l"/>
                        <a:tab pos="457200" algn="l"/>
                        <a:tab pos="914400" algn="l"/>
                        <a:tab pos="1371600" algn="l"/>
                        <a:tab pos="1828800" algn="l"/>
                        <a:tab pos="2286000" algn="l"/>
                        <a:tab pos="2743200" algn="l"/>
                        <a:tab pos="3200400" algn="l"/>
                        <a:tab pos="3657600" algn="l"/>
                        <a:tab pos="4114800" algn="l"/>
                        <a:tab pos="4572000" algn="l"/>
                        <a:tab pos="5029200" algn="l"/>
                        <a:tab pos="5486400" algn="l"/>
                        <a:tab pos="5943600" algn="l"/>
                        <a:tab pos="6400800" algn="l"/>
                        <a:tab pos="6858000" algn="l"/>
                        <a:tab pos="7315200" algn="l"/>
                        <a:tab pos="7772400" algn="l"/>
                        <a:tab pos="8229600" algn="l"/>
                        <a:tab pos="8686800" algn="l"/>
                        <a:tab pos="9144000" algn="l"/>
                      </a:tabLst>
                    </a:pPr>
                    <a:endParaRPr lang="en-GB" sz="1600" i="1">
                      <a:solidFill>
                        <a:srgbClr val="3366FF"/>
                      </a:solidFill>
                    </a:endParaRPr>
                  </a:p>
                </p:txBody>
              </p:sp>
            </p:grpSp>
          </p:grpSp>
        </p:grpSp>
      </p:grpSp>
      <p:pic>
        <p:nvPicPr>
          <p:cNvPr id="26632" name="Picture 3" descr="irilogo_clearb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258763" y="127000"/>
            <a:ext cx="86185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>
                <a:solidFill>
                  <a:srgbClr val="3366FF"/>
                </a:solidFill>
              </a:rPr>
              <a:t>Variability in Sahel rainfall – the West African monsoon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1800" i="1"/>
              <a:t>(25% in obs, 21% in ens-mean)</a:t>
            </a:r>
          </a:p>
        </p:txBody>
      </p:sp>
    </p:spTree>
    <p:extLst>
      <p:ext uri="{BB962C8B-B14F-4D97-AF65-F5344CB8AC3E}">
        <p14:creationId xmlns:p14="http://schemas.microsoft.com/office/powerpoint/2010/main" val="37665286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4263"/>
            <a:ext cx="42465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3313"/>
            <a:ext cx="42449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5720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572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03213" y="134938"/>
            <a:ext cx="914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>
                <a:solidFill>
                  <a:srgbClr val="3366FF"/>
                </a:solidFill>
              </a:rPr>
              <a:t>Variability in Sahel rainfall: 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>
                <a:solidFill>
                  <a:srgbClr val="3366FF"/>
                </a:solidFill>
              </a:rPr>
              <a:t>separation of interdecadal and interannual time scales</a:t>
            </a:r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431800" y="6324600"/>
            <a:ext cx="5826125" cy="368300"/>
            <a:chOff x="272" y="3984"/>
            <a:chExt cx="3670" cy="232"/>
          </a:xfrm>
        </p:grpSpPr>
        <p:sp>
          <p:nvSpPr>
            <p:cNvPr id="28680" name="AutoShape 7"/>
            <p:cNvSpPr>
              <a:spLocks noChangeArrowheads="1"/>
            </p:cNvSpPr>
            <p:nvPr/>
          </p:nvSpPr>
          <p:spPr bwMode="auto">
            <a:xfrm>
              <a:off x="272" y="3984"/>
              <a:ext cx="3509" cy="232"/>
            </a:xfrm>
            <a:prstGeom prst="roundRect">
              <a:avLst>
                <a:gd name="adj" fmla="val 4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AutoShape 8"/>
            <p:cNvSpPr>
              <a:spLocks noChangeArrowheads="1"/>
            </p:cNvSpPr>
            <p:nvPr/>
          </p:nvSpPr>
          <p:spPr bwMode="auto">
            <a:xfrm>
              <a:off x="272" y="3984"/>
              <a:ext cx="3670" cy="224"/>
            </a:xfrm>
            <a:prstGeom prst="roundRect">
              <a:avLst>
                <a:gd name="adj" fmla="val 431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buClr>
                  <a:srgbClr val="99CC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/>
                <a:t>Giannini, A, R Saravanan, P Chang, 2003 in Science</a:t>
              </a:r>
            </a:p>
          </p:txBody>
        </p:sp>
      </p:grpSp>
      <p:pic>
        <p:nvPicPr>
          <p:cNvPr id="28679" name="Picture 3" descr="irilogo_clearb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4125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5525"/>
            <a:ext cx="4319588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"/>
            <a:ext cx="3960813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7163"/>
            <a:ext cx="40957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29075"/>
            <a:ext cx="43053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8763" y="127000"/>
            <a:ext cx="86185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>
                <a:solidFill>
                  <a:srgbClr val="3366FF"/>
                </a:solidFill>
              </a:rPr>
              <a:t>Variability in Gulf of Guinea rainfall – linked to the oceanic ITCZ</a:t>
            </a:r>
          </a:p>
          <a:p>
            <a:pPr eaLnBrk="1" hangingPunct="1"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1800" i="1"/>
              <a:t>(15% in obs, 32% in ens-mean)</a:t>
            </a:r>
          </a:p>
        </p:txBody>
      </p:sp>
      <p:sp>
        <p:nvSpPr>
          <p:cNvPr id="30726" name="AutoShape 60"/>
          <p:cNvSpPr>
            <a:spLocks noChangeArrowheads="1"/>
          </p:cNvSpPr>
          <p:nvPr/>
        </p:nvSpPr>
        <p:spPr bwMode="auto">
          <a:xfrm>
            <a:off x="160338" y="6408738"/>
            <a:ext cx="5900737" cy="260350"/>
          </a:xfrm>
          <a:prstGeom prst="roundRect">
            <a:avLst>
              <a:gd name="adj" fmla="val 59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Giannini, A, R Saravanan, P Chang, 2005 in Clim. Dyn.</a:t>
            </a:r>
            <a:endParaRPr lang="en-GB" b="1">
              <a:solidFill>
                <a:srgbClr val="3366FF"/>
              </a:solidFill>
            </a:endParaRPr>
          </a:p>
        </p:txBody>
      </p:sp>
      <p:pic>
        <p:nvPicPr>
          <p:cNvPr id="30727" name="Picture 3" descr="irilogo_clearb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4345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188" y="450850"/>
            <a:ext cx="9144001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825500" y="5675313"/>
            <a:ext cx="581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green – Sahel rainfall</a:t>
            </a:r>
          </a:p>
          <a:p>
            <a:pPr eaLnBrk="1" hangingPunct="1"/>
            <a:r>
              <a:rPr lang="en-US" sz="1800">
                <a:solidFill>
                  <a:srgbClr val="0000FF"/>
                </a:solidFill>
              </a:rPr>
              <a:t>blue – north Atlantic SST (minus global mean)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red – equatorial Indian Ocean SST (with sign reversed)</a:t>
            </a:r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449263" y="28575"/>
            <a:ext cx="7148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3366FF"/>
                </a:solidFill>
                <a:cs typeface="Arial" charset="0"/>
              </a:rPr>
              <a:t>The relative roles of the Atlantic and Indian Oceans</a:t>
            </a:r>
          </a:p>
        </p:txBody>
      </p:sp>
      <p:pic>
        <p:nvPicPr>
          <p:cNvPr id="41988" name="Picture 3" descr="irilogo_clear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1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834"/>
            <a:ext cx="5486400" cy="4389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29" y="485554"/>
            <a:ext cx="5486400" cy="4389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4473" y="276763"/>
            <a:ext cx="87048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66FF"/>
                </a:solidFill>
              </a:rPr>
              <a:t>Models say that IF the subtropical North Atlantic warms up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more than the global tropics, then the Sahel could get wetter…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dirty="0"/>
              <a:t>Past</a:t>
            </a:r>
          </a:p>
          <a:p>
            <a:r>
              <a:rPr lang="en-US" dirty="0">
                <a:solidFill>
                  <a:srgbClr val="008000"/>
                </a:solidFill>
              </a:rPr>
              <a:t>Green: end 20</a:t>
            </a:r>
            <a:r>
              <a:rPr lang="en-US" baseline="30000" dirty="0">
                <a:solidFill>
                  <a:srgbClr val="008000"/>
                </a:solidFill>
              </a:rPr>
              <a:t>th</a:t>
            </a:r>
            <a:r>
              <a:rPr lang="en-US" dirty="0">
                <a:solidFill>
                  <a:srgbClr val="008000"/>
                </a:solidFill>
              </a:rPr>
              <a:t> century – pre-Industrial</a:t>
            </a:r>
          </a:p>
          <a:p>
            <a:r>
              <a:rPr lang="en-US" dirty="0">
                <a:solidFill>
                  <a:srgbClr val="3366FF"/>
                </a:solidFill>
              </a:rPr>
              <a:t>Blue: end – beginning 20</a:t>
            </a:r>
            <a:r>
              <a:rPr lang="en-US" baseline="30000" dirty="0">
                <a:solidFill>
                  <a:srgbClr val="3366FF"/>
                </a:solidFill>
              </a:rPr>
              <a:t>th</a:t>
            </a:r>
            <a:r>
              <a:rPr lang="en-US" dirty="0">
                <a:solidFill>
                  <a:srgbClr val="3366FF"/>
                </a:solidFill>
              </a:rPr>
              <a:t> century</a:t>
            </a:r>
          </a:p>
          <a:p>
            <a:r>
              <a:rPr lang="en-US" dirty="0"/>
              <a:t>Future</a:t>
            </a:r>
          </a:p>
          <a:p>
            <a:r>
              <a:rPr lang="en-US" dirty="0">
                <a:solidFill>
                  <a:srgbClr val="FFF915"/>
                </a:solidFill>
              </a:rPr>
              <a:t>Yellow: mid-21</a:t>
            </a:r>
            <a:r>
              <a:rPr lang="en-US" baseline="30000" dirty="0">
                <a:solidFill>
                  <a:srgbClr val="FFF915"/>
                </a:solidFill>
              </a:rPr>
              <a:t>st</a:t>
            </a:r>
            <a:r>
              <a:rPr lang="en-US" dirty="0">
                <a:solidFill>
                  <a:srgbClr val="FFF915"/>
                </a:solidFill>
              </a:rPr>
              <a:t> (A1B) – end 20</a:t>
            </a:r>
            <a:r>
              <a:rPr lang="en-US" baseline="30000" dirty="0">
                <a:solidFill>
                  <a:srgbClr val="FFF915"/>
                </a:solidFill>
              </a:rPr>
              <a:t>th</a:t>
            </a:r>
            <a:r>
              <a:rPr lang="en-US" dirty="0">
                <a:solidFill>
                  <a:srgbClr val="FFF915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Red: end 21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– end 20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3" descr="irilogo_clearb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2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78807"/>
            <a:ext cx="55880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00025" y="6443663"/>
            <a:ext cx="231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Zeng, Science 2003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00025" y="163513"/>
            <a:ext cx="7930376" cy="67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3366FF"/>
                </a:solidFill>
              </a:rPr>
              <a:t>A re-interpretation…</a:t>
            </a:r>
          </a:p>
          <a:p>
            <a:r>
              <a:rPr lang="en-US" dirty="0" smtClean="0"/>
              <a:t>We </a:t>
            </a:r>
            <a:r>
              <a:rPr lang="en-US" dirty="0"/>
              <a:t>need to consider all ocean basins simultaneously, </a:t>
            </a:r>
          </a:p>
          <a:p>
            <a:r>
              <a:rPr lang="en-US" dirty="0"/>
              <a:t>rather than independently, </a:t>
            </a:r>
          </a:p>
          <a:p>
            <a:r>
              <a:rPr lang="en-US" dirty="0"/>
              <a:t>look at relative changes between basins</a:t>
            </a:r>
            <a:r>
              <a:rPr lang="en-US" dirty="0" smtClean="0"/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v"/>
            </a:pP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v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dirty="0">
                <a:solidFill>
                  <a:srgbClr val="3366FF"/>
                </a:solidFill>
              </a:rPr>
              <a:t>Global tropical oceans set the threshold for convection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charset="2"/>
              <a:buChar char="v"/>
            </a:pPr>
            <a:r>
              <a:rPr lang="en-US" dirty="0">
                <a:solidFill>
                  <a:srgbClr val="3366FF"/>
                </a:solidFill>
              </a:rPr>
              <a:t>Local ocean [in the case of the Sahel, the Atlantic] </a:t>
            </a:r>
          </a:p>
          <a:p>
            <a:r>
              <a:rPr lang="en-US" dirty="0">
                <a:solidFill>
                  <a:srgbClr val="3366FF"/>
                </a:solidFill>
              </a:rPr>
              <a:t>	provides the moisture to meet the threshold</a:t>
            </a:r>
          </a:p>
          <a:p>
            <a:pPr eaLnBrk="1" hangingPunct="1"/>
            <a:endParaRPr lang="en-US" dirty="0" smtClean="0">
              <a:solidFill>
                <a:srgbClr val="3366FF"/>
              </a:solidFill>
            </a:endParaRPr>
          </a:p>
          <a:p>
            <a:pPr eaLnBrk="1" hangingPunct="1"/>
            <a:endParaRPr lang="en-US" dirty="0">
              <a:solidFill>
                <a:srgbClr val="3366FF"/>
              </a:solidFill>
            </a:endParaRPr>
          </a:p>
          <a:p>
            <a:pPr eaLnBrk="1" hangingPunct="1"/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6" name="Picture 3" descr="irilogo_clear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6292850"/>
            <a:ext cx="27432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7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54</TotalTime>
  <Words>322</Words>
  <Application>Microsoft Macintosh PowerPoint</Application>
  <PresentationFormat>On-screen Show (4:3)</PresentationFormat>
  <Paragraphs>76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Giannini</dc:creator>
  <cp:lastModifiedBy>Richard  Seager</cp:lastModifiedBy>
  <cp:revision>10</cp:revision>
  <dcterms:created xsi:type="dcterms:W3CDTF">2012-10-16T13:21:20Z</dcterms:created>
  <dcterms:modified xsi:type="dcterms:W3CDTF">2012-10-24T14:52:12Z</dcterms:modified>
</cp:coreProperties>
</file>