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35"/>
  </p:notesMasterIdLst>
  <p:sldIdLst>
    <p:sldId id="256" r:id="rId2"/>
    <p:sldId id="300" r:id="rId3"/>
    <p:sldId id="283" r:id="rId4"/>
    <p:sldId id="284" r:id="rId5"/>
    <p:sldId id="285" r:id="rId6"/>
    <p:sldId id="286" r:id="rId7"/>
    <p:sldId id="288" r:id="rId8"/>
    <p:sldId id="289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9" r:id="rId17"/>
    <p:sldId id="258" r:id="rId18"/>
    <p:sldId id="259" r:id="rId19"/>
    <p:sldId id="260" r:id="rId20"/>
    <p:sldId id="262" r:id="rId21"/>
    <p:sldId id="263" r:id="rId22"/>
    <p:sldId id="264" r:id="rId23"/>
    <p:sldId id="265" r:id="rId24"/>
    <p:sldId id="266" r:id="rId25"/>
    <p:sldId id="268" r:id="rId26"/>
    <p:sldId id="269" r:id="rId27"/>
    <p:sldId id="271" r:id="rId28"/>
    <p:sldId id="272" r:id="rId29"/>
    <p:sldId id="275" r:id="rId30"/>
    <p:sldId id="276" r:id="rId31"/>
    <p:sldId id="278" r:id="rId32"/>
    <p:sldId id="280" r:id="rId33"/>
    <p:sldId id="28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268CB-2DA4-C142-BEAE-26CF64EADB13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2E4A9-5EF1-CC41-B264-6C30BAF5C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0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D93B9-6EE0-1D4E-B26C-1132637FF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8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A24B-6954-614F-85DA-4D9738ECAD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1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A6057FB-8969-CD43-902E-B4FF8B493EAD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40D38993-776B-C34F-9C37-3708FE14696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Suzana J. Camargo</a:t>
            </a:r>
          </a:p>
          <a:p>
            <a:r>
              <a:rPr lang="en-US" sz="2800" dirty="0" smtClean="0"/>
              <a:t>Lamont-Doherty Earth Observatory</a:t>
            </a:r>
          </a:p>
          <a:p>
            <a:r>
              <a:rPr lang="en-US" sz="2800" dirty="0" smtClean="0"/>
              <a:t>Columbia University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8883"/>
            <a:ext cx="9144000" cy="3315593"/>
          </a:xfrm>
        </p:spPr>
        <p:txBody>
          <a:bodyPr>
            <a:normAutofit/>
          </a:bodyPr>
          <a:lstStyle/>
          <a:p>
            <a:r>
              <a:rPr lang="en-US" dirty="0" smtClean="0"/>
              <a:t>Analysis of 20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br>
              <a:rPr lang="en-US" dirty="0" smtClean="0"/>
            </a:br>
            <a:r>
              <a:rPr lang="en-US" dirty="0" smtClean="0"/>
              <a:t>Atlantic hurricane potential intensity 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Tropical Cyclone Activity in</a:t>
            </a:r>
            <a:br>
              <a:rPr lang="en-US" dirty="0" smtClean="0"/>
            </a:br>
            <a:r>
              <a:rPr lang="en-US" dirty="0" smtClean="0"/>
              <a:t> the CMIP5 models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57672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Atlantic Sector Climate Variability over the Last Millennium and the Near Term Future Workshop</a:t>
            </a:r>
          </a:p>
          <a:p>
            <a:pPr algn="ctr"/>
            <a:r>
              <a:rPr lang="en-US" sz="2400" dirty="0" smtClean="0"/>
              <a:t>LDEO, Palisades, NY, October 17, 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291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43" y="86015"/>
            <a:ext cx="7971362" cy="871102"/>
          </a:xfrm>
        </p:spPr>
        <p:txBody>
          <a:bodyPr/>
          <a:lstStyle/>
          <a:p>
            <a:r>
              <a:rPr lang="en-US" dirty="0" smtClean="0"/>
              <a:t>PI </a:t>
            </a:r>
            <a:r>
              <a:rPr lang="en-US" dirty="0" smtClean="0"/>
              <a:t>GOGA, </a:t>
            </a:r>
            <a:r>
              <a:rPr lang="en-US" dirty="0" smtClean="0"/>
              <a:t>TAGA </a:t>
            </a:r>
            <a:r>
              <a:rPr lang="en-US" dirty="0" smtClean="0"/>
              <a:t>&amp; IOPOGA</a:t>
            </a:r>
            <a:endParaRPr lang="en-US" dirty="0"/>
          </a:p>
        </p:txBody>
      </p:sp>
      <p:pic>
        <p:nvPicPr>
          <p:cNvPr id="3" name="Picture 2" descr="ctk_fig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0" y="996587"/>
            <a:ext cx="66167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6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669" y="0"/>
            <a:ext cx="7924800" cy="857765"/>
          </a:xfrm>
        </p:spPr>
        <p:txBody>
          <a:bodyPr/>
          <a:lstStyle/>
          <a:p>
            <a:r>
              <a:rPr lang="en-US" dirty="0" smtClean="0"/>
              <a:t>PI </a:t>
            </a:r>
            <a:r>
              <a:rPr lang="en-US" dirty="0" smtClean="0"/>
              <a:t>and Relative SST: GOGA, TAGA &amp; IOPOGA</a:t>
            </a:r>
            <a:endParaRPr lang="en-US" dirty="0"/>
          </a:p>
        </p:txBody>
      </p:sp>
      <p:pic>
        <p:nvPicPr>
          <p:cNvPr id="3" name="Picture 2" descr="ctk_fig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19506"/>
            <a:ext cx="62484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2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Climate Change and Internal Variability (AMV) indices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3928" y="6001827"/>
            <a:ext cx="196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Ting et al., 2009</a:t>
            </a:r>
            <a:endParaRPr lang="en-US" dirty="0"/>
          </a:p>
        </p:txBody>
      </p:sp>
      <p:pic>
        <p:nvPicPr>
          <p:cNvPr id="6" name="Content Placeholder 5" descr="Fig7_ctk.ep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2604" r="-1789" b="64513"/>
          <a:stretch/>
        </p:blipFill>
        <p:spPr>
          <a:xfrm>
            <a:off x="707199" y="1858861"/>
            <a:ext cx="7729602" cy="37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2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188"/>
            <a:ext cx="8229600" cy="811231"/>
          </a:xfrm>
        </p:spPr>
        <p:txBody>
          <a:bodyPr>
            <a:normAutofit/>
          </a:bodyPr>
          <a:lstStyle/>
          <a:p>
            <a:r>
              <a:rPr lang="en-US" dirty="0" smtClean="0"/>
              <a:t>Regression with SST</a:t>
            </a:r>
            <a:endParaRPr lang="en-US" dirty="0"/>
          </a:p>
        </p:txBody>
      </p:sp>
      <p:pic>
        <p:nvPicPr>
          <p:cNvPr id="4" name="Content Placeholder 3" descr="Fig7_ctk.eps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t="36888" b="-1679"/>
          <a:stretch/>
        </p:blipFill>
        <p:spPr>
          <a:xfrm>
            <a:off x="790034" y="883419"/>
            <a:ext cx="7563933" cy="59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79"/>
            <a:ext cx="8229600" cy="774422"/>
          </a:xfrm>
        </p:spPr>
        <p:txBody>
          <a:bodyPr>
            <a:normAutofit/>
          </a:bodyPr>
          <a:lstStyle/>
          <a:p>
            <a:r>
              <a:rPr lang="en-US" dirty="0" smtClean="0"/>
              <a:t>PI Regression Patterns: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55608" y="498639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</a:t>
            </a:r>
            <a:endParaRPr lang="en-US" dirty="0"/>
          </a:p>
        </p:txBody>
      </p:sp>
      <p:pic>
        <p:nvPicPr>
          <p:cNvPr id="3" name="Picture 2" descr="ctk_fig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930605"/>
            <a:ext cx="65913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5780"/>
            <a:ext cx="4419600" cy="900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 </a:t>
            </a:r>
            <a:r>
              <a:rPr lang="en-US" dirty="0" smtClean="0"/>
              <a:t>Regressions </a:t>
            </a:r>
            <a:br>
              <a:rPr lang="en-US" dirty="0" smtClean="0"/>
            </a:br>
            <a:r>
              <a:rPr lang="en-US" dirty="0" smtClean="0"/>
              <a:t>time</a:t>
            </a:r>
            <a:r>
              <a:rPr lang="en-US" dirty="0" smtClean="0"/>
              <a:t>-series:</a:t>
            </a:r>
            <a:endParaRPr lang="en-US" dirty="0"/>
          </a:p>
        </p:txBody>
      </p:sp>
      <p:pic>
        <p:nvPicPr>
          <p:cNvPr id="3" name="Picture 2" descr="ctk_fig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93" y="0"/>
            <a:ext cx="5680207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95"/>
            <a:ext cx="8229600" cy="77019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2404"/>
            <a:ext cx="9144000" cy="52673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Remote SST reduces trend of North Atlantic PI (confirming </a:t>
            </a:r>
            <a:r>
              <a:rPr lang="en-US" sz="2400" dirty="0" err="1" smtClean="0"/>
              <a:t>Vecchi</a:t>
            </a:r>
            <a:r>
              <a:rPr lang="en-US" sz="2400" dirty="0" smtClean="0"/>
              <a:t> and </a:t>
            </a:r>
            <a:r>
              <a:rPr lang="en-US" sz="2400" dirty="0" err="1" smtClean="0"/>
              <a:t>Soden</a:t>
            </a:r>
            <a:r>
              <a:rPr lang="en-US" sz="2400" dirty="0" smtClean="0"/>
              <a:t> 2007). </a:t>
            </a:r>
          </a:p>
          <a:p>
            <a:r>
              <a:rPr lang="en-US" sz="2400" dirty="0" smtClean="0"/>
              <a:t>Remote SST also slightly reduces AMV effect on PI in the North Atlantic.</a:t>
            </a:r>
          </a:p>
          <a:p>
            <a:r>
              <a:rPr lang="en-US" sz="2400" dirty="0" smtClean="0"/>
              <a:t>Differences of PI for GOGA and TAGA </a:t>
            </a:r>
            <a:r>
              <a:rPr lang="en-US" sz="2400" dirty="0" smtClean="0"/>
              <a:t>not </a:t>
            </a:r>
            <a:r>
              <a:rPr lang="en-US" sz="2400" dirty="0" smtClean="0"/>
              <a:t>due to </a:t>
            </a:r>
            <a:r>
              <a:rPr lang="en-US" sz="2400" dirty="0" smtClean="0"/>
              <a:t>Atlantic </a:t>
            </a:r>
            <a:r>
              <a:rPr lang="en-US" sz="2400" dirty="0" smtClean="0"/>
              <a:t>extra-tropical SST.</a:t>
            </a:r>
          </a:p>
          <a:p>
            <a:r>
              <a:rPr lang="en-US" sz="2400" dirty="0" smtClean="0"/>
              <a:t>Late </a:t>
            </a:r>
            <a:r>
              <a:rPr lang="en-US" sz="2400" dirty="0" smtClean="0"/>
              <a:t>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PDI upward trend (Emanuel 2005) probably not dominated by climate change, but internal variability (AMV) as hinted in </a:t>
            </a:r>
            <a:r>
              <a:rPr lang="en-US" sz="2400" dirty="0" err="1" smtClean="0"/>
              <a:t>DelSole</a:t>
            </a:r>
            <a:r>
              <a:rPr lang="en-US" sz="2400" dirty="0" smtClean="0"/>
              <a:t> et al. 2010 with a small contribution of climate change.</a:t>
            </a:r>
          </a:p>
          <a:p>
            <a:r>
              <a:rPr lang="en-US" sz="2400" dirty="0" smtClean="0"/>
              <a:t>Next step analysis of PI in the 21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 in the CMIP5 simulations.</a:t>
            </a:r>
          </a:p>
          <a:p>
            <a:r>
              <a:rPr lang="en-US" sz="2300" dirty="0" smtClean="0"/>
              <a:t>Camargo, Ting &amp; </a:t>
            </a:r>
            <a:r>
              <a:rPr lang="en-US" sz="2300" dirty="0" err="1" smtClean="0"/>
              <a:t>Kushnir</a:t>
            </a:r>
            <a:r>
              <a:rPr lang="en-US" sz="2300" dirty="0" smtClean="0"/>
              <a:t>, </a:t>
            </a:r>
            <a:r>
              <a:rPr lang="en-US" sz="2300" dirty="0" smtClean="0"/>
              <a:t>Climate </a:t>
            </a:r>
            <a:r>
              <a:rPr lang="en-US" sz="2300" dirty="0" smtClean="0"/>
              <a:t>Dynamics, </a:t>
            </a:r>
            <a:r>
              <a:rPr lang="en-US" sz="2300" dirty="0" smtClean="0"/>
              <a:t>2012</a:t>
            </a:r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324245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dirty="0" smtClean="0"/>
              <a:t>Tropical Cyclone activity in the CMIP5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47551"/>
            <a:ext cx="6400800" cy="1752600"/>
          </a:xfrm>
        </p:spPr>
        <p:txBody>
          <a:bodyPr/>
          <a:lstStyle/>
          <a:p>
            <a:r>
              <a:rPr lang="en-US" dirty="0" smtClean="0"/>
              <a:t>Suzana J. Camargo</a:t>
            </a:r>
          </a:p>
          <a:p>
            <a:r>
              <a:rPr lang="en-US" dirty="0" smtClean="0"/>
              <a:t>Lamont-Doherty Earth Observatory</a:t>
            </a:r>
          </a:p>
          <a:p>
            <a:r>
              <a:rPr lang="en-US" dirty="0" smtClean="0"/>
              <a:t> Columbia University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5569" y="4607903"/>
            <a:ext cx="761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Thanks to </a:t>
            </a:r>
            <a:r>
              <a:rPr lang="en-US" sz="2400" b="1" dirty="0" err="1" smtClean="0"/>
              <a:t>Haibo</a:t>
            </a:r>
            <a:r>
              <a:rPr lang="en-US" sz="2400" b="1" dirty="0" smtClean="0"/>
              <a:t> Liu </a:t>
            </a:r>
            <a:r>
              <a:rPr lang="en-US" sz="2400" dirty="0" smtClean="0"/>
              <a:t>and </a:t>
            </a:r>
            <a:r>
              <a:rPr lang="en-US" sz="2400" b="1" dirty="0" smtClean="0"/>
              <a:t>Naomi </a:t>
            </a:r>
            <a:r>
              <a:rPr lang="en-US" sz="2400" b="1" dirty="0" err="1" smtClean="0"/>
              <a:t>Naik</a:t>
            </a:r>
            <a:r>
              <a:rPr lang="en-US" sz="2400" dirty="0" smtClean="0"/>
              <a:t> for the CMIP5 dataset!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93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Analyze the tropical cyclone (TC) activity in the CMIP5 models:</a:t>
            </a:r>
          </a:p>
          <a:p>
            <a:pPr lvl="1"/>
            <a:r>
              <a:rPr lang="en-US" sz="2400" dirty="0" smtClean="0"/>
              <a:t>Globally</a:t>
            </a:r>
          </a:p>
          <a:p>
            <a:pPr lvl="1"/>
            <a:r>
              <a:rPr lang="en-US" sz="2400" dirty="0" smtClean="0"/>
              <a:t>Atlantic</a:t>
            </a:r>
          </a:p>
          <a:p>
            <a:r>
              <a:rPr lang="en-US" sz="2400" dirty="0" smtClean="0"/>
              <a:t>Storms </a:t>
            </a:r>
            <a:r>
              <a:rPr lang="en-US" sz="2400" dirty="0" smtClean="0"/>
              <a:t>in the models and environmental variables</a:t>
            </a:r>
          </a:p>
          <a:p>
            <a:r>
              <a:rPr lang="en-US" sz="2400" dirty="0" smtClean="0"/>
              <a:t>Comparison with CMIP3</a:t>
            </a:r>
          </a:p>
          <a:p>
            <a:r>
              <a:rPr lang="en-US" sz="2400" dirty="0" smtClean="0"/>
              <a:t>Choice of models: availability of 6-hourly data!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8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1"/>
            <a:ext cx="8229600" cy="729952"/>
          </a:xfrm>
        </p:spPr>
        <p:txBody>
          <a:bodyPr/>
          <a:lstStyle/>
          <a:p>
            <a:r>
              <a:rPr lang="en-US" dirty="0" smtClean="0"/>
              <a:t>Tracks of TCs in Historical Runs</a:t>
            </a:r>
            <a:endParaRPr lang="en-US" dirty="0"/>
          </a:p>
        </p:txBody>
      </p:sp>
      <p:pic>
        <p:nvPicPr>
          <p:cNvPr id="4" name="Picture 3" descr="models_obs_tracks_globe_hist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3435" r="7141" b="5767"/>
          <a:stretch/>
        </p:blipFill>
        <p:spPr>
          <a:xfrm>
            <a:off x="669604" y="952464"/>
            <a:ext cx="7804792" cy="59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80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Local and remote influences of Atlantic hurricane potential intensity</a:t>
            </a:r>
          </a:p>
          <a:p>
            <a:r>
              <a:rPr lang="en-US" sz="2800" dirty="0" smtClean="0"/>
              <a:t>Tropical cyclone activity in the CMIP5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632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256"/>
            <a:ext cx="8229600" cy="653502"/>
          </a:xfrm>
        </p:spPr>
        <p:txBody>
          <a:bodyPr>
            <a:normAutofit/>
          </a:bodyPr>
          <a:lstStyle/>
          <a:p>
            <a:r>
              <a:rPr lang="en-US" dirty="0" smtClean="0"/>
              <a:t>Global </a:t>
            </a:r>
            <a:r>
              <a:rPr lang="en-US" dirty="0" smtClean="0"/>
              <a:t>Number of TCs </a:t>
            </a:r>
            <a:r>
              <a:rPr lang="en-US" dirty="0" smtClean="0"/>
              <a:t>per year</a:t>
            </a:r>
            <a:endParaRPr lang="en-US" dirty="0"/>
          </a:p>
        </p:txBody>
      </p:sp>
      <p:pic>
        <p:nvPicPr>
          <p:cNvPr id="3" name="Picture 2" descr="yntc_globe_obs_models_hi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37" r="6468" b="8307"/>
          <a:stretch/>
        </p:blipFill>
        <p:spPr>
          <a:xfrm>
            <a:off x="697643" y="784758"/>
            <a:ext cx="7989157" cy="6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16"/>
            <a:ext cx="8229600" cy="612536"/>
          </a:xfrm>
        </p:spPr>
        <p:txBody>
          <a:bodyPr>
            <a:normAutofit/>
          </a:bodyPr>
          <a:lstStyle/>
          <a:p>
            <a:r>
              <a:rPr lang="en-US" dirty="0" smtClean="0"/>
              <a:t>Genesis Potential Index</a:t>
            </a:r>
            <a:endParaRPr lang="en-US" dirty="0"/>
          </a:p>
        </p:txBody>
      </p:sp>
      <p:pic>
        <p:nvPicPr>
          <p:cNvPr id="3" name="Picture 2" descr="gpi_models_rean_globe_hi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5525" r="9717" b="5171"/>
          <a:stretch/>
        </p:blipFill>
        <p:spPr>
          <a:xfrm>
            <a:off x="812999" y="733551"/>
            <a:ext cx="7518002" cy="61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46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82"/>
            <a:ext cx="8229600" cy="680387"/>
          </a:xfrm>
        </p:spPr>
        <p:txBody>
          <a:bodyPr/>
          <a:lstStyle/>
          <a:p>
            <a:r>
              <a:rPr lang="en-US" dirty="0" smtClean="0"/>
              <a:t>GLOBAL Number of TCs </a:t>
            </a:r>
            <a:r>
              <a:rPr lang="en-US" dirty="0" smtClean="0"/>
              <a:t>Future &amp; Present </a:t>
            </a:r>
            <a:endParaRPr lang="en-US" dirty="0"/>
          </a:p>
        </p:txBody>
      </p:sp>
      <p:pic>
        <p:nvPicPr>
          <p:cNvPr id="3" name="Picture 2" descr="NTC_year_models_scenario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838" r="8261" b="7653"/>
          <a:stretch/>
        </p:blipFill>
        <p:spPr>
          <a:xfrm>
            <a:off x="768187" y="719469"/>
            <a:ext cx="7753581" cy="61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3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82"/>
            <a:ext cx="9144000" cy="5242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Tracks Atlantic and Eastern North Pacific</a:t>
            </a:r>
            <a:endParaRPr lang="en-US" dirty="0"/>
          </a:p>
        </p:txBody>
      </p:sp>
      <p:pic>
        <p:nvPicPr>
          <p:cNvPr id="3" name="Picture 2" descr="Tracks_NATL_ENP_hist_8models_ob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3733" r="7253" b="5619"/>
          <a:stretch/>
        </p:blipFill>
        <p:spPr>
          <a:xfrm>
            <a:off x="788673" y="641376"/>
            <a:ext cx="7692126" cy="62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2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892"/>
            <a:ext cx="4406135" cy="1105198"/>
          </a:xfrm>
        </p:spPr>
        <p:txBody>
          <a:bodyPr/>
          <a:lstStyle/>
          <a:p>
            <a:r>
              <a:rPr lang="en-US" dirty="0" smtClean="0"/>
              <a:t>Atlantic Number of Tropical Cyclones</a:t>
            </a:r>
            <a:endParaRPr lang="en-US" dirty="0"/>
          </a:p>
        </p:txBody>
      </p:sp>
      <p:pic>
        <p:nvPicPr>
          <p:cNvPr id="4" name="Picture 3" descr="yNTC_mNTC_NATL_ENP_hist_4models_ob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3434" r="49673" b="4126"/>
          <a:stretch/>
        </p:blipFill>
        <p:spPr>
          <a:xfrm>
            <a:off x="4863335" y="591830"/>
            <a:ext cx="3823465" cy="59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0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9820"/>
          </a:xfrm>
        </p:spPr>
        <p:txBody>
          <a:bodyPr/>
          <a:lstStyle/>
          <a:p>
            <a:r>
              <a:rPr lang="en-US" dirty="0" smtClean="0"/>
              <a:t>MRI TC activity – 5 ensembles</a:t>
            </a:r>
            <a:endParaRPr lang="en-US" dirty="0"/>
          </a:p>
        </p:txBody>
      </p:sp>
      <p:pic>
        <p:nvPicPr>
          <p:cNvPr id="3" name="Picture 2" descr="Tracks_NTC_NATL_ENP_MRI_e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4033" r="6917" b="7709"/>
          <a:stretch/>
        </p:blipFill>
        <p:spPr>
          <a:xfrm>
            <a:off x="542852" y="805242"/>
            <a:ext cx="7886733" cy="60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07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40" y="595941"/>
            <a:ext cx="8229600" cy="913382"/>
          </a:xfrm>
        </p:spPr>
        <p:txBody>
          <a:bodyPr/>
          <a:lstStyle/>
          <a:p>
            <a:r>
              <a:rPr lang="en-US" dirty="0" smtClean="0"/>
              <a:t>Number of Atlantic Tropical Cyclones </a:t>
            </a:r>
            <a:r>
              <a:rPr lang="en-US" dirty="0" smtClean="0"/>
              <a:t>Future &amp; Present</a:t>
            </a:r>
            <a:endParaRPr lang="en-US" dirty="0"/>
          </a:p>
        </p:txBody>
      </p:sp>
      <p:pic>
        <p:nvPicPr>
          <p:cNvPr id="3" name="Picture 2" descr="NTC_NATL_ENP_21_20_e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3909" r="7589" b="52039"/>
          <a:stretch/>
        </p:blipFill>
        <p:spPr>
          <a:xfrm>
            <a:off x="624793" y="2004734"/>
            <a:ext cx="7825278" cy="29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53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1"/>
            <a:ext cx="8229600" cy="861915"/>
          </a:xfrm>
        </p:spPr>
        <p:txBody>
          <a:bodyPr/>
          <a:lstStyle/>
          <a:p>
            <a:r>
              <a:rPr lang="en-US" dirty="0" smtClean="0"/>
              <a:t>Cluster Analysis: Tracks Atlantic</a:t>
            </a:r>
            <a:endParaRPr lang="en-US" dirty="0"/>
          </a:p>
        </p:txBody>
      </p:sp>
      <p:pic>
        <p:nvPicPr>
          <p:cNvPr id="3" name="Picture 2" descr="Tracks_cluster_ATL_MPI_MR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t="4629" r="7029" b="6963"/>
          <a:stretch/>
        </p:blipFill>
        <p:spPr>
          <a:xfrm>
            <a:off x="4322339" y="1079667"/>
            <a:ext cx="4821661" cy="4799448"/>
          </a:xfrm>
          <a:prstGeom prst="rect">
            <a:avLst/>
          </a:prstGeom>
        </p:spPr>
      </p:pic>
      <p:pic>
        <p:nvPicPr>
          <p:cNvPr id="4" name="Picture 3" descr="kcs_jcli10_fig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8" y="1079667"/>
            <a:ext cx="4211551" cy="4778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88" y="6103330"/>
            <a:ext cx="41043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Observations</a:t>
            </a:r>
          </a:p>
          <a:p>
            <a:r>
              <a:rPr lang="en-US" sz="1600" dirty="0" err="1" smtClean="0"/>
              <a:t>Kossin</a:t>
            </a:r>
            <a:r>
              <a:rPr lang="en-US" sz="1600" dirty="0" smtClean="0"/>
              <a:t>, Camargo and </a:t>
            </a:r>
            <a:r>
              <a:rPr lang="en-US" sz="1600" dirty="0" err="1" smtClean="0"/>
              <a:t>Sitkowski</a:t>
            </a:r>
            <a:r>
              <a:rPr lang="en-US" sz="1600" dirty="0" smtClean="0"/>
              <a:t>, J. Climate 2010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352637" y="6103330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7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98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Track Changes Atlantic: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4" y="1336801"/>
            <a:ext cx="8930896" cy="2190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721442"/>
            <a:ext cx="72456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MPI: 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Increase: subtropical storms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Increase: eastern subtropical storms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Large Decrease: Deep tropics storms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MRI: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Decrease: eastern subtropical storms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Increase: western subtropical storms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770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256"/>
            <a:ext cx="8229600" cy="688068"/>
          </a:xfrm>
        </p:spPr>
        <p:txBody>
          <a:bodyPr>
            <a:normAutofit/>
          </a:bodyPr>
          <a:lstStyle/>
          <a:p>
            <a:r>
              <a:rPr lang="en-US" dirty="0" smtClean="0"/>
              <a:t>GPI changes</a:t>
            </a:r>
            <a:endParaRPr lang="en-US" dirty="0"/>
          </a:p>
        </p:txBody>
      </p:sp>
      <p:pic>
        <p:nvPicPr>
          <p:cNvPr id="3" name="Picture 2" descr="diff_gpi_models_rcp85_hi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3584" r="6468" b="5917"/>
          <a:stretch/>
        </p:blipFill>
        <p:spPr>
          <a:xfrm>
            <a:off x="676006" y="972948"/>
            <a:ext cx="7876489" cy="57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7624"/>
            <a:ext cx="7772400" cy="2733035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ocal and Remote Influences on Atlantic Hurricane </a:t>
            </a:r>
            <a:r>
              <a:rPr lang="en-US" dirty="0"/>
              <a:t>P</a:t>
            </a:r>
            <a:r>
              <a:rPr lang="en-US" dirty="0" smtClean="0"/>
              <a:t>otential </a:t>
            </a:r>
            <a:r>
              <a:rPr lang="en-US" dirty="0"/>
              <a:t>I</a:t>
            </a:r>
            <a:r>
              <a:rPr lang="en-US" dirty="0" smtClean="0"/>
              <a:t>ntensity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49792"/>
            <a:ext cx="6001330" cy="1609188"/>
          </a:xfrm>
        </p:spPr>
        <p:txBody>
          <a:bodyPr>
            <a:normAutofit/>
          </a:bodyPr>
          <a:lstStyle/>
          <a:p>
            <a:r>
              <a:rPr lang="en-US" i="1" dirty="0" smtClean="0"/>
              <a:t>Suzana J. Camargo,</a:t>
            </a:r>
          </a:p>
          <a:p>
            <a:r>
              <a:rPr lang="en-US" i="1" dirty="0" err="1" smtClean="0"/>
              <a:t>Mingfang</a:t>
            </a:r>
            <a:r>
              <a:rPr lang="en-US" i="1" dirty="0" smtClean="0"/>
              <a:t> Ting and </a:t>
            </a:r>
            <a:r>
              <a:rPr lang="en-US" i="1" dirty="0" err="1" smtClean="0"/>
              <a:t>Yochanan</a:t>
            </a:r>
            <a:r>
              <a:rPr lang="en-US" i="1" dirty="0" smtClean="0"/>
              <a:t> </a:t>
            </a:r>
            <a:r>
              <a:rPr lang="en-US" i="1" dirty="0" err="1" smtClean="0"/>
              <a:t>Kushnir</a:t>
            </a:r>
            <a:endParaRPr lang="en-US" i="1" dirty="0" smtClean="0"/>
          </a:p>
          <a:p>
            <a:r>
              <a:rPr lang="en-US" dirty="0" smtClean="0"/>
              <a:t>Lamont-Doherty Earth Observatory,</a:t>
            </a:r>
          </a:p>
          <a:p>
            <a:r>
              <a:rPr lang="en-US" dirty="0" smtClean="0"/>
              <a:t> Columbia University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927" y="6320988"/>
            <a:ext cx="429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Donna Lee, Naomi </a:t>
            </a:r>
            <a:r>
              <a:rPr lang="en-US" dirty="0" err="1" smtClean="0"/>
              <a:t>Naik</a:t>
            </a:r>
            <a:r>
              <a:rPr lang="en-US" dirty="0" smtClean="0"/>
              <a:t> and </a:t>
            </a:r>
            <a:r>
              <a:rPr lang="en-US" dirty="0" err="1" smtClean="0"/>
              <a:t>Cuihua</a:t>
            </a:r>
            <a:r>
              <a:rPr lang="en-US" dirty="0" smtClean="0"/>
              <a:t> 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5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GPI differences – comparison with CMIP3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091013"/>
            <a:ext cx="4947993" cy="2015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4995" y="2437490"/>
            <a:ext cx="3767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 CMIP3 models – June to November</a:t>
            </a:r>
          </a:p>
          <a:p>
            <a:r>
              <a:rPr lang="en-US" dirty="0" smtClean="0"/>
              <a:t>GPI multi-model differences</a:t>
            </a:r>
          </a:p>
          <a:p>
            <a:r>
              <a:rPr lang="en-US" dirty="0" err="1" smtClean="0"/>
              <a:t>Vecchi</a:t>
            </a:r>
            <a:r>
              <a:rPr lang="en-US" dirty="0" smtClean="0"/>
              <a:t> and </a:t>
            </a:r>
            <a:r>
              <a:rPr lang="en-US" dirty="0" err="1" smtClean="0"/>
              <a:t>Soden</a:t>
            </a:r>
            <a:r>
              <a:rPr lang="en-US" dirty="0" smtClean="0"/>
              <a:t>, 2007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637"/>
          <a:stretch/>
        </p:blipFill>
        <p:spPr>
          <a:xfrm>
            <a:off x="81940" y="4247483"/>
            <a:ext cx="5123055" cy="1907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5508" y="4644235"/>
            <a:ext cx="3411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CMIP5 models:</a:t>
            </a:r>
          </a:p>
          <a:p>
            <a:r>
              <a:rPr lang="en-US" dirty="0" smtClean="0"/>
              <a:t>Northern Hemisphere: ASO</a:t>
            </a:r>
          </a:p>
          <a:p>
            <a:r>
              <a:rPr lang="en-US" dirty="0" smtClean="0"/>
              <a:t>Southern Hemisphere: JFM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34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 differences: comparison with CMIP3</a:t>
            </a:r>
            <a:endParaRPr lang="en-US" dirty="0"/>
          </a:p>
        </p:txBody>
      </p:sp>
      <p:pic>
        <p:nvPicPr>
          <p:cNvPr id="4" name="Picture 3" descr="diff_pi_models_rcp85_hi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t="70150" r="14744" b="7055"/>
          <a:stretch/>
        </p:blipFill>
        <p:spPr>
          <a:xfrm>
            <a:off x="174123" y="4199035"/>
            <a:ext cx="5766532" cy="2202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7" y="1659132"/>
            <a:ext cx="5137611" cy="1966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7939" y="1986861"/>
            <a:ext cx="3369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22 CMIP3 models – June to November</a:t>
            </a:r>
          </a:p>
          <a:p>
            <a:r>
              <a:rPr lang="en-US" sz="1600" dirty="0" smtClean="0"/>
              <a:t>PI multi-model differences</a:t>
            </a:r>
          </a:p>
          <a:p>
            <a:r>
              <a:rPr lang="en-US" sz="1600" dirty="0" err="1" smtClean="0"/>
              <a:t>Vecchi</a:t>
            </a:r>
            <a:r>
              <a:rPr lang="en-US" sz="1600" dirty="0" smtClean="0"/>
              <a:t> and </a:t>
            </a:r>
            <a:r>
              <a:rPr lang="en-US" sz="1600" dirty="0" err="1" smtClean="0"/>
              <a:t>Soden</a:t>
            </a:r>
            <a:r>
              <a:rPr lang="en-US" sz="1600" dirty="0" smtClean="0"/>
              <a:t>, 2007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8068" y="4790535"/>
            <a:ext cx="2748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CMIP5 models:</a:t>
            </a:r>
          </a:p>
          <a:p>
            <a:r>
              <a:rPr lang="en-US" dirty="0"/>
              <a:t>Northern Hemisphere: ASO</a:t>
            </a:r>
          </a:p>
          <a:p>
            <a:r>
              <a:rPr lang="en-US" dirty="0"/>
              <a:t>Southern Hemisphere: JFM  </a:t>
            </a:r>
          </a:p>
        </p:txBody>
      </p:sp>
    </p:spTree>
    <p:extLst>
      <p:ext uri="{BB962C8B-B14F-4D97-AF65-F5344CB8AC3E}">
        <p14:creationId xmlns:p14="http://schemas.microsoft.com/office/powerpoint/2010/main" val="1991034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Wind shear differences: comparison with CMIP3</a:t>
            </a:r>
            <a:endParaRPr lang="en-US" dirty="0"/>
          </a:p>
        </p:txBody>
      </p:sp>
      <p:pic>
        <p:nvPicPr>
          <p:cNvPr id="3" name="Picture 2" descr="diff_vshear_models_rcp85_hi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1" t="70348" r="20611" b="6769"/>
          <a:stretch/>
        </p:blipFill>
        <p:spPr>
          <a:xfrm>
            <a:off x="692688" y="4315610"/>
            <a:ext cx="4608268" cy="2250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00159"/>
            <a:ext cx="4843756" cy="1809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6021" y="2311323"/>
            <a:ext cx="3767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 CMIP3 models – June to November</a:t>
            </a:r>
          </a:p>
          <a:p>
            <a:r>
              <a:rPr lang="en-US" dirty="0"/>
              <a:t>PI multi-model differences</a:t>
            </a:r>
          </a:p>
          <a:p>
            <a:r>
              <a:rPr lang="en-US" dirty="0" err="1"/>
              <a:t>Vecchi</a:t>
            </a:r>
            <a:r>
              <a:rPr lang="en-US" dirty="0"/>
              <a:t> and </a:t>
            </a:r>
            <a:r>
              <a:rPr lang="en-US" dirty="0" err="1"/>
              <a:t>Soden</a:t>
            </a:r>
            <a:r>
              <a:rPr lang="en-US" dirty="0"/>
              <a:t>, </a:t>
            </a:r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2529" y="4935076"/>
            <a:ext cx="2748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CMIP5 models:</a:t>
            </a:r>
          </a:p>
          <a:p>
            <a:r>
              <a:rPr lang="en-US" dirty="0"/>
              <a:t>Northern Hemisphere: ASO</a:t>
            </a:r>
          </a:p>
          <a:p>
            <a:r>
              <a:rPr lang="en-US" dirty="0"/>
              <a:t>Southern Hemisphere: JFM  </a:t>
            </a:r>
          </a:p>
        </p:txBody>
      </p:sp>
    </p:spTree>
    <p:extLst>
      <p:ext uri="{BB962C8B-B14F-4D97-AF65-F5344CB8AC3E}">
        <p14:creationId xmlns:p14="http://schemas.microsoft.com/office/powerpoint/2010/main" val="1481764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TC activity in the models analyzed not very realistic yet.</a:t>
            </a:r>
          </a:p>
          <a:p>
            <a:r>
              <a:rPr lang="en-US" sz="2800" dirty="0" smtClean="0"/>
              <a:t>Models have a low bias in TC counts, that improves with horizontal resolution.</a:t>
            </a:r>
          </a:p>
          <a:p>
            <a:r>
              <a:rPr lang="en-US" sz="2800" dirty="0" smtClean="0"/>
              <a:t>No robust changes in TC frequency: globally or regionally.</a:t>
            </a:r>
          </a:p>
          <a:p>
            <a:r>
              <a:rPr lang="en-US" sz="2800" dirty="0" smtClean="0"/>
              <a:t>Environmental changes: very similar to CMIP3 results</a:t>
            </a:r>
          </a:p>
          <a:p>
            <a:r>
              <a:rPr lang="en-US" sz="2800" dirty="0" smtClean="0"/>
              <a:t>Need of downscaling (statistical, dynamical) and/or higher resolution </a:t>
            </a:r>
            <a:r>
              <a:rPr lang="en-US" sz="2800" dirty="0" smtClean="0"/>
              <a:t>runs</a:t>
            </a:r>
          </a:p>
          <a:p>
            <a:r>
              <a:rPr lang="en-US" sz="2800" dirty="0" smtClean="0"/>
              <a:t>Submitted to J. Climate, CMIP5 MAPP North American Climate special issue.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743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0176"/>
          </a:xfrm>
        </p:spPr>
        <p:txBody>
          <a:bodyPr>
            <a:normAutofit/>
          </a:bodyPr>
          <a:lstStyle/>
          <a:p>
            <a:r>
              <a:rPr lang="en-US" dirty="0" smtClean="0"/>
              <a:t>Atlantic PDI </a:t>
            </a:r>
            <a:r>
              <a:rPr lang="en-US" sz="2800" dirty="0" smtClean="0"/>
              <a:t>(power dissipation index ~</a:t>
            </a:r>
            <a:r>
              <a:rPr lang="en-US" sz="2800" dirty="0"/>
              <a:t> </a:t>
            </a:r>
            <a:r>
              <a:rPr lang="en-US" sz="2800" dirty="0" smtClean="0"/>
              <a:t>V</a:t>
            </a:r>
            <a:r>
              <a:rPr lang="en-US" sz="2800" baseline="30000" dirty="0" smtClean="0"/>
              <a:t>3</a:t>
            </a:r>
            <a:r>
              <a:rPr lang="en-US" sz="2800" baseline="-25000" dirty="0" smtClean="0"/>
              <a:t>max</a:t>
            </a:r>
            <a:r>
              <a:rPr lang="en-US" sz="2800" dirty="0" smtClean="0"/>
              <a:t>) </a:t>
            </a:r>
            <a:r>
              <a:rPr lang="en-US" dirty="0" smtClean="0"/>
              <a:t>and tropical SST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4" t="-3960" r="-1967" b="2852"/>
          <a:stretch/>
        </p:blipFill>
        <p:spPr bwMode="auto">
          <a:xfrm>
            <a:off x="457200" y="1674815"/>
            <a:ext cx="6792423" cy="518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3519" y="6164908"/>
            <a:ext cx="158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Emanuel,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69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North Atlantic SST and </a:t>
            </a:r>
            <a:br>
              <a:rPr lang="en-US" dirty="0" smtClean="0"/>
            </a:br>
            <a:r>
              <a:rPr lang="en-US" dirty="0" smtClean="0"/>
              <a:t>Potential Intensity (PI)</a:t>
            </a:r>
            <a:endParaRPr lang="en-US" dirty="0"/>
          </a:p>
        </p:txBody>
      </p:sp>
      <p:pic>
        <p:nvPicPr>
          <p:cNvPr id="4" name="Content Placeholder 3" descr="Fig1_ctk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858" r="1994" b="5211"/>
          <a:stretch/>
        </p:blipFill>
        <p:spPr>
          <a:xfrm>
            <a:off x="853654" y="1619600"/>
            <a:ext cx="7436692" cy="52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_vecchi_etal_nature08.gi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64" b="-193"/>
          <a:stretch/>
        </p:blipFill>
        <p:spPr>
          <a:xfrm>
            <a:off x="0" y="331283"/>
            <a:ext cx="5578475" cy="6526718"/>
          </a:xfrm>
        </p:spPr>
      </p:pic>
      <p:sp>
        <p:nvSpPr>
          <p:cNvPr id="5" name="TextBox 4"/>
          <p:cNvSpPr txBox="1"/>
          <p:nvPr/>
        </p:nvSpPr>
        <p:spPr>
          <a:xfrm>
            <a:off x="5578474" y="992604"/>
            <a:ext cx="23920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PDI and SST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578474" y="3932680"/>
            <a:ext cx="34918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PDI and relative SST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000894" y="6220742"/>
            <a:ext cx="2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Vecchi</a:t>
            </a:r>
            <a:r>
              <a:rPr lang="en-US" dirty="0" smtClean="0"/>
              <a:t> and </a:t>
            </a:r>
            <a:r>
              <a:rPr lang="en-US" dirty="0" err="1" smtClean="0"/>
              <a:t>Soden</a:t>
            </a:r>
            <a:r>
              <a:rPr lang="en-US" dirty="0" smtClean="0"/>
              <a:t>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6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0" y="268808"/>
            <a:ext cx="8229600" cy="58904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Objective:</a:t>
            </a:r>
          </a:p>
          <a:p>
            <a:pPr lvl="1"/>
            <a:r>
              <a:rPr lang="en-US" sz="2800" dirty="0" smtClean="0"/>
              <a:t>Contributions of natural variability and anthropogenic trend to North Atlantic potential intensity</a:t>
            </a:r>
          </a:p>
          <a:p>
            <a:r>
              <a:rPr lang="en-US" sz="2800" dirty="0" smtClean="0"/>
              <a:t>CCM3 simulations forced with fixed SST</a:t>
            </a:r>
          </a:p>
          <a:p>
            <a:pPr lvl="1"/>
            <a:r>
              <a:rPr lang="en-US" sz="2800" dirty="0" smtClean="0"/>
              <a:t>GOGA: global SST</a:t>
            </a:r>
          </a:p>
          <a:p>
            <a:pPr lvl="1"/>
            <a:r>
              <a:rPr lang="en-US" sz="2800" dirty="0" smtClean="0"/>
              <a:t>TAGA: tropical Atlantic SST</a:t>
            </a:r>
          </a:p>
          <a:p>
            <a:pPr lvl="2"/>
            <a:r>
              <a:rPr lang="en-US" sz="2800" dirty="0" smtClean="0"/>
              <a:t>16 ensemble members, 1856-2006</a:t>
            </a:r>
          </a:p>
          <a:p>
            <a:pPr lvl="2"/>
            <a:r>
              <a:rPr lang="en-US" sz="2800" dirty="0" smtClean="0"/>
              <a:t>See description in </a:t>
            </a:r>
            <a:r>
              <a:rPr lang="en-US" sz="2800" dirty="0" err="1" smtClean="0"/>
              <a:t>Seager</a:t>
            </a:r>
            <a:r>
              <a:rPr lang="en-US" sz="2800" dirty="0" smtClean="0"/>
              <a:t> et al. (2005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IOPOGA: Indo-Pacific SST </a:t>
            </a:r>
          </a:p>
          <a:p>
            <a:pPr lvl="2"/>
            <a:r>
              <a:rPr lang="en-US" sz="2800" dirty="0" smtClean="0"/>
              <a:t>8 ensemble members, 1856-2006</a:t>
            </a:r>
            <a:endParaRPr lang="en-US" sz="28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6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 GOGA &amp; Reanalysis I</a:t>
            </a:r>
            <a:br>
              <a:rPr lang="en-US" dirty="0" smtClean="0"/>
            </a:br>
            <a:r>
              <a:rPr lang="en-US" sz="3600" dirty="0" smtClean="0"/>
              <a:t>Climatological Annual Maximum</a:t>
            </a:r>
            <a:endParaRPr lang="en-US" sz="3600" dirty="0"/>
          </a:p>
        </p:txBody>
      </p:sp>
      <p:pic>
        <p:nvPicPr>
          <p:cNvPr id="4" name="Content Placeholder 3" descr="Fig2_ctk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858" r="5572" b="7585"/>
          <a:stretch/>
        </p:blipFill>
        <p:spPr>
          <a:xfrm>
            <a:off x="1178090" y="1417638"/>
            <a:ext cx="7050129" cy="52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5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 Anomaly GOGA and Reanalysis </a:t>
            </a:r>
            <a:br>
              <a:rPr lang="en-US" dirty="0" smtClean="0"/>
            </a:br>
            <a:r>
              <a:rPr lang="en-US" sz="4000" dirty="0" smtClean="0"/>
              <a:t> </a:t>
            </a:r>
            <a:r>
              <a:rPr lang="en-US" sz="3600" dirty="0" smtClean="0"/>
              <a:t>Atlantic Main Development Region (MDR)</a:t>
            </a:r>
            <a:endParaRPr lang="en-US" sz="4000" dirty="0"/>
          </a:p>
        </p:txBody>
      </p:sp>
      <p:pic>
        <p:nvPicPr>
          <p:cNvPr id="4" name="Content Placeholder 3" descr="Fig4_ctk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4334" r="6690" b="7861"/>
          <a:stretch/>
        </p:blipFill>
        <p:spPr>
          <a:xfrm>
            <a:off x="1233312" y="1600200"/>
            <a:ext cx="690286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0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71</TotalTime>
  <Words>696</Words>
  <Application>Microsoft Macintosh PowerPoint</Application>
  <PresentationFormat>On-screen Show (4:3)</PresentationFormat>
  <Paragraphs>110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Horizon</vt:lpstr>
      <vt:lpstr>Analysis of 20th Century  Atlantic hurricane potential intensity  and Tropical Cyclone Activity in  the CMIP5 models</vt:lpstr>
      <vt:lpstr>OUtline</vt:lpstr>
      <vt:lpstr>Local and Remote Influences on Atlantic Hurricane Potential Intensity</vt:lpstr>
      <vt:lpstr>Atlantic PDI (power dissipation index ~ V3max) and tropical SST</vt:lpstr>
      <vt:lpstr>20th century North Atlantic SST and  Potential Intensity (PI)</vt:lpstr>
      <vt:lpstr>PowerPoint Presentation</vt:lpstr>
      <vt:lpstr>PowerPoint Presentation</vt:lpstr>
      <vt:lpstr>PI GOGA &amp; Reanalysis I Climatological Annual Maximum</vt:lpstr>
      <vt:lpstr>PI Anomaly GOGA and Reanalysis   Atlantic Main Development Region (MDR)</vt:lpstr>
      <vt:lpstr>PI GOGA, TAGA &amp; IOPOGA</vt:lpstr>
      <vt:lpstr>PI and Relative SST: GOGA, TAGA &amp; IOPOGA</vt:lpstr>
      <vt:lpstr>Climate Change and Internal Variability (AMV) indices</vt:lpstr>
      <vt:lpstr>Regression with SST</vt:lpstr>
      <vt:lpstr>PI Regression Patterns: </vt:lpstr>
      <vt:lpstr>PI Regressions  time-series:</vt:lpstr>
      <vt:lpstr>Summary</vt:lpstr>
      <vt:lpstr>Tropical Cyclone activity in the CMIP5 models</vt:lpstr>
      <vt:lpstr>Objectives</vt:lpstr>
      <vt:lpstr>Tracks of TCs in Historical Runs</vt:lpstr>
      <vt:lpstr>Global Number of TCs per year</vt:lpstr>
      <vt:lpstr>Genesis Potential Index</vt:lpstr>
      <vt:lpstr>GLOBAL Number of TCs Future &amp; Present </vt:lpstr>
      <vt:lpstr>Tracks Atlantic and Eastern North Pacific</vt:lpstr>
      <vt:lpstr>Atlantic Number of Tropical Cyclones</vt:lpstr>
      <vt:lpstr>MRI TC activity – 5 ensembles</vt:lpstr>
      <vt:lpstr>Number of Atlantic Tropical Cyclones Future &amp; Present</vt:lpstr>
      <vt:lpstr>Cluster Analysis: Tracks Atlantic</vt:lpstr>
      <vt:lpstr>Track Changes Atlantic:</vt:lpstr>
      <vt:lpstr>GPI changes</vt:lpstr>
      <vt:lpstr>GPI differences – comparison with CMIP3</vt:lpstr>
      <vt:lpstr>PI differences: comparison with CMIP3</vt:lpstr>
      <vt:lpstr>Vertical Wind shear differences: comparison with CMIP3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20th Century  Atlantic hurricane potential intensity  and Tropical Cyclone Activity in  the CMIP5 models</dc:title>
  <dc:creator>Suzana Camargo</dc:creator>
  <cp:lastModifiedBy>Suzana Camargo</cp:lastModifiedBy>
  <cp:revision>8</cp:revision>
  <dcterms:created xsi:type="dcterms:W3CDTF">2012-10-16T15:09:28Z</dcterms:created>
  <dcterms:modified xsi:type="dcterms:W3CDTF">2012-10-16T16:20:33Z</dcterms:modified>
</cp:coreProperties>
</file>