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A2848-41A3-8048-9E88-7FA959C4511F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93B9-6EE0-1D4E-B26C-1132637FF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D75AF4-F825-6446-B0A1-793F503A0680}" type="slidenum">
              <a:rPr lang="en-US"/>
              <a:pPr/>
              <a:t>5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4960" y="4342535"/>
            <a:ext cx="5486680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9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224A-3505-A843-BCF0-04EA8504C740}" type="datetimeFigureOut">
              <a:rPr lang="en-US" smtClean="0"/>
              <a:t>12/14/11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5C55-2FD0-1F40-B4C2-E9E02E2B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7624"/>
            <a:ext cx="7772400" cy="2733035"/>
          </a:xfrm>
        </p:spPr>
        <p:txBody>
          <a:bodyPr>
            <a:normAutofit/>
          </a:bodyPr>
          <a:lstStyle/>
          <a:p>
            <a:r>
              <a:rPr lang="en-US" dirty="0" smtClean="0"/>
              <a:t>Influence of local and remote SST on North Atlantic tropical cyclone potential intensity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Suzana J. Camargo,</a:t>
            </a:r>
          </a:p>
          <a:p>
            <a:r>
              <a:rPr lang="en-US" dirty="0" err="1" smtClean="0"/>
              <a:t>Mingfang</a:t>
            </a:r>
            <a:r>
              <a:rPr lang="en-US" dirty="0" smtClean="0"/>
              <a:t> Ting and </a:t>
            </a:r>
            <a:r>
              <a:rPr lang="en-US" dirty="0" err="1" smtClean="0"/>
              <a:t>Yochanan</a:t>
            </a:r>
            <a:r>
              <a:rPr lang="en-US" dirty="0" smtClean="0"/>
              <a:t> </a:t>
            </a:r>
            <a:r>
              <a:rPr lang="en-US" dirty="0" err="1" smtClean="0"/>
              <a:t>Kushnir</a:t>
            </a:r>
            <a:endParaRPr lang="en-US" dirty="0" smtClean="0"/>
          </a:p>
          <a:p>
            <a:r>
              <a:rPr lang="en-US" dirty="0" smtClean="0"/>
              <a:t>LDEO, Columbia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0642" y="6335228"/>
            <a:ext cx="49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GloDecH</a:t>
            </a:r>
            <a:r>
              <a:rPr lang="en-US" dirty="0" smtClean="0"/>
              <a:t> Meeting, OCP, LDEO, December 14,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85"/>
            <a:ext cx="8229600" cy="1143000"/>
          </a:xfrm>
        </p:spPr>
        <p:txBody>
          <a:bodyPr/>
          <a:lstStyle/>
          <a:p>
            <a:r>
              <a:rPr lang="en-US" dirty="0" smtClean="0"/>
              <a:t>PI GOGA &amp; TAGA </a:t>
            </a:r>
            <a:endParaRPr lang="en-US" dirty="0"/>
          </a:p>
        </p:txBody>
      </p:sp>
      <p:pic>
        <p:nvPicPr>
          <p:cNvPr id="4" name="Content Placeholder 3" descr="Fig5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3785" r="6691" b="5525"/>
          <a:stretch/>
        </p:blipFill>
        <p:spPr>
          <a:xfrm>
            <a:off x="1141274" y="1233106"/>
            <a:ext cx="6994907" cy="5624894"/>
          </a:xfrm>
        </p:spPr>
      </p:pic>
    </p:spTree>
    <p:extLst>
      <p:ext uri="{BB962C8B-B14F-4D97-AF65-F5344CB8AC3E}">
        <p14:creationId xmlns:p14="http://schemas.microsoft.com/office/powerpoint/2010/main" val="409836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 GOGA &amp; TAGA II</a:t>
            </a:r>
            <a:endParaRPr lang="en-US" dirty="0"/>
          </a:p>
        </p:txBody>
      </p:sp>
      <p:pic>
        <p:nvPicPr>
          <p:cNvPr id="4" name="Content Placeholder 3" descr="Fig6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2959" r="6690" b="7585"/>
          <a:stretch/>
        </p:blipFill>
        <p:spPr>
          <a:xfrm>
            <a:off x="1233312" y="1214701"/>
            <a:ext cx="6902869" cy="5643299"/>
          </a:xfrm>
        </p:spPr>
      </p:pic>
    </p:spTree>
    <p:extLst>
      <p:ext uri="{BB962C8B-B14F-4D97-AF65-F5344CB8AC3E}">
        <p14:creationId xmlns:p14="http://schemas.microsoft.com/office/powerpoint/2010/main" val="24300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Change and Internal Variability (AMO) indices</a:t>
            </a:r>
            <a:endParaRPr lang="en-US" dirty="0"/>
          </a:p>
        </p:txBody>
      </p:sp>
      <p:pic>
        <p:nvPicPr>
          <p:cNvPr id="4" name="Content Placeholder 3" descr="Indices_AMO_CC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509" r="6691" b="6278"/>
          <a:stretch/>
        </p:blipFill>
        <p:spPr>
          <a:xfrm>
            <a:off x="1086050" y="1693220"/>
            <a:ext cx="7050131" cy="5093438"/>
          </a:xfrm>
        </p:spPr>
      </p:pic>
      <p:sp>
        <p:nvSpPr>
          <p:cNvPr id="5" name="TextBox 4"/>
          <p:cNvSpPr txBox="1"/>
          <p:nvPr/>
        </p:nvSpPr>
        <p:spPr>
          <a:xfrm>
            <a:off x="8045585" y="6140327"/>
            <a:ext cx="109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Ting et al.</a:t>
            </a:r>
          </a:p>
          <a:p>
            <a:r>
              <a:rPr lang="en-US" dirty="0" smtClean="0"/>
              <a:t>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2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Patterns: </a:t>
            </a:r>
            <a:br>
              <a:rPr lang="en-US" dirty="0" smtClean="0"/>
            </a:br>
            <a:r>
              <a:rPr lang="en-US" dirty="0" smtClean="0"/>
              <a:t>PI and AMO &amp; CC indices</a:t>
            </a:r>
            <a:endParaRPr lang="en-US" dirty="0"/>
          </a:p>
        </p:txBody>
      </p:sp>
      <p:pic>
        <p:nvPicPr>
          <p:cNvPr id="4" name="Content Placeholder 3" descr="Fig7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2048" r="5796" b="6844"/>
          <a:stretch/>
        </p:blipFill>
        <p:spPr>
          <a:xfrm>
            <a:off x="1104459" y="1417638"/>
            <a:ext cx="7105354" cy="5440362"/>
          </a:xfrm>
        </p:spPr>
      </p:pic>
      <p:sp>
        <p:nvSpPr>
          <p:cNvPr id="5" name="TextBox 4"/>
          <p:cNvSpPr txBox="1"/>
          <p:nvPr/>
        </p:nvSpPr>
        <p:spPr>
          <a:xfrm>
            <a:off x="6755608" y="49863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time-series:</a:t>
            </a:r>
            <a:endParaRPr lang="en-US" dirty="0"/>
          </a:p>
        </p:txBody>
      </p:sp>
      <p:pic>
        <p:nvPicPr>
          <p:cNvPr id="4" name="Content Placeholder 3" descr="Fig8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3698"/>
          <a:stretch/>
        </p:blipFill>
        <p:spPr>
          <a:xfrm>
            <a:off x="1564650" y="1251510"/>
            <a:ext cx="6221786" cy="5575204"/>
          </a:xfrm>
        </p:spPr>
      </p:pic>
    </p:spTree>
    <p:extLst>
      <p:ext uri="{BB962C8B-B14F-4D97-AF65-F5344CB8AC3E}">
        <p14:creationId xmlns:p14="http://schemas.microsoft.com/office/powerpoint/2010/main" val="357679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extra-tropics: </a:t>
            </a:r>
            <a:br>
              <a:rPr lang="en-US" dirty="0" smtClean="0"/>
            </a:br>
            <a:r>
              <a:rPr lang="en-US" dirty="0" smtClean="0"/>
              <a:t>Idealized SST patterns</a:t>
            </a:r>
            <a:endParaRPr lang="en-US" dirty="0"/>
          </a:p>
        </p:txBody>
      </p:sp>
      <p:pic>
        <p:nvPicPr>
          <p:cNvPr id="4" name="Content Placeholder 3" descr="Fig9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4161" r="9632" b="37355"/>
          <a:stretch/>
        </p:blipFill>
        <p:spPr>
          <a:xfrm>
            <a:off x="309939" y="1723613"/>
            <a:ext cx="4015859" cy="5060768"/>
          </a:xfrm>
        </p:spPr>
      </p:pic>
      <p:pic>
        <p:nvPicPr>
          <p:cNvPr id="5" name="Picture 4" descr="Fig9_ct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64139" r="8123" b="7414"/>
          <a:stretch/>
        </p:blipFill>
        <p:spPr>
          <a:xfrm>
            <a:off x="4355792" y="2813438"/>
            <a:ext cx="4331008" cy="26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45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Remote SST reduces trend of North Atlantic PI (confirming </a:t>
            </a:r>
            <a:r>
              <a:rPr lang="en-US" dirty="0" err="1" smtClean="0"/>
              <a:t>Vecchi</a:t>
            </a:r>
            <a:r>
              <a:rPr lang="en-US" dirty="0" smtClean="0"/>
              <a:t> and </a:t>
            </a:r>
            <a:r>
              <a:rPr lang="en-US" dirty="0" err="1" smtClean="0"/>
              <a:t>Soden</a:t>
            </a:r>
            <a:r>
              <a:rPr lang="en-US" dirty="0" smtClean="0"/>
              <a:t> 2007). </a:t>
            </a:r>
          </a:p>
          <a:p>
            <a:r>
              <a:rPr lang="en-US" dirty="0" smtClean="0"/>
              <a:t>Remote SST also slightly reduces AMO effect on PI in the North Atlantic.</a:t>
            </a:r>
          </a:p>
          <a:p>
            <a:r>
              <a:rPr lang="en-US" dirty="0" smtClean="0"/>
              <a:t>Differences of PI for GOGA and TAGA related to the AMO not due to Pacific (POGA) or Atlantic extra-tropical SST: causes are not clear.</a:t>
            </a:r>
          </a:p>
          <a:p>
            <a:r>
              <a:rPr lang="en-US" dirty="0" smtClean="0"/>
              <a:t>Late 20</a:t>
            </a:r>
            <a:r>
              <a:rPr lang="en-US" baseline="30000" dirty="0" smtClean="0"/>
              <a:t>th</a:t>
            </a:r>
            <a:r>
              <a:rPr lang="en-US" dirty="0" smtClean="0"/>
              <a:t> century PDI upward trend (Emanuel 2005) probably not dominated by climate change, but internal variability (AMO) as hinted in </a:t>
            </a:r>
            <a:r>
              <a:rPr lang="en-US" dirty="0" err="1" smtClean="0"/>
              <a:t>DelSole</a:t>
            </a:r>
            <a:r>
              <a:rPr lang="en-US" dirty="0" smtClean="0"/>
              <a:t> et al. 2010.</a:t>
            </a:r>
          </a:p>
          <a:p>
            <a:r>
              <a:rPr lang="en-US" dirty="0" smtClean="0"/>
              <a:t>Next step analysis of PI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 in the CMIP5 simulations.</a:t>
            </a:r>
          </a:p>
        </p:txBody>
      </p:sp>
    </p:spTree>
    <p:extLst>
      <p:ext uri="{BB962C8B-B14F-4D97-AF65-F5344CB8AC3E}">
        <p14:creationId xmlns:p14="http://schemas.microsoft.com/office/powerpoint/2010/main" val="324245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0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Atlantic PDI </a:t>
            </a:r>
            <a:r>
              <a:rPr lang="en-US" sz="3600" dirty="0" smtClean="0"/>
              <a:t>(power dissipation index ~</a:t>
            </a:r>
            <a:r>
              <a:rPr lang="en-US" sz="3600" dirty="0"/>
              <a:t> </a:t>
            </a:r>
            <a:r>
              <a:rPr lang="en-US" sz="3600" dirty="0" smtClean="0"/>
              <a:t>V</a:t>
            </a:r>
            <a:r>
              <a:rPr lang="en-US" sz="3600" baseline="30000" dirty="0" smtClean="0"/>
              <a:t>3</a:t>
            </a:r>
            <a:r>
              <a:rPr lang="en-US" sz="3600" baseline="-25000" dirty="0" smtClean="0"/>
              <a:t>max</a:t>
            </a:r>
            <a:r>
              <a:rPr lang="en-US" sz="3600" dirty="0" smtClean="0"/>
              <a:t>) </a:t>
            </a:r>
            <a:r>
              <a:rPr lang="en-US" dirty="0" smtClean="0"/>
              <a:t>and tropical SST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4" t="-3960" r="-1967" b="2852"/>
          <a:stretch/>
        </p:blipFill>
        <p:spPr bwMode="auto">
          <a:xfrm>
            <a:off x="1086052" y="1674814"/>
            <a:ext cx="6792423" cy="51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3519" y="6164908"/>
            <a:ext cx="158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Emanuel,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9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North Atlantic SST and </a:t>
            </a:r>
            <a:br>
              <a:rPr lang="en-US" dirty="0" smtClean="0"/>
            </a:br>
            <a:r>
              <a:rPr lang="en-US" dirty="0" smtClean="0"/>
              <a:t>Potential Intensity (PI)</a:t>
            </a:r>
            <a:endParaRPr lang="en-US" dirty="0"/>
          </a:p>
        </p:txBody>
      </p:sp>
      <p:pic>
        <p:nvPicPr>
          <p:cNvPr id="4" name="Content Placeholder 3" descr="Fig1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858" r="1994" b="5211"/>
          <a:stretch/>
        </p:blipFill>
        <p:spPr>
          <a:xfrm>
            <a:off x="853654" y="1619600"/>
            <a:ext cx="7436692" cy="5238399"/>
          </a:xfrm>
        </p:spPr>
      </p:pic>
    </p:spTree>
    <p:extLst>
      <p:ext uri="{BB962C8B-B14F-4D97-AF65-F5344CB8AC3E}">
        <p14:creationId xmlns:p14="http://schemas.microsoft.com/office/powerpoint/2010/main" val="8244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1_vecchi_etal_nature08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64" b="-193"/>
          <a:stretch/>
        </p:blipFill>
        <p:spPr>
          <a:xfrm>
            <a:off x="0" y="331283"/>
            <a:ext cx="5578475" cy="6526718"/>
          </a:xfrm>
        </p:spPr>
      </p:pic>
      <p:sp>
        <p:nvSpPr>
          <p:cNvPr id="5" name="TextBox 4"/>
          <p:cNvSpPr txBox="1"/>
          <p:nvPr/>
        </p:nvSpPr>
        <p:spPr>
          <a:xfrm>
            <a:off x="5578474" y="992604"/>
            <a:ext cx="2392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PDI and SST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78474" y="3932680"/>
            <a:ext cx="3491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PDI and relative SST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00894" y="6220742"/>
            <a:ext cx="23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Vecchi</a:t>
            </a:r>
            <a:r>
              <a:rPr lang="en-US" dirty="0" smtClean="0"/>
              <a:t> and </a:t>
            </a:r>
            <a:r>
              <a:rPr lang="en-US" dirty="0" err="1" smtClean="0"/>
              <a:t>Soden</a:t>
            </a:r>
            <a:r>
              <a:rPr lang="en-US" dirty="0" smtClean="0"/>
              <a:t>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6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7382"/>
            <a:ext cx="9144000" cy="1497757"/>
          </a:xfrm>
          <a:ln/>
        </p:spPr>
        <p:txBody>
          <a:bodyPr tIns="288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3300"/>
              <a:t>Atlantic Hurricanes trends: dependency on tracks </a:t>
            </a:r>
            <a:r>
              <a:rPr lang="en-US"/>
              <a:t/>
            </a:r>
            <a:br>
              <a:rPr lang="en-US"/>
            </a:br>
            <a:r>
              <a:rPr lang="en-US" sz="2500"/>
              <a:t>Kossin and Camargo, Climatic Change (2009)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94"/>
            <a:ext cx="4354560" cy="30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20" y="1116118"/>
            <a:ext cx="4654080" cy="30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635"/>
            <a:ext cx="4354560" cy="2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20" y="4147636"/>
            <a:ext cx="4582080" cy="271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2736"/>
            <a:ext cx="8229600" cy="5890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Contributions of natural variability and anthropogenic trend to North Atlantic potential intensity</a:t>
            </a:r>
          </a:p>
          <a:p>
            <a:r>
              <a:rPr lang="en-US" dirty="0" smtClean="0"/>
              <a:t>CCM3 simulations</a:t>
            </a:r>
          </a:p>
          <a:p>
            <a:pPr lvl="1"/>
            <a:r>
              <a:rPr lang="en-US" dirty="0" smtClean="0"/>
              <a:t>GOGA: global SST</a:t>
            </a:r>
          </a:p>
          <a:p>
            <a:pPr lvl="1"/>
            <a:r>
              <a:rPr lang="en-US" dirty="0" smtClean="0"/>
              <a:t>TAGA: tropical Atlantic SST</a:t>
            </a:r>
          </a:p>
          <a:p>
            <a:pPr lvl="1"/>
            <a:r>
              <a:rPr lang="en-US" dirty="0" smtClean="0"/>
              <a:t>POGA (not shown)</a:t>
            </a:r>
          </a:p>
          <a:p>
            <a:pPr lvl="2"/>
            <a:r>
              <a:rPr lang="en-US" dirty="0" smtClean="0"/>
              <a:t>16 ensemble members, 1856-2006</a:t>
            </a:r>
          </a:p>
          <a:p>
            <a:pPr lvl="1"/>
            <a:r>
              <a:rPr lang="en-US" dirty="0" smtClean="0"/>
              <a:t>Idealized simulations:</a:t>
            </a:r>
          </a:p>
          <a:p>
            <a:pPr lvl="2"/>
            <a:r>
              <a:rPr lang="en-US" dirty="0" smtClean="0"/>
              <a:t>Warm Atlantic, Cold Atlantic</a:t>
            </a:r>
          </a:p>
          <a:p>
            <a:pPr lvl="2"/>
            <a:r>
              <a:rPr lang="en-US" dirty="0" smtClean="0"/>
              <a:t>Warm Tropical Atlantic, Cold Tropical Atlantic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 GOGA &amp; Reanalysis I</a:t>
            </a:r>
            <a:br>
              <a:rPr lang="en-US" dirty="0" smtClean="0"/>
            </a:br>
            <a:r>
              <a:rPr lang="en-US" sz="3600" dirty="0" smtClean="0"/>
              <a:t>Climatological Annual Maximum</a:t>
            </a:r>
            <a:endParaRPr lang="en-US" sz="3600" dirty="0"/>
          </a:p>
        </p:txBody>
      </p:sp>
      <p:pic>
        <p:nvPicPr>
          <p:cNvPr id="4" name="Content Placeholder 3" descr="Fig2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858" r="5572" b="7585"/>
          <a:stretch/>
        </p:blipFill>
        <p:spPr>
          <a:xfrm>
            <a:off x="1178090" y="1417638"/>
            <a:ext cx="7050129" cy="5281623"/>
          </a:xfrm>
        </p:spPr>
      </p:pic>
    </p:spTree>
    <p:extLst>
      <p:ext uri="{BB962C8B-B14F-4D97-AF65-F5344CB8AC3E}">
        <p14:creationId xmlns:p14="http://schemas.microsoft.com/office/powerpoint/2010/main" val="327815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 GOGA and Reanalysis II</a:t>
            </a:r>
            <a:br>
              <a:rPr lang="en-US" dirty="0" smtClean="0"/>
            </a:br>
            <a:r>
              <a:rPr lang="en-US" sz="3600" dirty="0" smtClean="0"/>
              <a:t>JJASON – Atlantic Hurricane season</a:t>
            </a:r>
            <a:endParaRPr lang="en-US" sz="3600" dirty="0"/>
          </a:p>
        </p:txBody>
      </p:sp>
      <p:pic>
        <p:nvPicPr>
          <p:cNvPr id="4" name="Content Placeholder 3" descr="Fig3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4335" r="6467" b="8135"/>
          <a:stretch/>
        </p:blipFill>
        <p:spPr>
          <a:xfrm>
            <a:off x="1196496" y="1417638"/>
            <a:ext cx="6958093" cy="5440362"/>
          </a:xfrm>
        </p:spPr>
      </p:pic>
    </p:spTree>
    <p:extLst>
      <p:ext uri="{BB962C8B-B14F-4D97-AF65-F5344CB8AC3E}">
        <p14:creationId xmlns:p14="http://schemas.microsoft.com/office/powerpoint/2010/main" val="199757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PI Anomaly GOGA and Reanalysis </a:t>
            </a:r>
            <a:br>
              <a:rPr lang="en-US" dirty="0" smtClean="0"/>
            </a:br>
            <a:r>
              <a:rPr lang="en-US" sz="4000" dirty="0" smtClean="0"/>
              <a:t> </a:t>
            </a:r>
            <a:r>
              <a:rPr lang="en-US" sz="3600" dirty="0" smtClean="0"/>
              <a:t>Atlantic Main Development Region (MDR)</a:t>
            </a:r>
            <a:endParaRPr lang="en-US" sz="4000" dirty="0"/>
          </a:p>
        </p:txBody>
      </p:sp>
      <p:pic>
        <p:nvPicPr>
          <p:cNvPr id="4" name="Content Placeholder 3" descr="Fig4_ct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4334" r="6690" b="7861"/>
          <a:stretch/>
        </p:blipFill>
        <p:spPr>
          <a:xfrm>
            <a:off x="1233312" y="1600200"/>
            <a:ext cx="6902869" cy="5257799"/>
          </a:xfrm>
        </p:spPr>
      </p:pic>
    </p:spTree>
    <p:extLst>
      <p:ext uri="{BB962C8B-B14F-4D97-AF65-F5344CB8AC3E}">
        <p14:creationId xmlns:p14="http://schemas.microsoft.com/office/powerpoint/2010/main" val="113620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292</Words>
  <Application>Microsoft Macintosh PowerPoint</Application>
  <PresentationFormat>On-screen Show (4:3)</PresentationFormat>
  <Paragraphs>41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Influence of local and remote SST on North Atlantic tropical cyclone potential intensity</vt:lpstr>
      <vt:lpstr>Atlantic PDI (power dissipation index ~ V3max) and tropical SST</vt:lpstr>
      <vt:lpstr>20th century North Atlantic SST and  Potential Intensity (PI)</vt:lpstr>
      <vt:lpstr>PowerPoint Presentation</vt:lpstr>
      <vt:lpstr>Atlantic Hurricanes trends: dependency on tracks  Kossin and Camargo, Climatic Change (2009)</vt:lpstr>
      <vt:lpstr>PowerPoint Presentation</vt:lpstr>
      <vt:lpstr>PI GOGA &amp; Reanalysis I Climatological Annual Maximum</vt:lpstr>
      <vt:lpstr>PI GOGA and Reanalysis II JJASON – Atlantic Hurricane season</vt:lpstr>
      <vt:lpstr>PI Anomaly GOGA and Reanalysis   Atlantic Main Development Region (MDR)</vt:lpstr>
      <vt:lpstr>PI GOGA &amp; TAGA </vt:lpstr>
      <vt:lpstr>PI GOGA &amp; TAGA II</vt:lpstr>
      <vt:lpstr>Climate Change and Internal Variability (AMO) indices</vt:lpstr>
      <vt:lpstr>Regression Patterns:  PI and AMO &amp; CC indices</vt:lpstr>
      <vt:lpstr>Regression time-series:</vt:lpstr>
      <vt:lpstr>Role of extra-tropics:  Idealized SST patterns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local and remote SST on North Atlantic tropical cyclone potential intensity</dc:title>
  <dc:creator>Suzana Camargo</dc:creator>
  <cp:lastModifiedBy>Suzana Camargo</cp:lastModifiedBy>
  <cp:revision>9</cp:revision>
  <dcterms:created xsi:type="dcterms:W3CDTF">2011-12-14T15:41:14Z</dcterms:created>
  <dcterms:modified xsi:type="dcterms:W3CDTF">2011-12-14T16:37:39Z</dcterms:modified>
</cp:coreProperties>
</file>