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9" r:id="rId4"/>
    <p:sldId id="282" r:id="rId5"/>
    <p:sldId id="260" r:id="rId6"/>
    <p:sldId id="280" r:id="rId7"/>
    <p:sldId id="262" r:id="rId8"/>
    <p:sldId id="263" r:id="rId9"/>
    <p:sldId id="265" r:id="rId10"/>
    <p:sldId id="264" r:id="rId11"/>
    <p:sldId id="267" r:id="rId12"/>
    <p:sldId id="268" r:id="rId13"/>
    <p:sldId id="269" r:id="rId14"/>
    <p:sldId id="270" r:id="rId15"/>
    <p:sldId id="274" r:id="rId16"/>
    <p:sldId id="273" r:id="rId17"/>
    <p:sldId id="275" r:id="rId18"/>
    <p:sldId id="279" r:id="rId19"/>
    <p:sldId id="277"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41" d="100"/>
          <a:sy n="41" d="100"/>
        </p:scale>
        <p:origin x="-20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CADB6-AA63-7B46-A318-5939C4E0F260}" type="datetimeFigureOut">
              <a:rPr lang="en-US" smtClean="0"/>
              <a:pPr/>
              <a:t>10/17/13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3AB82-41ED-B240-8AF2-524C3D4A0E9E}" type="slidenum">
              <a:rPr lang="en-US" smtClean="0"/>
              <a:pPr/>
              <a:t>‹#›</a:t>
            </a:fld>
            <a:endParaRPr lang="en-US"/>
          </a:p>
        </p:txBody>
      </p:sp>
    </p:spTree>
    <p:extLst>
      <p:ext uri="{BB962C8B-B14F-4D97-AF65-F5344CB8AC3E}">
        <p14:creationId xmlns:p14="http://schemas.microsoft.com/office/powerpoint/2010/main" val="34549652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33AB82-41ED-B240-8AF2-524C3D4A0E9E}"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33AB82-41ED-B240-8AF2-524C3D4A0E9E}"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33AB82-41ED-B240-8AF2-524C3D4A0E9E}"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33AB82-41ED-B240-8AF2-524C3D4A0E9E}"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5620A9-1FB8-C14F-BDD4-7968F2F88E02}" type="datetimeFigureOut">
              <a:rPr lang="en-US" smtClean="0"/>
              <a:pPr/>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E57C3-76F2-5246-951F-D97E66EDE4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620A9-1FB8-C14F-BDD4-7968F2F88E02}" type="datetimeFigureOut">
              <a:rPr lang="en-US" smtClean="0"/>
              <a:pPr/>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E57C3-76F2-5246-951F-D97E66EDE4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620A9-1FB8-C14F-BDD4-7968F2F88E02}" type="datetimeFigureOut">
              <a:rPr lang="en-US" smtClean="0"/>
              <a:pPr/>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E57C3-76F2-5246-951F-D97E66EDE4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620A9-1FB8-C14F-BDD4-7968F2F88E02}" type="datetimeFigureOut">
              <a:rPr lang="en-US" smtClean="0"/>
              <a:pPr/>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E57C3-76F2-5246-951F-D97E66EDE4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620A9-1FB8-C14F-BDD4-7968F2F88E02}" type="datetimeFigureOut">
              <a:rPr lang="en-US" smtClean="0"/>
              <a:pPr/>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E57C3-76F2-5246-951F-D97E66EDE4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5620A9-1FB8-C14F-BDD4-7968F2F88E02}" type="datetimeFigureOut">
              <a:rPr lang="en-US" smtClean="0"/>
              <a:pPr/>
              <a:t>10/17/13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E57C3-76F2-5246-951F-D97E66EDE4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5620A9-1FB8-C14F-BDD4-7968F2F88E02}" type="datetimeFigureOut">
              <a:rPr lang="en-US" smtClean="0"/>
              <a:pPr/>
              <a:t>10/17/13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BE57C3-76F2-5246-951F-D97E66EDE4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5620A9-1FB8-C14F-BDD4-7968F2F88E02}" type="datetimeFigureOut">
              <a:rPr lang="en-US" smtClean="0"/>
              <a:pPr/>
              <a:t>10/17/13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E57C3-76F2-5246-951F-D97E66EDE4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620A9-1FB8-C14F-BDD4-7968F2F88E02}" type="datetimeFigureOut">
              <a:rPr lang="en-US" smtClean="0"/>
              <a:pPr/>
              <a:t>10/17/13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E57C3-76F2-5246-951F-D97E66EDE4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620A9-1FB8-C14F-BDD4-7968F2F88E02}" type="datetimeFigureOut">
              <a:rPr lang="en-US" smtClean="0"/>
              <a:pPr/>
              <a:t>10/17/13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E57C3-76F2-5246-951F-D97E66EDE4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620A9-1FB8-C14F-BDD4-7968F2F88E02}" type="datetimeFigureOut">
              <a:rPr lang="en-US" smtClean="0"/>
              <a:pPr/>
              <a:t>10/17/13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E57C3-76F2-5246-951F-D97E66EDE4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620A9-1FB8-C14F-BDD4-7968F2F88E02}" type="datetimeFigureOut">
              <a:rPr lang="en-US" smtClean="0"/>
              <a:pPr/>
              <a:t>10/17/13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E57C3-76F2-5246-951F-D97E66EDE4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u="none" kern="1200">
          <a:solidFill>
            <a:srgbClr val="3366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0175"/>
            <a:ext cx="7772400" cy="1470025"/>
          </a:xfrm>
        </p:spPr>
        <p:txBody>
          <a:bodyPr>
            <a:normAutofit fontScale="90000"/>
          </a:bodyPr>
          <a:lstStyle/>
          <a:p>
            <a:pPr lvl="0">
              <a:spcBef>
                <a:spcPct val="20000"/>
              </a:spcBef>
              <a:defRPr/>
            </a:pPr>
            <a:r>
              <a:rPr lang="en-US" dirty="0" smtClean="0">
                <a:solidFill>
                  <a:schemeClr val="tx1">
                    <a:tint val="75000"/>
                  </a:schemeClr>
                </a:solidFill>
              </a:rPr>
              <a:t>Are Simulated SW North American </a:t>
            </a:r>
            <a:r>
              <a:rPr lang="en-US" dirty="0" err="1" smtClean="0">
                <a:solidFill>
                  <a:schemeClr val="tx1">
                    <a:tint val="75000"/>
                  </a:schemeClr>
                </a:solidFill>
              </a:rPr>
              <a:t>Megadroughts</a:t>
            </a:r>
            <a:r>
              <a:rPr lang="en-US" dirty="0" smtClean="0">
                <a:solidFill>
                  <a:schemeClr val="tx1">
                    <a:tint val="75000"/>
                  </a:schemeClr>
                </a:solidFill>
              </a:rPr>
              <a:t> Forced?</a:t>
            </a:r>
            <a:endParaRPr lang="en-US" dirty="0">
              <a:solidFill>
                <a:schemeClr val="tx1">
                  <a:tint val="75000"/>
                </a:schemeClr>
              </a:solidFill>
            </a:endParaRPr>
          </a:p>
        </p:txBody>
      </p:sp>
      <p:sp>
        <p:nvSpPr>
          <p:cNvPr id="5" name="TextBox 4"/>
          <p:cNvSpPr txBox="1"/>
          <p:nvPr/>
        </p:nvSpPr>
        <p:spPr>
          <a:xfrm>
            <a:off x="1066800" y="1676400"/>
            <a:ext cx="7010400" cy="923330"/>
          </a:xfrm>
          <a:prstGeom prst="rect">
            <a:avLst/>
          </a:prstGeom>
          <a:noFill/>
        </p:spPr>
        <p:txBody>
          <a:bodyPr wrap="square" rtlCol="0">
            <a:spAutoFit/>
          </a:bodyPr>
          <a:lstStyle/>
          <a:p>
            <a:pPr algn="ctr"/>
            <a:r>
              <a:rPr lang="en-US" dirty="0" smtClean="0"/>
              <a:t>Sloan Coats, Jason E.  </a:t>
            </a:r>
            <a:r>
              <a:rPr lang="en-US" dirty="0" err="1" smtClean="0"/>
              <a:t>Smerdon</a:t>
            </a:r>
            <a:r>
              <a:rPr lang="en-US" dirty="0" smtClean="0"/>
              <a:t>, Richard </a:t>
            </a:r>
            <a:r>
              <a:rPr lang="en-US" dirty="0" err="1" smtClean="0"/>
              <a:t>Seager</a:t>
            </a:r>
            <a:r>
              <a:rPr lang="en-US" dirty="0" smtClean="0"/>
              <a:t>, and Benjamin I. Cook</a:t>
            </a:r>
          </a:p>
          <a:p>
            <a:pPr algn="ctr"/>
            <a:r>
              <a:rPr lang="en-US" dirty="0" smtClean="0"/>
              <a:t>Journal of Climate, In Preparation</a:t>
            </a:r>
          </a:p>
          <a:p>
            <a:pPr algn="ctr"/>
            <a:endParaRPr lang="en-US" dirty="0" smtClean="0"/>
          </a:p>
        </p:txBody>
      </p:sp>
      <p:sp>
        <p:nvSpPr>
          <p:cNvPr id="6" name="TextBox 5"/>
          <p:cNvSpPr txBox="1"/>
          <p:nvPr/>
        </p:nvSpPr>
        <p:spPr>
          <a:xfrm>
            <a:off x="1676400" y="5782270"/>
            <a:ext cx="5943600" cy="923330"/>
          </a:xfrm>
          <a:prstGeom prst="rect">
            <a:avLst/>
          </a:prstGeom>
          <a:noFill/>
        </p:spPr>
        <p:txBody>
          <a:bodyPr wrap="square" rtlCol="0">
            <a:spAutoFit/>
          </a:bodyPr>
          <a:lstStyle/>
          <a:p>
            <a:pPr algn="ctr"/>
            <a:r>
              <a:rPr lang="en-US" dirty="0" err="1" smtClean="0"/>
              <a:t>GloDecH</a:t>
            </a:r>
            <a:r>
              <a:rPr lang="en-US" dirty="0" smtClean="0"/>
              <a:t> Meeting</a:t>
            </a:r>
          </a:p>
          <a:p>
            <a:pPr algn="ctr"/>
            <a:r>
              <a:rPr lang="en-US" dirty="0" smtClean="0"/>
              <a:t>Lamont Doherty Earth Observatory, Columbia University</a:t>
            </a:r>
          </a:p>
          <a:p>
            <a:pPr algn="ctr"/>
            <a:r>
              <a:rPr lang="en-US" dirty="0" smtClean="0"/>
              <a:t>October 16, 2013</a:t>
            </a:r>
            <a:endParaRPr lang="en-US" dirty="0"/>
          </a:p>
        </p:txBody>
      </p:sp>
      <p:pic>
        <p:nvPicPr>
          <p:cNvPr id="9" name="Content Placeholder 3" descr="Screen shot 2012-04-13 at 1.38.46 PM.png"/>
          <p:cNvPicPr>
            <a:picLocks noChangeAspect="1"/>
          </p:cNvPicPr>
          <p:nvPr/>
        </p:nvPicPr>
        <p:blipFill>
          <a:blip r:embed="rId2"/>
          <a:srcRect t="-998" b="-998"/>
          <a:stretch>
            <a:fillRect/>
          </a:stretch>
        </p:blipFill>
        <p:spPr>
          <a:xfrm>
            <a:off x="1295400" y="2362200"/>
            <a:ext cx="6260386" cy="3442971"/>
          </a:xfrm>
          <a:prstGeom prst="rect">
            <a:avLst/>
          </a:prstGeom>
        </p:spPr>
      </p:pic>
      <p:sp>
        <p:nvSpPr>
          <p:cNvPr id="10" name="TextBox 9"/>
          <p:cNvSpPr txBox="1"/>
          <p:nvPr/>
        </p:nvSpPr>
        <p:spPr>
          <a:xfrm>
            <a:off x="1752600" y="5026223"/>
            <a:ext cx="2133600" cy="307777"/>
          </a:xfrm>
          <a:prstGeom prst="rect">
            <a:avLst/>
          </a:prstGeom>
          <a:noFill/>
        </p:spPr>
        <p:txBody>
          <a:bodyPr wrap="square" rtlCol="0">
            <a:spAutoFit/>
          </a:bodyPr>
          <a:lstStyle/>
          <a:p>
            <a:r>
              <a:rPr lang="en-US" sz="1400" dirty="0" smtClean="0"/>
              <a:t>Stine, 1994</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dirty="0" smtClean="0"/>
              <a:t>Do models simulate </a:t>
            </a:r>
            <a:r>
              <a:rPr lang="en-US" dirty="0" err="1" smtClean="0"/>
              <a:t>megadroughts</a:t>
            </a:r>
            <a:r>
              <a:rPr lang="en-US" dirty="0" smtClean="0"/>
              <a:t>?</a:t>
            </a:r>
            <a:endParaRPr lang="en-US" dirty="0"/>
          </a:p>
        </p:txBody>
      </p:sp>
      <p:pic>
        <p:nvPicPr>
          <p:cNvPr id="4" name="Picture 3" descr="figure_47fixed2.pdf"/>
          <p:cNvPicPr>
            <a:picLocks noChangeAspect="1"/>
          </p:cNvPicPr>
          <p:nvPr/>
        </p:nvPicPr>
        <p:blipFill>
          <a:blip r:embed="rId2"/>
          <a:srcRect r="18824"/>
          <a:stretch>
            <a:fillRect/>
          </a:stretch>
        </p:blipFill>
        <p:spPr>
          <a:xfrm>
            <a:off x="381000" y="685800"/>
            <a:ext cx="4101060" cy="6537960"/>
          </a:xfrm>
          <a:prstGeom prst="rect">
            <a:avLst/>
          </a:prstGeom>
        </p:spPr>
      </p:pic>
      <p:sp>
        <p:nvSpPr>
          <p:cNvPr id="5" name="TextBox 4"/>
          <p:cNvSpPr txBox="1"/>
          <p:nvPr/>
        </p:nvSpPr>
        <p:spPr>
          <a:xfrm>
            <a:off x="4482060" y="1143000"/>
            <a:ext cx="4433340" cy="1446550"/>
          </a:xfrm>
          <a:prstGeom prst="rect">
            <a:avLst/>
          </a:prstGeom>
          <a:noFill/>
        </p:spPr>
        <p:txBody>
          <a:bodyPr wrap="square" rtlCol="0">
            <a:spAutoFit/>
          </a:bodyPr>
          <a:lstStyle/>
          <a:p>
            <a:r>
              <a:rPr lang="en-US" sz="2200" dirty="0" smtClean="0"/>
              <a:t>Models simulate drought features that are characteristic (persistence and severity) of the proxy estimated </a:t>
            </a:r>
            <a:r>
              <a:rPr lang="en-US" sz="2200" dirty="0" err="1" smtClean="0"/>
              <a:t>megadroughts</a:t>
            </a:r>
            <a:r>
              <a:rPr lang="en-US" sz="2200" dirty="0" smtClean="0"/>
              <a:t>.</a:t>
            </a:r>
            <a:endParaRPr lang="en-US" sz="2200" dirty="0"/>
          </a:p>
        </p:txBody>
      </p:sp>
      <p:sp>
        <p:nvSpPr>
          <p:cNvPr id="6" name="TextBox 5"/>
          <p:cNvSpPr txBox="1"/>
          <p:nvPr/>
        </p:nvSpPr>
        <p:spPr>
          <a:xfrm>
            <a:off x="4495800" y="2930604"/>
            <a:ext cx="4433340" cy="1107996"/>
          </a:xfrm>
          <a:prstGeom prst="rect">
            <a:avLst/>
          </a:prstGeom>
          <a:noFill/>
        </p:spPr>
        <p:txBody>
          <a:bodyPr wrap="square" rtlCol="0">
            <a:spAutoFit/>
          </a:bodyPr>
          <a:lstStyle/>
          <a:p>
            <a:r>
              <a:rPr lang="en-US" sz="2200" dirty="0" smtClean="0"/>
              <a:t>There is a range in the characteristics of model simulated </a:t>
            </a:r>
            <a:r>
              <a:rPr lang="en-US" sz="2200" dirty="0" err="1" smtClean="0"/>
              <a:t>megadroughts</a:t>
            </a:r>
            <a:r>
              <a:rPr lang="en-US" sz="2200" dirty="0" smtClean="0"/>
              <a:t> (some models do better than others).</a:t>
            </a:r>
            <a:endParaRPr lang="en-US" sz="2200" dirty="0"/>
          </a:p>
        </p:txBody>
      </p:sp>
      <p:sp>
        <p:nvSpPr>
          <p:cNvPr id="7" name="TextBox 6"/>
          <p:cNvSpPr txBox="1"/>
          <p:nvPr/>
        </p:nvSpPr>
        <p:spPr>
          <a:xfrm>
            <a:off x="4482060" y="4419600"/>
            <a:ext cx="4433340" cy="1107996"/>
          </a:xfrm>
          <a:prstGeom prst="rect">
            <a:avLst/>
          </a:prstGeom>
          <a:noFill/>
        </p:spPr>
        <p:txBody>
          <a:bodyPr wrap="square" rtlCol="0">
            <a:spAutoFit/>
          </a:bodyPr>
          <a:lstStyle/>
          <a:p>
            <a:r>
              <a:rPr lang="en-US" sz="2200" dirty="0" smtClean="0"/>
              <a:t>No agreement in drought timing and no statistically significant correlations between PDSI </a:t>
            </a:r>
            <a:r>
              <a:rPr lang="en-US" sz="2200" dirty="0" err="1" smtClean="0"/>
              <a:t>timeseries</a:t>
            </a:r>
            <a:r>
              <a:rPr lang="en-US" sz="2200" dirty="0" smtClean="0"/>
              <a:t>.</a:t>
            </a:r>
            <a:endParaRPr lang="en-US" sz="2200" dirty="0"/>
          </a:p>
        </p:txBody>
      </p:sp>
      <p:sp>
        <p:nvSpPr>
          <p:cNvPr id="8" name="Rectangle 7"/>
          <p:cNvSpPr/>
          <p:nvPr/>
        </p:nvSpPr>
        <p:spPr>
          <a:xfrm>
            <a:off x="381000" y="5791200"/>
            <a:ext cx="4114800" cy="762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8" idx="3"/>
          </p:cNvCxnSpPr>
          <p:nvPr/>
        </p:nvCxnSpPr>
        <p:spPr>
          <a:xfrm>
            <a:off x="4495800" y="6172200"/>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105400" y="5830669"/>
            <a:ext cx="2514600" cy="646331"/>
          </a:xfrm>
          <a:prstGeom prst="rect">
            <a:avLst/>
          </a:prstGeom>
          <a:noFill/>
        </p:spPr>
        <p:txBody>
          <a:bodyPr wrap="square" rtlCol="0">
            <a:spAutoFit/>
          </a:bodyPr>
          <a:lstStyle/>
          <a:p>
            <a:r>
              <a:rPr lang="en-US" dirty="0" err="1" smtClean="0">
                <a:solidFill>
                  <a:srgbClr val="FF0000"/>
                </a:solidFill>
              </a:rPr>
              <a:t>Paleoclimate</a:t>
            </a:r>
            <a:r>
              <a:rPr lang="en-US" dirty="0" smtClean="0">
                <a:solidFill>
                  <a:srgbClr val="FF0000"/>
                </a:solidFill>
              </a:rPr>
              <a:t> estimated drought variability</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Winter/Summer? </a:t>
            </a:r>
            <a:r>
              <a:rPr lang="en-US" dirty="0" err="1" smtClean="0"/>
              <a:t>Precip/Evap</a:t>
            </a:r>
            <a:r>
              <a:rPr lang="en-US" dirty="0" smtClean="0"/>
              <a:t>?</a:t>
            </a:r>
            <a:endParaRPr lang="en-US" dirty="0"/>
          </a:p>
        </p:txBody>
      </p:sp>
      <p:sp>
        <p:nvSpPr>
          <p:cNvPr id="5" name="TextBox 4"/>
          <p:cNvSpPr txBox="1"/>
          <p:nvPr/>
        </p:nvSpPr>
        <p:spPr>
          <a:xfrm>
            <a:off x="0" y="1425476"/>
            <a:ext cx="2667000" cy="2308324"/>
          </a:xfrm>
          <a:prstGeom prst="rect">
            <a:avLst/>
          </a:prstGeom>
          <a:noFill/>
        </p:spPr>
        <p:txBody>
          <a:bodyPr wrap="square" rtlCol="0">
            <a:spAutoFit/>
          </a:bodyPr>
          <a:lstStyle/>
          <a:p>
            <a:r>
              <a:rPr lang="en-US" sz="2400" dirty="0" err="1" smtClean="0"/>
              <a:t>Megadroughts</a:t>
            </a:r>
            <a:r>
              <a:rPr lang="en-US" sz="2400" dirty="0" smtClean="0"/>
              <a:t> result from anomalously low winter (DJF) precipitation over the SW.</a:t>
            </a:r>
            <a:endParaRPr lang="en-US" sz="2400" dirty="0"/>
          </a:p>
        </p:txBody>
      </p:sp>
      <p:sp>
        <p:nvSpPr>
          <p:cNvPr id="6" name="TextBox 5"/>
          <p:cNvSpPr txBox="1"/>
          <p:nvPr/>
        </p:nvSpPr>
        <p:spPr>
          <a:xfrm>
            <a:off x="0" y="4373940"/>
            <a:ext cx="2667000" cy="1569660"/>
          </a:xfrm>
          <a:prstGeom prst="rect">
            <a:avLst/>
          </a:prstGeom>
          <a:noFill/>
        </p:spPr>
        <p:txBody>
          <a:bodyPr wrap="square" rtlCol="0">
            <a:spAutoFit/>
          </a:bodyPr>
          <a:lstStyle/>
          <a:p>
            <a:r>
              <a:rPr lang="en-US" sz="2400" dirty="0" smtClean="0"/>
              <a:t>Pattern is characteristic of that driven by the La Niña.</a:t>
            </a:r>
            <a:endParaRPr lang="en-US" sz="2400" dirty="0"/>
          </a:p>
        </p:txBody>
      </p:sp>
      <p:pic>
        <p:nvPicPr>
          <p:cNvPr id="7" name="Picture 6" descr="figure_14fixed.pdf"/>
          <p:cNvPicPr>
            <a:picLocks noChangeAspect="1"/>
          </p:cNvPicPr>
          <p:nvPr/>
        </p:nvPicPr>
        <p:blipFill>
          <a:blip r:embed="rId2"/>
          <a:stretch>
            <a:fillRect/>
          </a:stretch>
        </p:blipFill>
        <p:spPr>
          <a:xfrm>
            <a:off x="1371600" y="-1676400"/>
            <a:ext cx="8161020" cy="105613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t>ECHO-G simulations showed the same </a:t>
            </a:r>
            <a:r>
              <a:rPr lang="en-US" dirty="0" err="1" smtClean="0"/>
              <a:t>megadrought</a:t>
            </a:r>
            <a:r>
              <a:rPr lang="en-US" dirty="0" smtClean="0"/>
              <a:t> </a:t>
            </a:r>
            <a:r>
              <a:rPr lang="en-US" dirty="0" err="1" smtClean="0"/>
              <a:t>precip</a:t>
            </a:r>
            <a:r>
              <a:rPr lang="en-US" dirty="0" smtClean="0"/>
              <a:t> pattern, but it wasn’t forced by La Niña…</a:t>
            </a:r>
            <a:endParaRPr lang="en-US" dirty="0"/>
          </a:p>
        </p:txBody>
      </p:sp>
      <p:pic>
        <p:nvPicPr>
          <p:cNvPr id="4" name="Picture 3" descr="figure_50other3.pdf"/>
          <p:cNvPicPr>
            <a:picLocks noChangeAspect="1"/>
          </p:cNvPicPr>
          <p:nvPr/>
        </p:nvPicPr>
        <p:blipFill>
          <a:blip r:embed="rId2"/>
          <a:stretch>
            <a:fillRect/>
          </a:stretch>
        </p:blipFill>
        <p:spPr>
          <a:xfrm>
            <a:off x="-304800" y="-762000"/>
            <a:ext cx="7772400" cy="10058400"/>
          </a:xfrm>
          <a:prstGeom prst="rect">
            <a:avLst/>
          </a:prstGeom>
        </p:spPr>
      </p:pic>
      <p:sp>
        <p:nvSpPr>
          <p:cNvPr id="6" name="TextBox 5"/>
          <p:cNvSpPr txBox="1"/>
          <p:nvPr/>
        </p:nvSpPr>
        <p:spPr>
          <a:xfrm>
            <a:off x="6705600" y="3460789"/>
            <a:ext cx="2438400" cy="3016211"/>
          </a:xfrm>
          <a:prstGeom prst="rect">
            <a:avLst/>
          </a:prstGeom>
          <a:noFill/>
        </p:spPr>
        <p:txBody>
          <a:bodyPr wrap="square" rtlCol="0">
            <a:spAutoFit/>
          </a:bodyPr>
          <a:lstStyle/>
          <a:p>
            <a:r>
              <a:rPr lang="en-US" sz="1900" dirty="0" smtClean="0"/>
              <a:t>**Statistically significant connection between </a:t>
            </a:r>
            <a:r>
              <a:rPr lang="en-US" sz="1900" dirty="0" err="1" smtClean="0"/>
              <a:t>megadroughts</a:t>
            </a:r>
            <a:r>
              <a:rPr lang="en-US" sz="1900" dirty="0" smtClean="0"/>
              <a:t> and a mode of variability at the 99% level using a distribution and auto-correlation preserving bootstrapping method.</a:t>
            </a:r>
            <a:endParaRPr lang="en-US" sz="1900" dirty="0"/>
          </a:p>
        </p:txBody>
      </p:sp>
      <p:sp>
        <p:nvSpPr>
          <p:cNvPr id="7" name="TextBox 6"/>
          <p:cNvSpPr txBox="1"/>
          <p:nvPr/>
        </p:nvSpPr>
        <p:spPr>
          <a:xfrm>
            <a:off x="6629400" y="2002304"/>
            <a:ext cx="2667000" cy="969496"/>
          </a:xfrm>
          <a:prstGeom prst="rect">
            <a:avLst/>
          </a:prstGeom>
          <a:noFill/>
        </p:spPr>
        <p:txBody>
          <a:bodyPr wrap="square" rtlCol="0">
            <a:spAutoFit/>
          </a:bodyPr>
          <a:lstStyle/>
          <a:p>
            <a:r>
              <a:rPr lang="en-US" sz="1900" dirty="0" smtClean="0"/>
              <a:t>CCSM model simulates </a:t>
            </a:r>
            <a:r>
              <a:rPr lang="en-US" sz="1900" dirty="0" err="1" smtClean="0"/>
              <a:t>megadroughts</a:t>
            </a:r>
            <a:r>
              <a:rPr lang="en-US" sz="1900" dirty="0" smtClean="0"/>
              <a:t> forced by </a:t>
            </a:r>
          </a:p>
          <a:p>
            <a:r>
              <a:rPr lang="en-US" sz="1900" dirty="0" smtClean="0"/>
              <a:t>the TP.</a:t>
            </a:r>
            <a:endParaRPr lang="en-US" sz="1900" dirty="0"/>
          </a:p>
        </p:txBody>
      </p:sp>
      <p:sp>
        <p:nvSpPr>
          <p:cNvPr id="10" name="Oval 9"/>
          <p:cNvSpPr/>
          <p:nvPr/>
        </p:nvSpPr>
        <p:spPr>
          <a:xfrm>
            <a:off x="1905000" y="1896070"/>
            <a:ext cx="1066800" cy="61853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10" idx="6"/>
            <a:endCxn id="7" idx="1"/>
          </p:cNvCxnSpPr>
          <p:nvPr/>
        </p:nvCxnSpPr>
        <p:spPr>
          <a:xfrm>
            <a:off x="2971800" y="2205335"/>
            <a:ext cx="3657600" cy="2817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r>
              <a:rPr lang="en-US" dirty="0" smtClean="0"/>
              <a:t>Another angle: Composite 200mb DJF height anomaly during </a:t>
            </a:r>
            <a:r>
              <a:rPr lang="en-US" dirty="0" err="1" smtClean="0"/>
              <a:t>megadroughts</a:t>
            </a:r>
            <a:r>
              <a:rPr lang="en-US" dirty="0" smtClean="0"/>
              <a:t> </a:t>
            </a:r>
            <a:endParaRPr lang="en-US" dirty="0"/>
          </a:p>
        </p:txBody>
      </p:sp>
      <p:sp>
        <p:nvSpPr>
          <p:cNvPr id="5" name="TextBox 4"/>
          <p:cNvSpPr txBox="1"/>
          <p:nvPr/>
        </p:nvSpPr>
        <p:spPr>
          <a:xfrm>
            <a:off x="0" y="1981200"/>
            <a:ext cx="3276600" cy="2123658"/>
          </a:xfrm>
          <a:prstGeom prst="rect">
            <a:avLst/>
          </a:prstGeom>
          <a:noFill/>
        </p:spPr>
        <p:txBody>
          <a:bodyPr wrap="square" rtlCol="0">
            <a:spAutoFit/>
          </a:bodyPr>
          <a:lstStyle/>
          <a:p>
            <a:r>
              <a:rPr lang="en-US" sz="2200" dirty="0" smtClean="0"/>
              <a:t>Cross-hatching indicates that 4 of 5 identified droughts show the same sign anomaly as the composite at that </a:t>
            </a:r>
            <a:r>
              <a:rPr lang="en-US" sz="2200" dirty="0" err="1" smtClean="0"/>
              <a:t>gridpoint</a:t>
            </a:r>
            <a:r>
              <a:rPr lang="en-US" sz="2200" dirty="0" smtClean="0"/>
              <a:t>.</a:t>
            </a:r>
            <a:endParaRPr lang="en-US" sz="2200" dirty="0"/>
          </a:p>
        </p:txBody>
      </p:sp>
      <p:sp>
        <p:nvSpPr>
          <p:cNvPr id="6" name="TextBox 5"/>
          <p:cNvSpPr txBox="1"/>
          <p:nvPr/>
        </p:nvSpPr>
        <p:spPr>
          <a:xfrm>
            <a:off x="0" y="4683204"/>
            <a:ext cx="3276600" cy="1107996"/>
          </a:xfrm>
          <a:prstGeom prst="rect">
            <a:avLst/>
          </a:prstGeom>
          <a:noFill/>
        </p:spPr>
        <p:txBody>
          <a:bodyPr wrap="square" rtlCol="0">
            <a:spAutoFit/>
          </a:bodyPr>
          <a:lstStyle/>
          <a:p>
            <a:r>
              <a:rPr lang="en-US" sz="2200" dirty="0" smtClean="0"/>
              <a:t>Positive height anomaly is reminiscent of the pattern forced by La Niña.</a:t>
            </a:r>
            <a:endParaRPr lang="en-US" sz="2200" dirty="0"/>
          </a:p>
        </p:txBody>
      </p:sp>
      <p:pic>
        <p:nvPicPr>
          <p:cNvPr id="8" name="Picture 7" descr="figure_211fixed.pdf"/>
          <p:cNvPicPr>
            <a:picLocks noChangeAspect="1"/>
          </p:cNvPicPr>
          <p:nvPr/>
        </p:nvPicPr>
        <p:blipFill>
          <a:blip r:embed="rId3"/>
          <a:stretch>
            <a:fillRect/>
          </a:stretch>
        </p:blipFill>
        <p:spPr>
          <a:xfrm>
            <a:off x="2209800" y="-1219200"/>
            <a:ext cx="7772400" cy="10058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CCSM</a:t>
            </a:r>
            <a:endParaRPr lang="en-US" dirty="0"/>
          </a:p>
        </p:txBody>
      </p:sp>
      <p:sp>
        <p:nvSpPr>
          <p:cNvPr id="3" name="Content Placeholder 2"/>
          <p:cNvSpPr>
            <a:spLocks noGrp="1"/>
          </p:cNvSpPr>
          <p:nvPr>
            <p:ph idx="1"/>
          </p:nvPr>
        </p:nvSpPr>
        <p:spPr>
          <a:xfrm>
            <a:off x="457200" y="1951037"/>
            <a:ext cx="8229600" cy="4525963"/>
          </a:xfrm>
        </p:spPr>
        <p:txBody>
          <a:bodyPr/>
          <a:lstStyle/>
          <a:p>
            <a:pPr marL="514350" indent="-514350">
              <a:buFont typeface="+mj-lt"/>
              <a:buAutoNum type="arabicParenR"/>
            </a:pPr>
            <a:r>
              <a:rPr lang="en-US" dirty="0" smtClean="0"/>
              <a:t>What is happening in the TP during the identified </a:t>
            </a:r>
            <a:r>
              <a:rPr lang="en-US" dirty="0" err="1" smtClean="0"/>
              <a:t>megadrought</a:t>
            </a:r>
            <a:r>
              <a:rPr lang="en-US" dirty="0" smtClean="0"/>
              <a:t> periods?</a:t>
            </a:r>
          </a:p>
          <a:p>
            <a:pPr marL="514350" indent="-514350">
              <a:buNone/>
            </a:pPr>
            <a:endParaRPr lang="en-US" dirty="0" smtClean="0"/>
          </a:p>
          <a:p>
            <a:pPr marL="514350" indent="-514350">
              <a:buFont typeface="+mj-lt"/>
              <a:buAutoNum type="arabicParenR"/>
            </a:pPr>
            <a:endParaRPr lang="en-US" dirty="0" smtClean="0"/>
          </a:p>
          <a:p>
            <a:pPr marL="514350" indent="-514350">
              <a:buFont typeface="+mj-lt"/>
              <a:buAutoNum type="arabicParenR"/>
            </a:pPr>
            <a:r>
              <a:rPr lang="en-US" dirty="0" smtClean="0"/>
              <a:t>Why does only the CCSM model exhibit a connection between </a:t>
            </a:r>
            <a:r>
              <a:rPr lang="en-US" dirty="0" err="1" smtClean="0"/>
              <a:t>megadroughts</a:t>
            </a:r>
            <a:r>
              <a:rPr lang="en-US" dirty="0" smtClean="0"/>
              <a:t> and the TP?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dirty="0" smtClean="0"/>
              <a:t>Mean state change or a change in TP variability?</a:t>
            </a:r>
            <a:endParaRPr lang="en-US" dirty="0"/>
          </a:p>
        </p:txBody>
      </p:sp>
      <p:sp>
        <p:nvSpPr>
          <p:cNvPr id="5" name="TextBox 4"/>
          <p:cNvSpPr txBox="1"/>
          <p:nvPr/>
        </p:nvSpPr>
        <p:spPr>
          <a:xfrm>
            <a:off x="0" y="1295400"/>
            <a:ext cx="3276600" cy="2246769"/>
          </a:xfrm>
          <a:prstGeom prst="rect">
            <a:avLst/>
          </a:prstGeom>
          <a:noFill/>
        </p:spPr>
        <p:txBody>
          <a:bodyPr wrap="square" rtlCol="0">
            <a:spAutoFit/>
          </a:bodyPr>
          <a:lstStyle/>
          <a:p>
            <a:r>
              <a:rPr lang="en-US" sz="2000" dirty="0" smtClean="0"/>
              <a:t>-Well documented physical mechanisms for mean state change in TP (</a:t>
            </a:r>
            <a:r>
              <a:rPr lang="en-US" sz="2000" dirty="0" err="1" smtClean="0"/>
              <a:t>Vecchi</a:t>
            </a:r>
            <a:r>
              <a:rPr lang="en-US" sz="2000" dirty="0" smtClean="0"/>
              <a:t> et al., 2011). Model’s have shown </a:t>
            </a:r>
            <a:r>
              <a:rPr lang="en-US" sz="2000" dirty="0" err="1" smtClean="0"/>
              <a:t>multidecadal</a:t>
            </a:r>
            <a:r>
              <a:rPr lang="en-US" sz="2000" dirty="0" smtClean="0"/>
              <a:t> modulation of ENSO variability (Wittenberg et al., 2006).</a:t>
            </a:r>
            <a:endParaRPr lang="en-US" sz="2000" dirty="0"/>
          </a:p>
        </p:txBody>
      </p:sp>
      <p:sp>
        <p:nvSpPr>
          <p:cNvPr id="6" name="TextBox 5"/>
          <p:cNvSpPr txBox="1"/>
          <p:nvPr/>
        </p:nvSpPr>
        <p:spPr>
          <a:xfrm>
            <a:off x="0" y="3886200"/>
            <a:ext cx="3276600" cy="1015663"/>
          </a:xfrm>
          <a:prstGeom prst="rect">
            <a:avLst/>
          </a:prstGeom>
          <a:noFill/>
        </p:spPr>
        <p:txBody>
          <a:bodyPr wrap="square" rtlCol="0">
            <a:spAutoFit/>
          </a:bodyPr>
          <a:lstStyle/>
          <a:p>
            <a:r>
              <a:rPr lang="en-US" sz="2000" dirty="0" smtClean="0"/>
              <a:t>-</a:t>
            </a:r>
            <a:r>
              <a:rPr lang="en-US" sz="2000" dirty="0" err="1" smtClean="0"/>
              <a:t>Megadrought</a:t>
            </a:r>
            <a:r>
              <a:rPr lang="en-US" sz="2000" dirty="0" smtClean="0"/>
              <a:t> periods in CCSM have approximately average Niño3.4 statistics.</a:t>
            </a:r>
            <a:endParaRPr lang="en-US" sz="2000" dirty="0"/>
          </a:p>
        </p:txBody>
      </p:sp>
      <p:sp>
        <p:nvSpPr>
          <p:cNvPr id="9" name="TextBox 8"/>
          <p:cNvSpPr txBox="1"/>
          <p:nvPr/>
        </p:nvSpPr>
        <p:spPr>
          <a:xfrm>
            <a:off x="0" y="5382161"/>
            <a:ext cx="3276600" cy="1323439"/>
          </a:xfrm>
          <a:prstGeom prst="rect">
            <a:avLst/>
          </a:prstGeom>
          <a:noFill/>
        </p:spPr>
        <p:txBody>
          <a:bodyPr wrap="square" rtlCol="0">
            <a:spAutoFit/>
          </a:bodyPr>
          <a:lstStyle/>
          <a:p>
            <a:r>
              <a:rPr lang="en-US" sz="2000" dirty="0" smtClean="0"/>
              <a:t>-</a:t>
            </a:r>
            <a:r>
              <a:rPr lang="en-US" sz="2000" dirty="0" err="1" smtClean="0"/>
              <a:t>Megadrought</a:t>
            </a:r>
            <a:r>
              <a:rPr lang="en-US" sz="2000" dirty="0" smtClean="0"/>
              <a:t> periods are consistent with a shift toward a more La Niña-like mean state.</a:t>
            </a:r>
            <a:endParaRPr lang="en-US" sz="2000" dirty="0"/>
          </a:p>
        </p:txBody>
      </p:sp>
      <p:pic>
        <p:nvPicPr>
          <p:cNvPr id="10" name="Picture 9" descr="figure_214fixed.pdf"/>
          <p:cNvPicPr>
            <a:picLocks noChangeAspect="1"/>
          </p:cNvPicPr>
          <p:nvPr/>
        </p:nvPicPr>
        <p:blipFill>
          <a:blip r:embed="rId2"/>
          <a:stretch>
            <a:fillRect/>
          </a:stretch>
        </p:blipFill>
        <p:spPr>
          <a:xfrm>
            <a:off x="2590800" y="-990600"/>
            <a:ext cx="7383780" cy="95554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ure_52fixed.pdf"/>
          <p:cNvPicPr>
            <a:picLocks noChangeAspect="1"/>
          </p:cNvPicPr>
          <p:nvPr/>
        </p:nvPicPr>
        <p:blipFill>
          <a:blip r:embed="rId2"/>
          <a:stretch>
            <a:fillRect/>
          </a:stretch>
        </p:blipFill>
        <p:spPr>
          <a:xfrm>
            <a:off x="762000" y="-1600200"/>
            <a:ext cx="7772400" cy="10058400"/>
          </a:xfrm>
          <a:prstGeom prst="rect">
            <a:avLst/>
          </a:prstGeom>
        </p:spPr>
      </p:pic>
      <p:sp>
        <p:nvSpPr>
          <p:cNvPr id="2" name="Title 1"/>
          <p:cNvSpPr>
            <a:spLocks noGrp="1"/>
          </p:cNvSpPr>
          <p:nvPr>
            <p:ph type="title"/>
          </p:nvPr>
        </p:nvSpPr>
        <p:spPr>
          <a:xfrm>
            <a:off x="533400" y="-152400"/>
            <a:ext cx="8229600" cy="1143000"/>
          </a:xfrm>
        </p:spPr>
        <p:txBody>
          <a:bodyPr>
            <a:normAutofit fontScale="90000"/>
          </a:bodyPr>
          <a:lstStyle/>
          <a:p>
            <a:r>
              <a:rPr lang="en-US" dirty="0" smtClean="0"/>
              <a:t>Is the change in mean-state forced?</a:t>
            </a:r>
            <a:endParaRPr lang="en-US" dirty="0"/>
          </a:p>
        </p:txBody>
      </p:sp>
      <p:sp>
        <p:nvSpPr>
          <p:cNvPr id="6" name="TextBox 5"/>
          <p:cNvSpPr txBox="1"/>
          <p:nvPr/>
        </p:nvSpPr>
        <p:spPr>
          <a:xfrm>
            <a:off x="457200" y="6012359"/>
            <a:ext cx="8458200" cy="769441"/>
          </a:xfrm>
          <a:prstGeom prst="rect">
            <a:avLst/>
          </a:prstGeom>
          <a:noFill/>
        </p:spPr>
        <p:txBody>
          <a:bodyPr wrap="square" rtlCol="0">
            <a:spAutoFit/>
          </a:bodyPr>
          <a:lstStyle/>
          <a:p>
            <a:r>
              <a:rPr lang="en-US" sz="2200" dirty="0" smtClean="0"/>
              <a:t>TPGR on </a:t>
            </a:r>
            <a:r>
              <a:rPr lang="en-US" sz="2200" dirty="0" err="1" smtClean="0"/>
              <a:t>multidecadal</a:t>
            </a:r>
            <a:r>
              <a:rPr lang="en-US" sz="2200" dirty="0" smtClean="0"/>
              <a:t> timescales in CCSM is consistent with the internal CPO mode of variability. </a:t>
            </a:r>
            <a:endParaRPr lang="en-US" sz="2200" dirty="0"/>
          </a:p>
        </p:txBody>
      </p:sp>
      <p:sp>
        <p:nvSpPr>
          <p:cNvPr id="7" name="TextBox 6"/>
          <p:cNvSpPr txBox="1"/>
          <p:nvPr/>
        </p:nvSpPr>
        <p:spPr>
          <a:xfrm>
            <a:off x="457200" y="849868"/>
            <a:ext cx="5029200" cy="369332"/>
          </a:xfrm>
          <a:prstGeom prst="rect">
            <a:avLst/>
          </a:prstGeom>
          <a:noFill/>
        </p:spPr>
        <p:txBody>
          <a:bodyPr wrap="square" rtlCol="0">
            <a:spAutoFit/>
          </a:bodyPr>
          <a:lstStyle/>
          <a:p>
            <a:r>
              <a:rPr lang="en-US" dirty="0" smtClean="0"/>
              <a:t>First EOF of LP-filtered Temp over TP: CCSM Control</a:t>
            </a:r>
            <a:endParaRPr lang="en-US" dirty="0"/>
          </a:p>
        </p:txBody>
      </p:sp>
      <p:sp>
        <p:nvSpPr>
          <p:cNvPr id="9" name="TextBox 8"/>
          <p:cNvSpPr txBox="1"/>
          <p:nvPr/>
        </p:nvSpPr>
        <p:spPr>
          <a:xfrm>
            <a:off x="533400" y="3440668"/>
            <a:ext cx="5029200" cy="369332"/>
          </a:xfrm>
          <a:prstGeom prst="rect">
            <a:avLst/>
          </a:prstGeom>
          <a:noFill/>
        </p:spPr>
        <p:txBody>
          <a:bodyPr wrap="square" rtlCol="0">
            <a:spAutoFit/>
          </a:bodyPr>
          <a:lstStyle/>
          <a:p>
            <a:r>
              <a:rPr lang="en-US" dirty="0" smtClean="0"/>
              <a:t>First EOF of LP-filtered Temp over TP: CCSM Forced</a:t>
            </a:r>
            <a:endParaRPr lang="en-US" dirty="0"/>
          </a:p>
        </p:txBody>
      </p:sp>
      <p:sp>
        <p:nvSpPr>
          <p:cNvPr id="10" name="TextBox 9"/>
          <p:cNvSpPr txBox="1"/>
          <p:nvPr/>
        </p:nvSpPr>
        <p:spPr>
          <a:xfrm>
            <a:off x="5943600" y="849868"/>
            <a:ext cx="1600200" cy="369332"/>
          </a:xfrm>
          <a:prstGeom prst="rect">
            <a:avLst/>
          </a:prstGeom>
          <a:noFill/>
        </p:spPr>
        <p:txBody>
          <a:bodyPr wrap="square" rtlCol="0">
            <a:spAutoFit/>
          </a:bodyPr>
          <a:lstStyle/>
          <a:p>
            <a:r>
              <a:rPr lang="en-US" dirty="0" smtClean="0"/>
              <a:t>—PC; </a:t>
            </a:r>
            <a:r>
              <a:rPr lang="en-US" dirty="0" smtClean="0">
                <a:solidFill>
                  <a:srgbClr val="0000FF"/>
                </a:solidFill>
              </a:rPr>
              <a:t>—TPGR</a:t>
            </a:r>
            <a:endParaRPr lang="en-US" dirty="0">
              <a:solidFill>
                <a:srgbClr val="0000FF"/>
              </a:solidFill>
            </a:endParaRPr>
          </a:p>
        </p:txBody>
      </p:sp>
      <p:sp>
        <p:nvSpPr>
          <p:cNvPr id="12" name="TextBox 11"/>
          <p:cNvSpPr txBox="1"/>
          <p:nvPr/>
        </p:nvSpPr>
        <p:spPr>
          <a:xfrm>
            <a:off x="5943600" y="3440668"/>
            <a:ext cx="1600200" cy="369332"/>
          </a:xfrm>
          <a:prstGeom prst="rect">
            <a:avLst/>
          </a:prstGeom>
          <a:noFill/>
        </p:spPr>
        <p:txBody>
          <a:bodyPr wrap="square" rtlCol="0">
            <a:spAutoFit/>
          </a:bodyPr>
          <a:lstStyle/>
          <a:p>
            <a:r>
              <a:rPr lang="en-US" dirty="0" smtClean="0"/>
              <a:t>—PC; </a:t>
            </a:r>
            <a:r>
              <a:rPr lang="en-US" dirty="0" smtClean="0">
                <a:solidFill>
                  <a:srgbClr val="0000FF"/>
                </a:solidFill>
              </a:rPr>
              <a:t>—TPGR</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_2fixed4.pdf"/>
          <p:cNvPicPr>
            <a:picLocks noChangeAspect="1"/>
          </p:cNvPicPr>
          <p:nvPr/>
        </p:nvPicPr>
        <p:blipFill>
          <a:blip r:embed="rId2"/>
          <a:stretch>
            <a:fillRect/>
          </a:stretch>
        </p:blipFill>
        <p:spPr>
          <a:xfrm>
            <a:off x="1066800" y="-1524000"/>
            <a:ext cx="8161020" cy="10561320"/>
          </a:xfrm>
          <a:prstGeom prst="rect">
            <a:avLst/>
          </a:prstGeom>
        </p:spPr>
      </p:pic>
      <p:pic>
        <p:nvPicPr>
          <p:cNvPr id="4" name="Picture 3" descr="PaperCover.pdf"/>
          <p:cNvPicPr>
            <a:picLocks noChangeAspect="1"/>
          </p:cNvPicPr>
          <p:nvPr/>
        </p:nvPicPr>
        <p:blipFill>
          <a:blip r:embed="rId3"/>
          <a:stretch>
            <a:fillRect/>
          </a:stretch>
        </p:blipFill>
        <p:spPr>
          <a:xfrm>
            <a:off x="-101600" y="457200"/>
            <a:ext cx="3835400" cy="1386538"/>
          </a:xfrm>
          <a:prstGeom prst="rect">
            <a:avLst/>
          </a:prstGeom>
        </p:spPr>
      </p:pic>
      <p:sp>
        <p:nvSpPr>
          <p:cNvPr id="5" name="TextBox 4"/>
          <p:cNvSpPr txBox="1"/>
          <p:nvPr/>
        </p:nvSpPr>
        <p:spPr>
          <a:xfrm>
            <a:off x="152400" y="6019800"/>
            <a:ext cx="8991600" cy="830997"/>
          </a:xfrm>
          <a:prstGeom prst="rect">
            <a:avLst/>
          </a:prstGeom>
          <a:noFill/>
        </p:spPr>
        <p:txBody>
          <a:bodyPr wrap="square" rtlCol="0">
            <a:spAutoFit/>
          </a:bodyPr>
          <a:lstStyle/>
          <a:p>
            <a:pPr algn="ctr"/>
            <a:r>
              <a:rPr lang="en-US" sz="2400" b="1" dirty="0" smtClean="0"/>
              <a:t>Very strong, realistic and stationary </a:t>
            </a:r>
            <a:r>
              <a:rPr lang="en-US" sz="2400" b="1" dirty="0" err="1" smtClean="0"/>
              <a:t>teleconnection</a:t>
            </a:r>
            <a:r>
              <a:rPr lang="en-US" sz="2400" b="1" dirty="0" smtClean="0"/>
              <a:t> between SW and TP for CCSM!</a:t>
            </a:r>
            <a:endParaRPr lang="en-US" sz="2400" b="1" dirty="0"/>
          </a:p>
        </p:txBody>
      </p:sp>
      <p:cxnSp>
        <p:nvCxnSpPr>
          <p:cNvPr id="8" name="Straight Arrow Connector 7"/>
          <p:cNvCxnSpPr/>
          <p:nvPr/>
        </p:nvCxnSpPr>
        <p:spPr>
          <a:xfrm>
            <a:off x="1524000" y="1524000"/>
            <a:ext cx="9144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flipH="1" flipV="1">
            <a:off x="1028700" y="4229100"/>
            <a:ext cx="32004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Donut 13"/>
          <p:cNvSpPr/>
          <p:nvPr/>
        </p:nvSpPr>
        <p:spPr>
          <a:xfrm>
            <a:off x="2438400" y="1843738"/>
            <a:ext cx="762000" cy="975662"/>
          </a:xfrm>
          <a:prstGeom prst="donut">
            <a:avLst>
              <a:gd name="adj" fmla="val 3831"/>
            </a:avLst>
          </a:prstGeom>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533400" y="0"/>
            <a:ext cx="8229600" cy="1143000"/>
          </a:xfrm>
          <a:solidFill>
            <a:schemeClr val="bg1"/>
          </a:solidFill>
        </p:spPr>
        <p:txBody>
          <a:bodyPr/>
          <a:lstStyle/>
          <a:p>
            <a:r>
              <a:rPr lang="en-US" dirty="0" smtClean="0"/>
              <a:t>What is different about CCSM?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_96fixed.pdf"/>
          <p:cNvPicPr>
            <a:picLocks noChangeAspect="1"/>
          </p:cNvPicPr>
          <p:nvPr/>
        </p:nvPicPr>
        <p:blipFill>
          <a:blip r:embed="rId2"/>
          <a:stretch>
            <a:fillRect/>
          </a:stretch>
        </p:blipFill>
        <p:spPr>
          <a:xfrm>
            <a:off x="131064" y="-112776"/>
            <a:ext cx="8860536" cy="11466576"/>
          </a:xfrm>
          <a:prstGeom prst="rect">
            <a:avLst/>
          </a:prstGeom>
        </p:spPr>
      </p:pic>
      <p:sp>
        <p:nvSpPr>
          <p:cNvPr id="5" name="TextBox 4"/>
          <p:cNvSpPr txBox="1"/>
          <p:nvPr/>
        </p:nvSpPr>
        <p:spPr>
          <a:xfrm>
            <a:off x="76200" y="609600"/>
            <a:ext cx="9144000" cy="2769989"/>
          </a:xfrm>
          <a:prstGeom prst="rect">
            <a:avLst/>
          </a:prstGeom>
          <a:noFill/>
        </p:spPr>
        <p:txBody>
          <a:bodyPr wrap="square" rtlCol="0">
            <a:spAutoFit/>
          </a:bodyPr>
          <a:lstStyle/>
          <a:p>
            <a:r>
              <a:rPr lang="en-US" sz="2900" b="1" dirty="0" smtClean="0"/>
              <a:t>Stochastic atmospheric variability (and internal modes of coupled atmosphere ocean variability outside of the TP)…can produce storm track shifts that are uninterrupted by tropical Pacific influence because of the weak (and non-stationary) ENSO </a:t>
            </a:r>
            <a:r>
              <a:rPr lang="en-US" sz="2900" b="1" dirty="0" err="1" smtClean="0"/>
              <a:t>teleconnection</a:t>
            </a:r>
            <a:r>
              <a:rPr lang="en-US" sz="2900" b="1" dirty="0" smtClean="0"/>
              <a:t> on </a:t>
            </a:r>
            <a:r>
              <a:rPr lang="en-US" sz="2900" b="1" dirty="0" err="1" smtClean="0"/>
              <a:t>multidecadal</a:t>
            </a:r>
            <a:r>
              <a:rPr lang="en-US" sz="2900" b="1" dirty="0" smtClean="0"/>
              <a:t> timescales… </a:t>
            </a:r>
            <a:r>
              <a:rPr lang="en-US" sz="2900" i="1" dirty="0" smtClean="0"/>
              <a:t>from Coats et al., 2013a</a:t>
            </a:r>
            <a:endParaRPr lang="en-US" sz="2900" b="1" dirty="0"/>
          </a:p>
        </p:txBody>
      </p:sp>
      <p:sp>
        <p:nvSpPr>
          <p:cNvPr id="2" name="Title 1"/>
          <p:cNvSpPr>
            <a:spLocks noGrp="1"/>
          </p:cNvSpPr>
          <p:nvPr>
            <p:ph type="title"/>
          </p:nvPr>
        </p:nvSpPr>
        <p:spPr>
          <a:xfrm>
            <a:off x="457200" y="-228600"/>
            <a:ext cx="8229600" cy="1143000"/>
          </a:xfrm>
        </p:spPr>
        <p:txBody>
          <a:bodyPr/>
          <a:lstStyle/>
          <a:p>
            <a:r>
              <a:rPr lang="en-US" dirty="0" smtClean="0"/>
              <a:t>Hypothesis</a:t>
            </a:r>
            <a:endParaRPr lang="en-US" dirty="0"/>
          </a:p>
        </p:txBody>
      </p:sp>
      <p:sp>
        <p:nvSpPr>
          <p:cNvPr id="11" name="TextBox 10"/>
          <p:cNvSpPr txBox="1"/>
          <p:nvPr/>
        </p:nvSpPr>
        <p:spPr>
          <a:xfrm>
            <a:off x="1828800" y="3288268"/>
            <a:ext cx="9372600" cy="369332"/>
          </a:xfrm>
          <a:prstGeom prst="rect">
            <a:avLst/>
          </a:prstGeom>
          <a:noFill/>
        </p:spPr>
        <p:txBody>
          <a:bodyPr wrap="square" rtlCol="0">
            <a:spAutoFit/>
          </a:bodyPr>
          <a:lstStyle/>
          <a:p>
            <a:r>
              <a:rPr lang="en-US" dirty="0" smtClean="0"/>
              <a:t>Correlation between SW PDSI </a:t>
            </a:r>
            <a:r>
              <a:rPr lang="en-US" dirty="0" err="1" smtClean="0"/>
              <a:t>timeseries</a:t>
            </a:r>
            <a:r>
              <a:rPr lang="en-US" dirty="0" smtClean="0"/>
              <a:t> and SST for LM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1143000"/>
            <a:ext cx="8229600" cy="5715000"/>
          </a:xfrm>
        </p:spPr>
        <p:txBody>
          <a:bodyPr/>
          <a:lstStyle/>
          <a:p>
            <a:r>
              <a:rPr lang="en-US" sz="3500" dirty="0" smtClean="0"/>
              <a:t>Models simulate </a:t>
            </a:r>
            <a:r>
              <a:rPr lang="en-US" sz="3500" dirty="0" err="1" smtClean="0"/>
              <a:t>megadroughts</a:t>
            </a:r>
            <a:r>
              <a:rPr lang="en-US" sz="3500" dirty="0" smtClean="0"/>
              <a:t> that are characteristic of the </a:t>
            </a:r>
            <a:r>
              <a:rPr lang="en-US" sz="3500" dirty="0" err="1" smtClean="0"/>
              <a:t>paleo</a:t>
            </a:r>
            <a:r>
              <a:rPr lang="en-US" sz="3500" dirty="0" smtClean="0"/>
              <a:t>-proxy record.</a:t>
            </a:r>
          </a:p>
          <a:p>
            <a:pPr>
              <a:lnSpc>
                <a:spcPts val="1200"/>
              </a:lnSpc>
            </a:pPr>
            <a:endParaRPr lang="en-US" dirty="0" smtClean="0"/>
          </a:p>
          <a:p>
            <a:r>
              <a:rPr lang="en-US" sz="3500" dirty="0" smtClean="0"/>
              <a:t>These drought are not tied to changes in the exogenous forcing.</a:t>
            </a:r>
          </a:p>
          <a:p>
            <a:pPr>
              <a:lnSpc>
                <a:spcPts val="1200"/>
              </a:lnSpc>
            </a:pPr>
            <a:endParaRPr lang="en-US" dirty="0" smtClean="0"/>
          </a:p>
          <a:p>
            <a:r>
              <a:rPr lang="en-US" sz="3500" dirty="0" smtClean="0"/>
              <a:t>Atmosphere-only </a:t>
            </a:r>
            <a:r>
              <a:rPr lang="en-US" sz="3500" dirty="0" err="1" smtClean="0"/>
              <a:t>megadroughts</a:t>
            </a:r>
            <a:r>
              <a:rPr lang="en-US" sz="3500" dirty="0" smtClean="0"/>
              <a:t> are not a robust model characteristic. Models with strong, stationary </a:t>
            </a:r>
            <a:r>
              <a:rPr lang="en-US" sz="3500" dirty="0" err="1" smtClean="0"/>
              <a:t>teleconnections</a:t>
            </a:r>
            <a:r>
              <a:rPr lang="en-US" sz="3500" dirty="0" smtClean="0"/>
              <a:t> simulate TP driven persistent drought.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solidFill>
                  <a:srgbClr val="3366FF"/>
                </a:solidFill>
              </a:rPr>
              <a:t>Why Southwestern North America?</a:t>
            </a:r>
            <a:endParaRPr lang="en-US" b="1" dirty="0">
              <a:solidFill>
                <a:srgbClr val="3366FF"/>
              </a:solidFill>
            </a:endParaRPr>
          </a:p>
        </p:txBody>
      </p:sp>
      <p:pic>
        <p:nvPicPr>
          <p:cNvPr id="5" name="Picture 4" descr="Screen shot 2012-04-13 at 1.41.25 PM.png"/>
          <p:cNvPicPr>
            <a:picLocks noChangeAspect="1"/>
          </p:cNvPicPr>
          <p:nvPr/>
        </p:nvPicPr>
        <p:blipFill>
          <a:blip r:embed="rId2"/>
          <a:stretch>
            <a:fillRect/>
          </a:stretch>
        </p:blipFill>
        <p:spPr>
          <a:xfrm>
            <a:off x="4648200" y="762000"/>
            <a:ext cx="4495800" cy="2781776"/>
          </a:xfrm>
          <a:prstGeom prst="rect">
            <a:avLst/>
          </a:prstGeom>
        </p:spPr>
      </p:pic>
      <p:sp>
        <p:nvSpPr>
          <p:cNvPr id="6" name="TextBox 5"/>
          <p:cNvSpPr txBox="1"/>
          <p:nvPr/>
        </p:nvSpPr>
        <p:spPr>
          <a:xfrm>
            <a:off x="6934200" y="3200399"/>
            <a:ext cx="2819400" cy="307777"/>
          </a:xfrm>
          <a:prstGeom prst="rect">
            <a:avLst/>
          </a:prstGeom>
          <a:noFill/>
        </p:spPr>
        <p:txBody>
          <a:bodyPr wrap="square" rtlCol="0">
            <a:spAutoFit/>
          </a:bodyPr>
          <a:lstStyle/>
          <a:p>
            <a:r>
              <a:rPr lang="en-US" sz="1400" dirty="0" smtClean="0">
                <a:solidFill>
                  <a:schemeClr val="bg1"/>
                </a:solidFill>
              </a:rPr>
              <a:t>David </a:t>
            </a:r>
            <a:r>
              <a:rPr lang="en-US" sz="1400" dirty="0" err="1" smtClean="0">
                <a:solidFill>
                  <a:schemeClr val="bg1"/>
                </a:solidFill>
              </a:rPr>
              <a:t>McNew</a:t>
            </a:r>
            <a:r>
              <a:rPr lang="en-US" sz="1400" dirty="0" smtClean="0">
                <a:solidFill>
                  <a:schemeClr val="bg1"/>
                </a:solidFill>
              </a:rPr>
              <a:t>/Getty Images</a:t>
            </a:r>
            <a:endParaRPr lang="en-US" sz="1400" dirty="0">
              <a:solidFill>
                <a:schemeClr val="bg1"/>
              </a:solidFill>
            </a:endParaRPr>
          </a:p>
        </p:txBody>
      </p:sp>
      <p:sp>
        <p:nvSpPr>
          <p:cNvPr id="8" name="TextBox 7"/>
          <p:cNvSpPr txBox="1"/>
          <p:nvPr/>
        </p:nvSpPr>
        <p:spPr>
          <a:xfrm>
            <a:off x="0" y="4648200"/>
            <a:ext cx="3505200" cy="1338828"/>
          </a:xfrm>
          <a:prstGeom prst="rect">
            <a:avLst/>
          </a:prstGeom>
          <a:noFill/>
        </p:spPr>
        <p:txBody>
          <a:bodyPr wrap="square" rtlCol="0">
            <a:spAutoFit/>
          </a:bodyPr>
          <a:lstStyle/>
          <a:p>
            <a:r>
              <a:rPr lang="en-US" sz="2700" b="1" dirty="0" smtClean="0"/>
              <a:t>Last </a:t>
            </a:r>
            <a:r>
              <a:rPr lang="en-US" sz="2700" b="1" dirty="0" err="1" smtClean="0"/>
              <a:t>millenium</a:t>
            </a:r>
            <a:r>
              <a:rPr lang="en-US" sz="2700" b="1" dirty="0" smtClean="0"/>
              <a:t> has </a:t>
            </a:r>
          </a:p>
          <a:p>
            <a:r>
              <a:rPr lang="en-US" sz="2700" b="1" dirty="0" smtClean="0"/>
              <a:t>decadal to century scale “</a:t>
            </a:r>
            <a:r>
              <a:rPr lang="en-US" sz="2700" b="1" dirty="0" err="1" smtClean="0"/>
              <a:t>megadroughts</a:t>
            </a:r>
            <a:r>
              <a:rPr lang="en-US" sz="2700" b="1" dirty="0" smtClean="0"/>
              <a:t>”.</a:t>
            </a:r>
          </a:p>
        </p:txBody>
      </p:sp>
      <p:sp>
        <p:nvSpPr>
          <p:cNvPr id="9" name="TextBox 8"/>
          <p:cNvSpPr txBox="1"/>
          <p:nvPr/>
        </p:nvSpPr>
        <p:spPr>
          <a:xfrm>
            <a:off x="0" y="762000"/>
            <a:ext cx="4648200" cy="2800766"/>
          </a:xfrm>
          <a:prstGeom prst="rect">
            <a:avLst/>
          </a:prstGeom>
          <a:noFill/>
        </p:spPr>
        <p:txBody>
          <a:bodyPr wrap="square" rtlCol="0">
            <a:spAutoFit/>
          </a:bodyPr>
          <a:lstStyle/>
          <a:p>
            <a:r>
              <a:rPr lang="en-US" sz="2200" dirty="0" smtClean="0"/>
              <a:t>16% of the U.S. population (U.S. Census Bureau, 2009).</a:t>
            </a:r>
          </a:p>
          <a:p>
            <a:endParaRPr lang="en-US" sz="2200" dirty="0" smtClean="0"/>
          </a:p>
          <a:p>
            <a:r>
              <a:rPr lang="en-US" sz="2200" dirty="0" smtClean="0"/>
              <a:t>Half of domestic food crop production (Parker, 2007). </a:t>
            </a:r>
          </a:p>
          <a:p>
            <a:endParaRPr lang="en-US" sz="2200" dirty="0" smtClean="0"/>
          </a:p>
          <a:p>
            <a:r>
              <a:rPr lang="en-US" sz="2200" dirty="0" smtClean="0"/>
              <a:t>Water supply is fickle and unpredictable</a:t>
            </a:r>
            <a:r>
              <a:rPr lang="en-US" sz="2200" dirty="0"/>
              <a:t> </a:t>
            </a:r>
            <a:r>
              <a:rPr lang="en-US" sz="2200" dirty="0" smtClean="0"/>
              <a:t>(</a:t>
            </a:r>
            <a:r>
              <a:rPr lang="en-US" sz="2200" dirty="0" err="1" smtClean="0"/>
              <a:t>Schlenker</a:t>
            </a:r>
            <a:r>
              <a:rPr lang="en-US" sz="2200" dirty="0" smtClean="0"/>
              <a:t> et al., 2007).</a:t>
            </a:r>
            <a:endParaRPr lang="en-US" sz="2200" dirty="0"/>
          </a:p>
        </p:txBody>
      </p:sp>
      <p:pic>
        <p:nvPicPr>
          <p:cNvPr id="13" name="Picture 12"/>
          <p:cNvPicPr>
            <a:picLocks noChangeAspect="1"/>
          </p:cNvPicPr>
          <p:nvPr/>
        </p:nvPicPr>
        <p:blipFill>
          <a:blip r:embed="rId3"/>
          <a:stretch>
            <a:fillRect/>
          </a:stretch>
        </p:blipFill>
        <p:spPr>
          <a:xfrm>
            <a:off x="3352800" y="3621401"/>
            <a:ext cx="5791200" cy="3236599"/>
          </a:xfrm>
          <a:prstGeom prst="rect">
            <a:avLst/>
          </a:prstGeom>
        </p:spPr>
      </p:pic>
      <p:sp>
        <p:nvSpPr>
          <p:cNvPr id="12" name="TextBox 11"/>
          <p:cNvSpPr txBox="1"/>
          <p:nvPr/>
        </p:nvSpPr>
        <p:spPr>
          <a:xfrm>
            <a:off x="3505200" y="6550223"/>
            <a:ext cx="1981200" cy="307777"/>
          </a:xfrm>
          <a:prstGeom prst="rect">
            <a:avLst/>
          </a:prstGeom>
          <a:noFill/>
        </p:spPr>
        <p:txBody>
          <a:bodyPr wrap="square" rtlCol="0">
            <a:spAutoFit/>
          </a:bodyPr>
          <a:lstStyle/>
          <a:p>
            <a:r>
              <a:rPr lang="en-US" sz="1400" dirty="0" smtClean="0"/>
              <a:t>Cook et al., 2009</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Discussion</a:t>
            </a:r>
            <a:endParaRPr lang="en-US" dirty="0"/>
          </a:p>
        </p:txBody>
      </p:sp>
      <p:sp>
        <p:nvSpPr>
          <p:cNvPr id="3" name="Content Placeholder 2"/>
          <p:cNvSpPr>
            <a:spLocks noGrp="1"/>
          </p:cNvSpPr>
          <p:nvPr>
            <p:ph idx="1"/>
          </p:nvPr>
        </p:nvSpPr>
        <p:spPr>
          <a:xfrm>
            <a:off x="457200" y="990600"/>
            <a:ext cx="8229600" cy="5715000"/>
          </a:xfrm>
        </p:spPr>
        <p:txBody>
          <a:bodyPr>
            <a:normAutofit fontScale="92500" lnSpcReduction="20000"/>
          </a:bodyPr>
          <a:lstStyle/>
          <a:p>
            <a:r>
              <a:rPr lang="en-US" dirty="0" smtClean="0"/>
              <a:t>If CCSM model behavior is characteristic of the actual climate system then regional </a:t>
            </a:r>
            <a:r>
              <a:rPr lang="en-US" dirty="0" err="1" smtClean="0"/>
              <a:t>hydroclimate</a:t>
            </a:r>
            <a:r>
              <a:rPr lang="en-US" dirty="0" smtClean="0"/>
              <a:t> is perhaps more predictable, though operational prediction of the TP has yet to exceed ~1 year.</a:t>
            </a:r>
          </a:p>
          <a:p>
            <a:endParaRPr lang="en-US" dirty="0" smtClean="0"/>
          </a:p>
          <a:p>
            <a:r>
              <a:rPr lang="en-US" dirty="0" smtClean="0"/>
              <a:t>We must better understand atmosphere only driven </a:t>
            </a:r>
            <a:r>
              <a:rPr lang="en-US" dirty="0" err="1" smtClean="0"/>
              <a:t>hydroclimate</a:t>
            </a:r>
            <a:r>
              <a:rPr lang="en-US" dirty="0" smtClean="0"/>
              <a:t> change as these models will be used to create future projections.</a:t>
            </a:r>
          </a:p>
          <a:p>
            <a:endParaRPr lang="en-US" dirty="0" smtClean="0"/>
          </a:p>
          <a:p>
            <a:r>
              <a:rPr lang="en-US" dirty="0" smtClean="0"/>
              <a:t>These types of analyses are an important addition to statistical rescaling of model output such as in Ault et al., 2012; 2013 (getting the right answer for the wrong reason—or vice versa).</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3366FF"/>
                </a:solidFill>
              </a:rPr>
              <a:t>Projecting Future </a:t>
            </a:r>
            <a:r>
              <a:rPr lang="en-US" b="1" dirty="0" err="1" smtClean="0">
                <a:solidFill>
                  <a:srgbClr val="3366FF"/>
                </a:solidFill>
              </a:rPr>
              <a:t>Hydroclimate</a:t>
            </a:r>
            <a:endParaRPr lang="en-US" b="1" dirty="0">
              <a:solidFill>
                <a:srgbClr val="3366FF"/>
              </a:solidFill>
            </a:endParaRPr>
          </a:p>
        </p:txBody>
      </p:sp>
      <p:pic>
        <p:nvPicPr>
          <p:cNvPr id="16386" name="Picture 2"/>
          <p:cNvPicPr>
            <a:picLocks noChangeAspect="1" noChangeArrowheads="1"/>
          </p:cNvPicPr>
          <p:nvPr/>
        </p:nvPicPr>
        <p:blipFill>
          <a:blip r:embed="rId2"/>
          <a:srcRect/>
          <a:stretch>
            <a:fillRect/>
          </a:stretch>
        </p:blipFill>
        <p:spPr bwMode="auto">
          <a:xfrm>
            <a:off x="1600200" y="838200"/>
            <a:ext cx="5867400" cy="5959780"/>
          </a:xfrm>
          <a:prstGeom prst="rect">
            <a:avLst/>
          </a:prstGeom>
          <a:noFill/>
          <a:ln w="9525">
            <a:noFill/>
            <a:miter lim="800000"/>
            <a:headEnd/>
            <a:tailEnd/>
          </a:ln>
          <a:effectLst/>
        </p:spPr>
      </p:pic>
      <p:sp>
        <p:nvSpPr>
          <p:cNvPr id="14" name="TextBox 13"/>
          <p:cNvSpPr txBox="1"/>
          <p:nvPr/>
        </p:nvSpPr>
        <p:spPr>
          <a:xfrm>
            <a:off x="2362200" y="5943600"/>
            <a:ext cx="2743200" cy="307777"/>
          </a:xfrm>
          <a:prstGeom prst="rect">
            <a:avLst/>
          </a:prstGeom>
          <a:noFill/>
        </p:spPr>
        <p:txBody>
          <a:bodyPr wrap="square" rtlCol="0">
            <a:spAutoFit/>
          </a:bodyPr>
          <a:lstStyle/>
          <a:p>
            <a:r>
              <a:rPr lang="en-US" sz="1400" dirty="0" err="1" smtClean="0"/>
              <a:t>Seager</a:t>
            </a:r>
            <a:r>
              <a:rPr lang="en-US" sz="1400" dirty="0" smtClean="0"/>
              <a:t> and </a:t>
            </a:r>
            <a:r>
              <a:rPr lang="en-US" sz="1400" dirty="0" err="1" smtClean="0"/>
              <a:t>Vecchi</a:t>
            </a:r>
            <a:r>
              <a:rPr lang="en-US" sz="1400" dirty="0" smtClean="0"/>
              <a:t>, 2010</a:t>
            </a:r>
            <a:endParaRPr lang="en-US" sz="1400" dirty="0"/>
          </a:p>
        </p:txBody>
      </p:sp>
      <p:sp>
        <p:nvSpPr>
          <p:cNvPr id="18" name="TextBox 17"/>
          <p:cNvSpPr txBox="1"/>
          <p:nvPr/>
        </p:nvSpPr>
        <p:spPr>
          <a:xfrm>
            <a:off x="685800" y="838200"/>
            <a:ext cx="8229600" cy="477054"/>
          </a:xfrm>
          <a:prstGeom prst="rect">
            <a:avLst/>
          </a:prstGeom>
          <a:solidFill>
            <a:schemeClr val="bg1"/>
          </a:solidFill>
        </p:spPr>
        <p:txBody>
          <a:bodyPr wrap="square" rtlCol="0">
            <a:spAutoFit/>
          </a:bodyPr>
          <a:lstStyle/>
          <a:p>
            <a:r>
              <a:rPr lang="en-US" sz="2500" dirty="0" smtClean="0">
                <a:solidFill>
                  <a:srgbClr val="FF0000"/>
                </a:solidFill>
              </a:rPr>
              <a:t>Drying trend over SW in median P-E for 24 IPCC AR4 Models</a:t>
            </a:r>
            <a:endParaRPr lang="en-US" sz="25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solidFill>
                  <a:srgbClr val="3366FF"/>
                </a:solidFill>
              </a:rPr>
              <a:t>But Tropical Pacific is dominant driver of SW hydro…</a:t>
            </a:r>
            <a:endParaRPr lang="en-US" b="1" dirty="0">
              <a:solidFill>
                <a:srgbClr val="3366FF"/>
              </a:solidFill>
            </a:endParaRPr>
          </a:p>
        </p:txBody>
      </p:sp>
      <p:pic>
        <p:nvPicPr>
          <p:cNvPr id="15" name="Picture 14" descr="ENSOFigure.png"/>
          <p:cNvPicPr>
            <a:picLocks noChangeAspect="1"/>
          </p:cNvPicPr>
          <p:nvPr/>
        </p:nvPicPr>
        <p:blipFill>
          <a:blip r:embed="rId2"/>
          <a:stretch>
            <a:fillRect/>
          </a:stretch>
        </p:blipFill>
        <p:spPr>
          <a:xfrm>
            <a:off x="1218548" y="1306376"/>
            <a:ext cx="7163963" cy="4789624"/>
          </a:xfrm>
          <a:prstGeom prst="rect">
            <a:avLst/>
          </a:prstGeom>
        </p:spPr>
      </p:pic>
      <p:sp>
        <p:nvSpPr>
          <p:cNvPr id="16" name="TextBox 15"/>
          <p:cNvSpPr txBox="1"/>
          <p:nvPr/>
        </p:nvSpPr>
        <p:spPr>
          <a:xfrm>
            <a:off x="7620000" y="5879068"/>
            <a:ext cx="1219200" cy="307777"/>
          </a:xfrm>
          <a:prstGeom prst="rect">
            <a:avLst/>
          </a:prstGeom>
          <a:noFill/>
        </p:spPr>
        <p:txBody>
          <a:bodyPr wrap="square" rtlCol="0">
            <a:spAutoFit/>
          </a:bodyPr>
          <a:lstStyle/>
          <a:p>
            <a:r>
              <a:rPr lang="en-US" sz="1400" dirty="0" smtClean="0"/>
              <a:t>IPCC AR4</a:t>
            </a:r>
            <a:endParaRPr lang="en-US" sz="1400" dirty="0"/>
          </a:p>
        </p:txBody>
      </p:sp>
      <p:sp>
        <p:nvSpPr>
          <p:cNvPr id="12" name="TextBox 11"/>
          <p:cNvSpPr txBox="1"/>
          <p:nvPr/>
        </p:nvSpPr>
        <p:spPr>
          <a:xfrm>
            <a:off x="0" y="6180892"/>
            <a:ext cx="9373113" cy="507831"/>
          </a:xfrm>
          <a:prstGeom prst="rect">
            <a:avLst/>
          </a:prstGeom>
          <a:noFill/>
        </p:spPr>
        <p:txBody>
          <a:bodyPr wrap="square" rtlCol="0">
            <a:spAutoFit/>
          </a:bodyPr>
          <a:lstStyle/>
          <a:p>
            <a:r>
              <a:rPr lang="en-US" sz="2700" dirty="0" smtClean="0"/>
              <a:t>…and there is little agreement in simulated future state of TP.</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38800" y="4343400"/>
            <a:ext cx="3581400" cy="1938992"/>
          </a:xfrm>
          <a:prstGeom prst="rect">
            <a:avLst/>
          </a:prstGeom>
          <a:noFill/>
        </p:spPr>
        <p:txBody>
          <a:bodyPr wrap="square" rtlCol="0">
            <a:spAutoFit/>
          </a:bodyPr>
          <a:lstStyle/>
          <a:p>
            <a:r>
              <a:rPr lang="en-US" sz="2400" dirty="0" err="1" smtClean="0"/>
              <a:t>Obs</a:t>
            </a:r>
            <a:r>
              <a:rPr lang="en-US" sz="2400" dirty="0" smtClean="0"/>
              <a:t> TP trend (--) and </a:t>
            </a:r>
            <a:r>
              <a:rPr lang="en-US" sz="2400" dirty="0" err="1" smtClean="0">
                <a:solidFill>
                  <a:srgbClr val="FF0000"/>
                </a:solidFill>
              </a:rPr>
              <a:t>Sim</a:t>
            </a:r>
            <a:r>
              <a:rPr lang="en-US" sz="2400" dirty="0" smtClean="0">
                <a:solidFill>
                  <a:srgbClr val="FF0000"/>
                </a:solidFill>
              </a:rPr>
              <a:t> TP trend (--) </a:t>
            </a:r>
            <a:r>
              <a:rPr lang="en-US" sz="2400" dirty="0" smtClean="0"/>
              <a:t>within the magnitude of 125-year trends from simulated internal variability</a:t>
            </a:r>
          </a:p>
        </p:txBody>
      </p:sp>
      <p:pic>
        <p:nvPicPr>
          <p:cNvPr id="6" name="Picture 5" descr="KarnuaskasObsSST.tiff"/>
          <p:cNvPicPr>
            <a:picLocks noChangeAspect="1"/>
          </p:cNvPicPr>
          <p:nvPr/>
        </p:nvPicPr>
        <p:blipFill>
          <a:blip r:embed="rId3"/>
          <a:stretch>
            <a:fillRect/>
          </a:stretch>
        </p:blipFill>
        <p:spPr>
          <a:xfrm>
            <a:off x="304800" y="1073426"/>
            <a:ext cx="8229600" cy="2377439"/>
          </a:xfrm>
          <a:prstGeom prst="rect">
            <a:avLst/>
          </a:prstGeom>
        </p:spPr>
      </p:pic>
      <p:sp>
        <p:nvSpPr>
          <p:cNvPr id="11" name="TextBox 10"/>
          <p:cNvSpPr txBox="1"/>
          <p:nvPr/>
        </p:nvSpPr>
        <p:spPr>
          <a:xfrm>
            <a:off x="152400" y="762000"/>
            <a:ext cx="5181600" cy="461665"/>
          </a:xfrm>
          <a:prstGeom prst="rect">
            <a:avLst/>
          </a:prstGeom>
          <a:noFill/>
        </p:spPr>
        <p:txBody>
          <a:bodyPr wrap="square" rtlCol="0">
            <a:spAutoFit/>
          </a:bodyPr>
          <a:lstStyle/>
          <a:p>
            <a:r>
              <a:rPr lang="en-US" sz="2400" dirty="0" smtClean="0"/>
              <a:t>La Niña-like trend in TPGR (1880-2005) </a:t>
            </a:r>
          </a:p>
        </p:txBody>
      </p:sp>
      <p:sp>
        <p:nvSpPr>
          <p:cNvPr id="2" name="Title 1"/>
          <p:cNvSpPr>
            <a:spLocks noGrp="1"/>
          </p:cNvSpPr>
          <p:nvPr>
            <p:ph type="title"/>
          </p:nvPr>
        </p:nvSpPr>
        <p:spPr>
          <a:xfrm>
            <a:off x="457200" y="-152400"/>
            <a:ext cx="8229600" cy="1143000"/>
          </a:xfrm>
        </p:spPr>
        <p:txBody>
          <a:bodyPr/>
          <a:lstStyle/>
          <a:p>
            <a:r>
              <a:rPr lang="en-US" b="1" dirty="0" smtClean="0">
                <a:solidFill>
                  <a:srgbClr val="3366FF"/>
                </a:solidFill>
              </a:rPr>
              <a:t>What do the observations say?</a:t>
            </a:r>
            <a:endParaRPr lang="en-US" b="1" dirty="0">
              <a:solidFill>
                <a:srgbClr val="3366FF"/>
              </a:solidFill>
            </a:endParaRPr>
          </a:p>
        </p:txBody>
      </p:sp>
      <p:sp>
        <p:nvSpPr>
          <p:cNvPr id="8" name="Rectangle 7"/>
          <p:cNvSpPr/>
          <p:nvPr/>
        </p:nvSpPr>
        <p:spPr>
          <a:xfrm>
            <a:off x="6248400" y="1216223"/>
            <a:ext cx="1854757" cy="307777"/>
          </a:xfrm>
          <a:prstGeom prst="rect">
            <a:avLst/>
          </a:prstGeom>
        </p:spPr>
        <p:txBody>
          <a:bodyPr wrap="none">
            <a:spAutoFit/>
          </a:bodyPr>
          <a:lstStyle/>
          <a:p>
            <a:r>
              <a:rPr lang="en-US" sz="1400" dirty="0" err="1" smtClean="0"/>
              <a:t>Karnauskas</a:t>
            </a:r>
            <a:r>
              <a:rPr lang="en-US" sz="1400" dirty="0" smtClean="0"/>
              <a:t> et al., 2009</a:t>
            </a:r>
            <a:endParaRPr lang="en-US" sz="1400" dirty="0"/>
          </a:p>
        </p:txBody>
      </p:sp>
      <p:pic>
        <p:nvPicPr>
          <p:cNvPr id="10" name="Picture 9"/>
          <p:cNvPicPr>
            <a:picLocks noChangeAspect="1"/>
          </p:cNvPicPr>
          <p:nvPr/>
        </p:nvPicPr>
        <p:blipFill>
          <a:blip r:embed="rId4"/>
          <a:stretch>
            <a:fillRect/>
          </a:stretch>
        </p:blipFill>
        <p:spPr>
          <a:xfrm>
            <a:off x="104236" y="3494892"/>
            <a:ext cx="5305964" cy="3354127"/>
          </a:xfrm>
          <a:prstGeom prst="rect">
            <a:avLst/>
          </a:prstGeom>
        </p:spPr>
      </p:pic>
      <p:sp>
        <p:nvSpPr>
          <p:cNvPr id="12" name="Rectangle 11"/>
          <p:cNvSpPr/>
          <p:nvPr/>
        </p:nvSpPr>
        <p:spPr>
          <a:xfrm>
            <a:off x="3479243" y="5867400"/>
            <a:ext cx="1854757" cy="307777"/>
          </a:xfrm>
          <a:prstGeom prst="rect">
            <a:avLst/>
          </a:prstGeom>
        </p:spPr>
        <p:txBody>
          <a:bodyPr wrap="none">
            <a:spAutoFit/>
          </a:bodyPr>
          <a:lstStyle/>
          <a:p>
            <a:r>
              <a:rPr lang="en-US" sz="1400" dirty="0" err="1" smtClean="0"/>
              <a:t>Karnauskas</a:t>
            </a:r>
            <a:r>
              <a:rPr lang="en-US" sz="1400" dirty="0" smtClean="0"/>
              <a:t> et al., 2012</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67400"/>
            <a:ext cx="9144000" cy="1123384"/>
          </a:xfrm>
          <a:prstGeom prst="rect">
            <a:avLst/>
          </a:prstGeom>
          <a:noFill/>
        </p:spPr>
        <p:txBody>
          <a:bodyPr wrap="square" rtlCol="0">
            <a:spAutoFit/>
          </a:bodyPr>
          <a:lstStyle/>
          <a:p>
            <a:pPr algn="ctr"/>
            <a:r>
              <a:rPr lang="en-US" sz="2400" b="1" dirty="0" smtClean="0"/>
              <a:t>So are unforced </a:t>
            </a:r>
            <a:r>
              <a:rPr lang="en-US" sz="2400" b="1" dirty="0" err="1" smtClean="0"/>
              <a:t>megadroughts</a:t>
            </a:r>
            <a:r>
              <a:rPr lang="en-US" sz="2400" b="1" dirty="0" smtClean="0"/>
              <a:t> a robust model response and is that at all realistic? And </a:t>
            </a:r>
            <a:r>
              <a:rPr lang="en-US" sz="2400" b="1" dirty="0"/>
              <a:t>h</a:t>
            </a:r>
            <a:r>
              <a:rPr lang="en-US" sz="2400" b="1" dirty="0" smtClean="0"/>
              <a:t>ow feasible is projecting future </a:t>
            </a:r>
            <a:r>
              <a:rPr lang="en-US" sz="2400" b="1" dirty="0" err="1" smtClean="0"/>
              <a:t>hydroclimate</a:t>
            </a:r>
            <a:r>
              <a:rPr lang="en-US" sz="2400" b="1" dirty="0" smtClean="0"/>
              <a:t> states? </a:t>
            </a:r>
          </a:p>
          <a:p>
            <a:endParaRPr lang="en-US" sz="1900" dirty="0" smtClean="0"/>
          </a:p>
        </p:txBody>
      </p:sp>
      <p:pic>
        <p:nvPicPr>
          <p:cNvPr id="7" name="Picture 6" descr="ECHOGPaperSC.pdf"/>
          <p:cNvPicPr>
            <a:picLocks noChangeAspect="1"/>
          </p:cNvPicPr>
          <p:nvPr/>
        </p:nvPicPr>
        <p:blipFill>
          <a:blip r:embed="rId2"/>
          <a:stretch>
            <a:fillRect/>
          </a:stretch>
        </p:blipFill>
        <p:spPr>
          <a:xfrm>
            <a:off x="0" y="269956"/>
            <a:ext cx="3886200" cy="2397044"/>
          </a:xfrm>
          <a:prstGeom prst="rect">
            <a:avLst/>
          </a:prstGeom>
        </p:spPr>
      </p:pic>
      <p:cxnSp>
        <p:nvCxnSpPr>
          <p:cNvPr id="9" name="Straight Arrow Connector 8"/>
          <p:cNvCxnSpPr/>
          <p:nvPr/>
        </p:nvCxnSpPr>
        <p:spPr>
          <a:xfrm>
            <a:off x="2667000" y="2667000"/>
            <a:ext cx="2438400" cy="205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228600"/>
            <a:ext cx="9144000" cy="1143000"/>
          </a:xfrm>
          <a:solidFill>
            <a:schemeClr val="bg1"/>
          </a:solidFill>
        </p:spPr>
        <p:txBody>
          <a:bodyPr/>
          <a:lstStyle/>
          <a:p>
            <a:r>
              <a:rPr lang="en-US" dirty="0" smtClean="0"/>
              <a:t>What do model’s say?</a:t>
            </a:r>
            <a:endParaRPr lang="en-US" dirty="0"/>
          </a:p>
        </p:txBody>
      </p:sp>
      <p:pic>
        <p:nvPicPr>
          <p:cNvPr id="6" name="Picture 5" descr="figure_71.eps"/>
          <p:cNvPicPr>
            <a:picLocks noChangeAspect="1"/>
          </p:cNvPicPr>
          <p:nvPr/>
        </p:nvPicPr>
        <p:blipFill>
          <a:blip r:embed="rId3"/>
          <a:stretch>
            <a:fillRect/>
          </a:stretch>
        </p:blipFill>
        <p:spPr>
          <a:xfrm>
            <a:off x="1524000" y="2362200"/>
            <a:ext cx="15446375" cy="3444875"/>
          </a:xfrm>
          <a:prstGeom prst="rect">
            <a:avLst/>
          </a:prstGeom>
        </p:spPr>
      </p:pic>
      <p:cxnSp>
        <p:nvCxnSpPr>
          <p:cNvPr id="10" name="Straight Arrow Connector 9"/>
          <p:cNvCxnSpPr/>
          <p:nvPr/>
        </p:nvCxnSpPr>
        <p:spPr>
          <a:xfrm>
            <a:off x="1828800" y="1371600"/>
            <a:ext cx="2057400" cy="14826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Research Questions</a:t>
            </a:r>
            <a:endParaRPr lang="en-US" dirty="0"/>
          </a:p>
        </p:txBody>
      </p:sp>
      <p:sp>
        <p:nvSpPr>
          <p:cNvPr id="3" name="Content Placeholder 2"/>
          <p:cNvSpPr>
            <a:spLocks noGrp="1"/>
          </p:cNvSpPr>
          <p:nvPr>
            <p:ph idx="1"/>
          </p:nvPr>
        </p:nvSpPr>
        <p:spPr>
          <a:xfrm>
            <a:off x="457200" y="1951037"/>
            <a:ext cx="8229600" cy="4525963"/>
          </a:xfrm>
        </p:spPr>
        <p:txBody>
          <a:bodyPr/>
          <a:lstStyle/>
          <a:p>
            <a:pPr marL="514350" indent="-514350">
              <a:buFont typeface="+mj-lt"/>
              <a:buAutoNum type="arabicParenR"/>
            </a:pPr>
            <a:r>
              <a:rPr lang="en-US" dirty="0" smtClean="0"/>
              <a:t>Do state-of-the-art </a:t>
            </a:r>
            <a:r>
              <a:rPr lang="en-US" dirty="0" err="1" smtClean="0"/>
              <a:t>AOGCMs</a:t>
            </a:r>
            <a:r>
              <a:rPr lang="en-US" dirty="0" smtClean="0"/>
              <a:t> simulate </a:t>
            </a:r>
            <a:r>
              <a:rPr lang="en-US" dirty="0" err="1" smtClean="0"/>
              <a:t>megadroughts</a:t>
            </a:r>
            <a:r>
              <a:rPr lang="en-US" dirty="0" smtClean="0"/>
              <a:t>?</a:t>
            </a:r>
          </a:p>
          <a:p>
            <a:pPr marL="514350" indent="-514350">
              <a:buNone/>
            </a:pPr>
            <a:endParaRPr lang="en-US" dirty="0" smtClean="0"/>
          </a:p>
          <a:p>
            <a:pPr marL="514350" indent="-514350">
              <a:buFont typeface="+mj-lt"/>
              <a:buAutoNum type="arabicParenR"/>
            </a:pPr>
            <a:endParaRPr lang="en-US" dirty="0" smtClean="0"/>
          </a:p>
          <a:p>
            <a:pPr marL="514350" indent="-514350">
              <a:buFont typeface="+mj-lt"/>
              <a:buAutoNum type="arabicParenR"/>
            </a:pPr>
            <a:r>
              <a:rPr lang="en-US" dirty="0" smtClean="0"/>
              <a:t>Are these driven by variations in the exogenous forcing conditions and/or the oceanic boundary conditions?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gion.pdf"/>
          <p:cNvPicPr>
            <a:picLocks noChangeAspect="1"/>
          </p:cNvPicPr>
          <p:nvPr/>
        </p:nvPicPr>
        <p:blipFill>
          <a:blip r:embed="rId3"/>
          <a:stretch>
            <a:fillRect/>
          </a:stretch>
        </p:blipFill>
        <p:spPr>
          <a:xfrm>
            <a:off x="2286000" y="-309282"/>
            <a:ext cx="9660082" cy="12501282"/>
          </a:xfrm>
          <a:prstGeom prst="rect">
            <a:avLst/>
          </a:prstGeom>
        </p:spPr>
      </p:pic>
      <p:sp>
        <p:nvSpPr>
          <p:cNvPr id="2" name="Title 1"/>
          <p:cNvSpPr>
            <a:spLocks noGrp="1"/>
          </p:cNvSpPr>
          <p:nvPr>
            <p:ph type="title"/>
          </p:nvPr>
        </p:nvSpPr>
        <p:spPr>
          <a:xfrm>
            <a:off x="152400" y="-152400"/>
            <a:ext cx="8686800" cy="1143000"/>
          </a:xfrm>
        </p:spPr>
        <p:txBody>
          <a:bodyPr>
            <a:normAutofit fontScale="90000"/>
          </a:bodyPr>
          <a:lstStyle/>
          <a:p>
            <a:r>
              <a:rPr lang="en-US" dirty="0" smtClean="0"/>
              <a:t>Methods: Creating a </a:t>
            </a:r>
            <a:r>
              <a:rPr lang="en-US" dirty="0" err="1" smtClean="0"/>
              <a:t>hydroclimate</a:t>
            </a:r>
            <a:r>
              <a:rPr lang="en-US" dirty="0" smtClean="0"/>
              <a:t> index</a:t>
            </a:r>
            <a:endParaRPr lang="en-US" dirty="0"/>
          </a:p>
        </p:txBody>
      </p:sp>
      <p:sp>
        <p:nvSpPr>
          <p:cNvPr id="3" name="Content Placeholder 2"/>
          <p:cNvSpPr>
            <a:spLocks noGrp="1"/>
          </p:cNvSpPr>
          <p:nvPr>
            <p:ph idx="1"/>
          </p:nvPr>
        </p:nvSpPr>
        <p:spPr>
          <a:xfrm>
            <a:off x="457200" y="990600"/>
            <a:ext cx="8229600" cy="5562600"/>
          </a:xfrm>
        </p:spPr>
        <p:txBody>
          <a:bodyPr>
            <a:normAutofit/>
          </a:bodyPr>
          <a:lstStyle/>
          <a:p>
            <a:r>
              <a:rPr lang="en-US" sz="2800" dirty="0" smtClean="0"/>
              <a:t>JJA PDSI from the NADA is ground truth.</a:t>
            </a:r>
          </a:p>
          <a:p>
            <a:pPr>
              <a:lnSpc>
                <a:spcPts val="1060"/>
              </a:lnSpc>
            </a:pPr>
            <a:endParaRPr lang="en-US" sz="2800" dirty="0" smtClean="0"/>
          </a:p>
          <a:p>
            <a:r>
              <a:rPr lang="en-US" sz="2800" dirty="0" smtClean="0"/>
              <a:t>JJA PDSI was calculated for models:</a:t>
            </a:r>
          </a:p>
          <a:p>
            <a:pPr lvl="1"/>
            <a:r>
              <a:rPr lang="en-US" sz="2400" dirty="0" smtClean="0"/>
              <a:t>6 forced LM simulations appended to historical simulations (0850-2005). </a:t>
            </a:r>
          </a:p>
          <a:p>
            <a:pPr lvl="1"/>
            <a:r>
              <a:rPr lang="en-US" sz="2400" dirty="0" smtClean="0"/>
              <a:t>2.5x2.5 lat-</a:t>
            </a:r>
            <a:r>
              <a:rPr lang="en-US" sz="2400" dirty="0" err="1" smtClean="0"/>
              <a:t>lon</a:t>
            </a:r>
            <a:r>
              <a:rPr lang="en-US" sz="2400" dirty="0" smtClean="0"/>
              <a:t> grid. </a:t>
            </a:r>
          </a:p>
          <a:p>
            <a:pPr lvl="1"/>
            <a:r>
              <a:rPr lang="en-US" sz="2400" dirty="0" smtClean="0"/>
              <a:t>Net radiation and precipitation as inputs.</a:t>
            </a:r>
          </a:p>
          <a:p>
            <a:pPr>
              <a:lnSpc>
                <a:spcPts val="1060"/>
              </a:lnSpc>
            </a:pPr>
            <a:endParaRPr lang="en-US" sz="2800" dirty="0" smtClean="0"/>
          </a:p>
          <a:p>
            <a:r>
              <a:rPr lang="en-US" sz="2800" dirty="0" err="1" smtClean="0"/>
              <a:t>Hydroclimate</a:t>
            </a:r>
            <a:r>
              <a:rPr lang="en-US" sz="2800" dirty="0" smtClean="0"/>
              <a:t> </a:t>
            </a:r>
            <a:r>
              <a:rPr lang="en-US" sz="2800" dirty="0" err="1" smtClean="0"/>
              <a:t>timeseries</a:t>
            </a:r>
            <a:r>
              <a:rPr lang="en-US" sz="2800" dirty="0" smtClean="0"/>
              <a:t> was created by averaging the PDSI over the Southwest region of NA (</a:t>
            </a:r>
            <a:r>
              <a:rPr lang="en-US" sz="2800" dirty="0"/>
              <a:t>125°W-105°W, 25°N-42.5°N</a:t>
            </a:r>
            <a:r>
              <a:rPr lang="en-US" sz="2800" dirty="0" smtClean="0"/>
              <a:t> ).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Methods: Identifying drought</a:t>
            </a:r>
            <a:endParaRPr lang="en-US" dirty="0"/>
          </a:p>
        </p:txBody>
      </p:sp>
      <p:sp>
        <p:nvSpPr>
          <p:cNvPr id="3" name="Content Placeholder 2"/>
          <p:cNvSpPr>
            <a:spLocks noGrp="1"/>
          </p:cNvSpPr>
          <p:nvPr>
            <p:ph idx="1"/>
          </p:nvPr>
        </p:nvSpPr>
        <p:spPr>
          <a:xfrm>
            <a:off x="457200" y="990600"/>
            <a:ext cx="8229600" cy="5943600"/>
          </a:xfrm>
        </p:spPr>
        <p:txBody>
          <a:bodyPr>
            <a:normAutofit lnSpcReduction="10000"/>
          </a:bodyPr>
          <a:lstStyle/>
          <a:p>
            <a:r>
              <a:rPr lang="en-US" dirty="0" smtClean="0"/>
              <a:t>Droughts identified using the 2 start 2 end method from Coats et al., 2013a.</a:t>
            </a:r>
          </a:p>
          <a:p>
            <a:pPr>
              <a:buNone/>
            </a:pPr>
            <a:r>
              <a:rPr lang="en-US" dirty="0" smtClean="0"/>
              <a:t> </a:t>
            </a:r>
          </a:p>
          <a:p>
            <a:r>
              <a:rPr lang="en-US" dirty="0" smtClean="0"/>
              <a:t>Droughts ranked using drought density method also from Coats et al., 2013a. </a:t>
            </a:r>
          </a:p>
          <a:p>
            <a:pPr>
              <a:buNone/>
            </a:pPr>
            <a:endParaRPr lang="en-US" dirty="0" smtClean="0"/>
          </a:p>
          <a:p>
            <a:r>
              <a:rPr lang="en-US" dirty="0" smtClean="0"/>
              <a:t>Top five are chosen for analysis of dynamics that drive persistent drought.</a:t>
            </a:r>
          </a:p>
          <a:p>
            <a:endParaRPr lang="en-US" dirty="0" smtClean="0"/>
          </a:p>
          <a:p>
            <a:r>
              <a:rPr lang="en-US" dirty="0" smtClean="0"/>
              <a:t>Results not dependent on “arbitrary” metric (Coats et al., 2013a).</a:t>
            </a:r>
          </a:p>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1158</TotalTime>
  <Words>1020</Words>
  <Application>Microsoft Macintosh PowerPoint</Application>
  <PresentationFormat>On-screen Show (4:3)</PresentationFormat>
  <Paragraphs>103</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Are Simulated SW North American Megadroughts Forced?</vt:lpstr>
      <vt:lpstr>Why Southwestern North America?</vt:lpstr>
      <vt:lpstr>Projecting Future Hydroclimate</vt:lpstr>
      <vt:lpstr>But Tropical Pacific is dominant driver of SW hydro…</vt:lpstr>
      <vt:lpstr>What do the observations say?</vt:lpstr>
      <vt:lpstr>What do model’s say?</vt:lpstr>
      <vt:lpstr>Two Research Questions</vt:lpstr>
      <vt:lpstr>Methods: Creating a hydroclimate index</vt:lpstr>
      <vt:lpstr>Methods: Identifying drought</vt:lpstr>
      <vt:lpstr>Do models simulate megadroughts?</vt:lpstr>
      <vt:lpstr>Winter/Summer? Precip/Evap?</vt:lpstr>
      <vt:lpstr>ECHO-G simulations showed the same megadrought precip pattern, but it wasn’t forced by La Niña…</vt:lpstr>
      <vt:lpstr>Another angle: Composite 200mb DJF height anomaly during megadroughts </vt:lpstr>
      <vt:lpstr>Analysis of CCSM</vt:lpstr>
      <vt:lpstr>Mean state change or a change in TP variability?</vt:lpstr>
      <vt:lpstr>Is the change in mean-state forced?</vt:lpstr>
      <vt:lpstr>What is different about CCSM?</vt:lpstr>
      <vt:lpstr>Hypothesis</vt:lpstr>
      <vt:lpstr>Conclusions</vt:lpstr>
      <vt:lpstr>Discussion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Were Megadroughts Forced?</dc:title>
  <dc:creator>Sloan Coats</dc:creator>
  <cp:lastModifiedBy>Richard  Seager</cp:lastModifiedBy>
  <cp:revision>103</cp:revision>
  <dcterms:created xsi:type="dcterms:W3CDTF">2013-10-16T18:39:46Z</dcterms:created>
  <dcterms:modified xsi:type="dcterms:W3CDTF">2013-10-18T01:17:52Z</dcterms:modified>
</cp:coreProperties>
</file>