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348" r:id="rId4"/>
    <p:sldId id="257" r:id="rId5"/>
    <p:sldId id="274" r:id="rId6"/>
    <p:sldId id="308" r:id="rId7"/>
    <p:sldId id="355" r:id="rId8"/>
    <p:sldId id="350" r:id="rId9"/>
    <p:sldId id="363" r:id="rId10"/>
    <p:sldId id="351" r:id="rId11"/>
    <p:sldId id="362" r:id="rId12"/>
    <p:sldId id="365" r:id="rId13"/>
    <p:sldId id="366" r:id="rId14"/>
    <p:sldId id="367" r:id="rId15"/>
    <p:sldId id="368" r:id="rId16"/>
    <p:sldId id="364" r:id="rId17"/>
    <p:sldId id="369" r:id="rId18"/>
    <p:sldId id="371" r:id="rId19"/>
    <p:sldId id="370" r:id="rId20"/>
    <p:sldId id="356" r:id="rId21"/>
    <p:sldId id="357" r:id="rId22"/>
    <p:sldId id="373" r:id="rId23"/>
    <p:sldId id="372" r:id="rId24"/>
    <p:sldId id="360" r:id="rId25"/>
    <p:sldId id="3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5F1FD"/>
    <a:srgbClr val="FAFCFF"/>
    <a:srgbClr val="308E2C"/>
    <a:srgbClr val="42C43E"/>
    <a:srgbClr val="C7FED0"/>
    <a:srgbClr val="D6E8FC"/>
    <a:srgbClr val="50E84B"/>
    <a:srgbClr val="E8E8E8"/>
    <a:srgbClr val="FFFF00"/>
    <a:srgbClr val="9BC6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86130" autoAdjust="0"/>
  </p:normalViewPr>
  <p:slideViewPr>
    <p:cSldViewPr snapToGrid="0" snapToObjects="1">
      <p:cViewPr varScale="1">
        <p:scale>
          <a:sx n="88" d="100"/>
          <a:sy n="88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1D91-DF55-7841-962E-1D81B1C63B73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042C5-202E-FB46-9CED-A4EB23A16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EDAEC-AA8A-8340-A477-6E99C0C438A8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5B92-5384-B840-BEC1-5996BA4DA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7EB50-F94B-8849-A3CA-5B5D9D1F96C0}" type="slidenum">
              <a:rPr lang="en-US"/>
              <a:pPr/>
              <a:t>2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Deterministic</a:t>
            </a:r>
            <a:r>
              <a:rPr lang="en-US" baseline="0" dirty="0" smtClean="0"/>
              <a:t> metrics is really what we are currently set up to do, until we have a good way of assigning uncertainty that is specific to the climate forecast,</a:t>
            </a:r>
          </a:p>
          <a:p>
            <a:r>
              <a:rPr lang="en-US" baseline="0" dirty="0" smtClean="0"/>
              <a:t>not the model, not the emission scenario, etc.</a:t>
            </a:r>
          </a:p>
          <a:p>
            <a:r>
              <a:rPr lang="en-US" baseline="0" dirty="0" smtClean="0"/>
              <a:t>For that need probabilistic calibration, which we really don’t have enough data, or at least an idea of the “</a:t>
            </a:r>
            <a:r>
              <a:rPr lang="en-US" baseline="0" dirty="0" err="1" smtClean="0"/>
              <a:t>climatological</a:t>
            </a:r>
            <a:r>
              <a:rPr lang="en-US" baseline="0" dirty="0" smtClean="0"/>
              <a:t>” odds.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How is anomaly calculated?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5B92-5384-B840-BEC1-5996BA4DA5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Making sense of the multi-model decadal prediction experiments from CMIP5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03C8-BDA7-314D-910D-562DCC37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7000">
              <a:srgbClr val="9BC6FC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1802"/>
            <a:ext cx="106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9110" y="6471802"/>
            <a:ext cx="547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/>
              <a:t>Making sense of the multi-model decadal prediction experiments from CMIP5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8826" y="6471802"/>
            <a:ext cx="937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03C8-BDA7-314D-910D-562DCC3701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9317"/>
            <a:ext cx="7772400" cy="2841134"/>
          </a:xfrm>
        </p:spPr>
        <p:txBody>
          <a:bodyPr>
            <a:normAutofit/>
          </a:bodyPr>
          <a:lstStyle/>
          <a:p>
            <a:r>
              <a:rPr lang="en-US" b="1" dirty="0" smtClean="0"/>
              <a:t>A Metrics Framework for </a:t>
            </a:r>
            <a:r>
              <a:rPr lang="en-US" b="1" dirty="0" err="1" smtClean="0"/>
              <a:t>Interannual</a:t>
            </a:r>
            <a:r>
              <a:rPr lang="en-US" b="1" dirty="0" smtClean="0"/>
              <a:t>-to-Decadal Predictions Experiments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31430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L. Goddard</a:t>
            </a:r>
            <a:r>
              <a:rPr lang="en-US" dirty="0" smtClean="0">
                <a:solidFill>
                  <a:srgbClr val="660066"/>
                </a:solidFill>
              </a:rPr>
              <a:t>, on behalf of the 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u="sng" dirty="0" smtClean="0">
                <a:solidFill>
                  <a:srgbClr val="660066"/>
                </a:solidFill>
              </a:rPr>
              <a:t>US CLIVAR Decadal Predictability Working Group &amp; Collaborators</a:t>
            </a:r>
            <a:r>
              <a:rPr lang="en-US" dirty="0" smtClean="0">
                <a:solidFill>
                  <a:srgbClr val="660066"/>
                </a:solidFill>
              </a:rPr>
              <a:t>: 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Lisa Goddard, </a:t>
            </a:r>
            <a:r>
              <a:rPr lang="en-US" dirty="0" err="1" smtClean="0">
                <a:solidFill>
                  <a:srgbClr val="660066"/>
                </a:solidFill>
              </a:rPr>
              <a:t>Arun</a:t>
            </a:r>
            <a:r>
              <a:rPr lang="en-US" dirty="0" smtClean="0">
                <a:solidFill>
                  <a:srgbClr val="660066"/>
                </a:solidFill>
              </a:rPr>
              <a:t> Kumar, Amy Solomon, James Carton, Clara </a:t>
            </a:r>
            <a:r>
              <a:rPr lang="en-US" dirty="0" err="1" smtClean="0">
                <a:solidFill>
                  <a:srgbClr val="660066"/>
                </a:solidFill>
              </a:rPr>
              <a:t>Deser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Ichiro </a:t>
            </a:r>
            <a:r>
              <a:rPr lang="en-US" dirty="0" err="1" smtClean="0">
                <a:solidFill>
                  <a:srgbClr val="660066"/>
                </a:solidFill>
              </a:rPr>
              <a:t>Fukumori</a:t>
            </a:r>
            <a:r>
              <a:rPr lang="en-US" dirty="0" smtClean="0">
                <a:solidFill>
                  <a:srgbClr val="660066"/>
                </a:solidFill>
              </a:rPr>
              <a:t>, Arthur M. Greene, Gabriele </a:t>
            </a:r>
            <a:r>
              <a:rPr lang="en-US" dirty="0" err="1" smtClean="0">
                <a:solidFill>
                  <a:srgbClr val="660066"/>
                </a:solidFill>
              </a:rPr>
              <a:t>Hegerl</a:t>
            </a:r>
            <a:r>
              <a:rPr lang="en-US" dirty="0" smtClean="0">
                <a:solidFill>
                  <a:srgbClr val="660066"/>
                </a:solidFill>
              </a:rPr>
              <a:t>, Ben </a:t>
            </a:r>
            <a:r>
              <a:rPr lang="en-US" dirty="0" err="1" smtClean="0">
                <a:solidFill>
                  <a:srgbClr val="660066"/>
                </a:solidFill>
              </a:rPr>
              <a:t>Kirtman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err="1" smtClean="0">
                <a:solidFill>
                  <a:srgbClr val="660066"/>
                </a:solidFill>
              </a:rPr>
              <a:t>Yochanan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Kushnir</a:t>
            </a:r>
            <a:r>
              <a:rPr lang="en-US" dirty="0" smtClean="0">
                <a:solidFill>
                  <a:srgbClr val="660066"/>
                </a:solidFill>
              </a:rPr>
              <a:t>, Matthew Newman, Doug Smith, Dan </a:t>
            </a:r>
            <a:r>
              <a:rPr lang="en-US" dirty="0" err="1" smtClean="0">
                <a:solidFill>
                  <a:srgbClr val="660066"/>
                </a:solidFill>
              </a:rPr>
              <a:t>Vimont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Tom </a:t>
            </a:r>
            <a:r>
              <a:rPr lang="en-US" dirty="0" err="1" smtClean="0">
                <a:solidFill>
                  <a:srgbClr val="660066"/>
                </a:solidFill>
              </a:rPr>
              <a:t>Delworth</a:t>
            </a:r>
            <a:r>
              <a:rPr lang="en-US" dirty="0" smtClean="0">
                <a:solidFill>
                  <a:srgbClr val="660066"/>
                </a:solidFill>
              </a:rPr>
              <a:t>, Jerry </a:t>
            </a:r>
            <a:r>
              <a:rPr lang="en-US" dirty="0" err="1" smtClean="0">
                <a:solidFill>
                  <a:srgbClr val="660066"/>
                </a:solidFill>
              </a:rPr>
              <a:t>Meehl</a:t>
            </a:r>
            <a:r>
              <a:rPr lang="en-US" dirty="0" smtClean="0">
                <a:solidFill>
                  <a:srgbClr val="660066"/>
                </a:solidFill>
              </a:rPr>
              <a:t>, and Timothy Stockdale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Paula Gonzalez, Simon Mason, Ed Hawkins, Rowan Sutton,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Rob Bergman, Tom </a:t>
            </a:r>
            <a:r>
              <a:rPr lang="en-US" dirty="0" err="1" smtClean="0">
                <a:solidFill>
                  <a:srgbClr val="660066"/>
                </a:solidFill>
              </a:rPr>
              <a:t>Fricker</a:t>
            </a:r>
            <a:r>
              <a:rPr lang="en-US" dirty="0" smtClean="0">
                <a:solidFill>
                  <a:srgbClr val="660066"/>
                </a:solidFill>
              </a:rPr>
              <a:t>, , Chris Ferro, David Stephenson 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71802"/>
            <a:ext cx="106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19110" y="6471802"/>
            <a:ext cx="547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/>
              <a:t>Making sense of the multi-model decadal prediction experiments from CMIP5</a:t>
            </a:r>
            <a:endParaRPr lang="en-US" dirty="0"/>
          </a:p>
        </p:txBody>
      </p:sp>
      <p:pic>
        <p:nvPicPr>
          <p:cNvPr id="6" name="Picture 5" descr="USCLIVAR-LOGO_col_d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Making sense of the multi-model decadal prediction experiments from CMIP5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Deterministic Metrics: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Mean Squared Skill Score (MSSS)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" y="884977"/>
            <a:ext cx="9181894" cy="5563030"/>
            <a:chOff x="4" y="884977"/>
            <a:chExt cx="9181894" cy="5563030"/>
          </a:xfrm>
        </p:grpSpPr>
        <p:pic>
          <p:nvPicPr>
            <p:cNvPr id="7" name="Picture 6" descr="Hadley_smooth_MSSS29_T.png"/>
            <p:cNvPicPr>
              <a:picLocks noChangeAspect="1"/>
            </p:cNvPicPr>
            <p:nvPr/>
          </p:nvPicPr>
          <p:blipFill>
            <a:blip r:embed="rId2"/>
            <a:srcRect l="16300" r="24315" b="8342"/>
            <a:stretch>
              <a:fillRect/>
            </a:stretch>
          </p:blipFill>
          <p:spPr>
            <a:xfrm>
              <a:off x="4" y="884977"/>
              <a:ext cx="4778226" cy="5531228"/>
            </a:xfrm>
            <a:prstGeom prst="rect">
              <a:avLst/>
            </a:prstGeom>
          </p:spPr>
        </p:pic>
        <p:pic>
          <p:nvPicPr>
            <p:cNvPr id="8" name="Picture 7" descr="Hadley_smooth_MSSS29_P.png"/>
            <p:cNvPicPr>
              <a:picLocks noChangeAspect="1"/>
            </p:cNvPicPr>
            <p:nvPr/>
          </p:nvPicPr>
          <p:blipFill>
            <a:blip r:embed="rId3"/>
            <a:srcRect l="18076" r="25696" b="7815"/>
            <a:stretch>
              <a:fillRect/>
            </a:stretch>
          </p:blipFill>
          <p:spPr>
            <a:xfrm>
              <a:off x="4657689" y="884977"/>
              <a:ext cx="4524209" cy="556303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69785" y="2799483"/>
              <a:ext cx="596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: MSE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4461" y="4611333"/>
              <a:ext cx="596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: MSE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09209" y="2793153"/>
              <a:ext cx="596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: MSE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3885" y="4605003"/>
              <a:ext cx="596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: MSE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6673" y="1096703"/>
              <a:ext cx="1740063" cy="1731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51666" y="1104803"/>
              <a:ext cx="1740063" cy="1731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USCLIVAR-LOGO_col_d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35392" y="992287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MSSS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03678" y="1006717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Deterministic Metrics: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Mean Squared Skill Score (MSSS)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14344" y="894342"/>
            <a:ext cx="8929656" cy="5563030"/>
            <a:chOff x="214344" y="894342"/>
            <a:chExt cx="8929656" cy="5563030"/>
          </a:xfrm>
        </p:grpSpPr>
        <p:pic>
          <p:nvPicPr>
            <p:cNvPr id="11" name="Picture 10" descr="CCCma_smooth_MSSS29_T.png"/>
            <p:cNvPicPr>
              <a:picLocks noChangeAspect="1"/>
            </p:cNvPicPr>
            <p:nvPr/>
          </p:nvPicPr>
          <p:blipFill>
            <a:blip r:embed="rId2"/>
            <a:srcRect l="18865" r="27275" b="7815"/>
            <a:stretch>
              <a:fillRect/>
            </a:stretch>
          </p:blipFill>
          <p:spPr>
            <a:xfrm>
              <a:off x="214344" y="894342"/>
              <a:ext cx="4333674" cy="5563030"/>
            </a:xfrm>
            <a:prstGeom prst="rect">
              <a:avLst/>
            </a:prstGeom>
          </p:spPr>
        </p:pic>
        <p:pic>
          <p:nvPicPr>
            <p:cNvPr id="12" name="Picture 11" descr="CCCma_smooth_MSSS29_P.png"/>
            <p:cNvPicPr>
              <a:picLocks noChangeAspect="1"/>
            </p:cNvPicPr>
            <p:nvPr/>
          </p:nvPicPr>
          <p:blipFill>
            <a:blip r:embed="rId3"/>
            <a:srcRect l="20049" r="25894" b="7815"/>
            <a:stretch>
              <a:fillRect/>
            </a:stretch>
          </p:blipFill>
          <p:spPr>
            <a:xfrm>
              <a:off x="4794475" y="894342"/>
              <a:ext cx="4349525" cy="556303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69785" y="2799483"/>
              <a:ext cx="596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: MSE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64461" y="4611333"/>
              <a:ext cx="596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: MSE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09209" y="2793153"/>
              <a:ext cx="596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: MSE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3885" y="4605003"/>
              <a:ext cx="596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: MSE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6673" y="1096703"/>
              <a:ext cx="1740063" cy="1731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08373" y="1104803"/>
              <a:ext cx="1740063" cy="1731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USCLIVAR-LOGO_col_d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35392" y="992287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MSSS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03678" y="1006717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Deterministic Metrics: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Anomaly Correlation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adley_smooth_CC29_T.png"/>
          <p:cNvPicPr>
            <a:picLocks noChangeAspect="1"/>
          </p:cNvPicPr>
          <p:nvPr/>
        </p:nvPicPr>
        <p:blipFill>
          <a:blip r:embed="rId2"/>
          <a:srcRect l="14525" r="23329" b="8868"/>
          <a:stretch>
            <a:fillRect/>
          </a:stretch>
        </p:blipFill>
        <p:spPr>
          <a:xfrm>
            <a:off x="-2121" y="871306"/>
            <a:ext cx="5000382" cy="5499486"/>
          </a:xfrm>
          <a:prstGeom prst="rect">
            <a:avLst/>
          </a:prstGeom>
        </p:spPr>
      </p:pic>
      <p:pic>
        <p:nvPicPr>
          <p:cNvPr id="12" name="Picture 11" descr="Hadley_smooth_CC29_P.png"/>
          <p:cNvPicPr>
            <a:picLocks noChangeAspect="1"/>
          </p:cNvPicPr>
          <p:nvPr/>
        </p:nvPicPr>
        <p:blipFill>
          <a:blip r:embed="rId3"/>
          <a:srcRect l="16892" r="25302" b="7552"/>
          <a:stretch>
            <a:fillRect/>
          </a:stretch>
        </p:blipFill>
        <p:spPr>
          <a:xfrm>
            <a:off x="4475844" y="871306"/>
            <a:ext cx="4651177" cy="5578902"/>
          </a:xfrm>
          <a:prstGeom prst="rect">
            <a:avLst/>
          </a:prstGeom>
        </p:spPr>
      </p:pic>
      <p:pic>
        <p:nvPicPr>
          <p:cNvPr id="8" name="Picture 7" descr="USCLIVAR-LOGO_col_d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Deterministic Metrics: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Anomaly Correlation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CCma_smooth_CC29_T.png"/>
          <p:cNvPicPr>
            <a:picLocks noChangeAspect="1"/>
          </p:cNvPicPr>
          <p:nvPr/>
        </p:nvPicPr>
        <p:blipFill>
          <a:blip r:embed="rId2"/>
          <a:srcRect l="16498" r="25696" b="7815"/>
          <a:stretch>
            <a:fillRect/>
          </a:stretch>
        </p:blipFill>
        <p:spPr>
          <a:xfrm>
            <a:off x="-19023" y="888008"/>
            <a:ext cx="4651177" cy="5563030"/>
          </a:xfrm>
          <a:prstGeom prst="rect">
            <a:avLst/>
          </a:prstGeom>
        </p:spPr>
      </p:pic>
      <p:pic>
        <p:nvPicPr>
          <p:cNvPr id="13" name="Picture 12" descr="CCCma_smooth_CC29_P.png"/>
          <p:cNvPicPr>
            <a:picLocks noChangeAspect="1"/>
          </p:cNvPicPr>
          <p:nvPr/>
        </p:nvPicPr>
        <p:blipFill>
          <a:blip r:embed="rId3"/>
          <a:srcRect l="17681" r="26288" b="6763"/>
          <a:stretch>
            <a:fillRect/>
          </a:stretch>
        </p:blipFill>
        <p:spPr>
          <a:xfrm>
            <a:off x="4606469" y="878522"/>
            <a:ext cx="4508358" cy="5626515"/>
          </a:xfrm>
          <a:prstGeom prst="rect">
            <a:avLst/>
          </a:prstGeom>
        </p:spPr>
      </p:pic>
      <p:pic>
        <p:nvPicPr>
          <p:cNvPr id="11" name="Picture 10" descr="USCLIVAR-LOGO_col_d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adley_smooth_cond_bias29_P.png"/>
          <p:cNvPicPr>
            <a:picLocks noChangeAspect="1"/>
          </p:cNvPicPr>
          <p:nvPr/>
        </p:nvPicPr>
        <p:blipFill>
          <a:blip r:embed="rId2"/>
          <a:srcRect l="15117" r="23723" b="7386"/>
          <a:stretch>
            <a:fillRect/>
          </a:stretch>
        </p:blipFill>
        <p:spPr>
          <a:xfrm>
            <a:off x="4222954" y="882854"/>
            <a:ext cx="4921046" cy="55889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Deterministic Metrics: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Conditional Bias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adley_smooth_cond_bias29_T.png"/>
          <p:cNvPicPr>
            <a:picLocks noChangeAspect="1"/>
          </p:cNvPicPr>
          <p:nvPr/>
        </p:nvPicPr>
        <p:blipFill>
          <a:blip r:embed="rId3"/>
          <a:srcRect l="13307" r="21766" b="7552"/>
          <a:stretch>
            <a:fillRect/>
          </a:stretch>
        </p:blipFill>
        <p:spPr>
          <a:xfrm>
            <a:off x="0" y="892900"/>
            <a:ext cx="5224112" cy="5578902"/>
          </a:xfrm>
          <a:prstGeom prst="rect">
            <a:avLst/>
          </a:prstGeom>
        </p:spPr>
      </p:pic>
      <p:pic>
        <p:nvPicPr>
          <p:cNvPr id="11" name="Picture 10" descr="USCLIVAR-LOGO_col_d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Deterministic Metrics: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Conditional Bias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CCma_smooth_cond_bias29_T.png"/>
          <p:cNvPicPr>
            <a:picLocks noChangeAspect="1"/>
          </p:cNvPicPr>
          <p:nvPr/>
        </p:nvPicPr>
        <p:blipFill>
          <a:blip r:embed="rId2"/>
          <a:srcRect l="15116" r="23921" b="7815"/>
          <a:stretch>
            <a:fillRect/>
          </a:stretch>
        </p:blipFill>
        <p:spPr>
          <a:xfrm>
            <a:off x="-16552" y="908772"/>
            <a:ext cx="4905195" cy="5563030"/>
          </a:xfrm>
          <a:prstGeom prst="rect">
            <a:avLst/>
          </a:prstGeom>
        </p:spPr>
      </p:pic>
      <p:pic>
        <p:nvPicPr>
          <p:cNvPr id="12" name="Picture 11" descr="CCCma_smooth_cond_bias29_P.png"/>
          <p:cNvPicPr>
            <a:picLocks noChangeAspect="1"/>
          </p:cNvPicPr>
          <p:nvPr/>
        </p:nvPicPr>
        <p:blipFill>
          <a:blip r:embed="rId3"/>
          <a:srcRect l="16498" r="25696" b="8078"/>
          <a:stretch>
            <a:fillRect/>
          </a:stretch>
        </p:blipFill>
        <p:spPr>
          <a:xfrm>
            <a:off x="4519137" y="924643"/>
            <a:ext cx="4651177" cy="55471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300"/>
            <a:ext cx="8229600" cy="5304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660066"/>
                </a:solidFill>
              </a:rPr>
              <a:t>Question 2</a:t>
            </a:r>
            <a:r>
              <a:rPr lang="en-US" sz="2400" dirty="0" smtClean="0">
                <a:solidFill>
                  <a:srgbClr val="660066"/>
                </a:solidFill>
              </a:rPr>
              <a:t>: Is the model's ensemble spread an appropriate representation of forecast uncertainty on average?</a:t>
            </a:r>
          </a:p>
          <a:p>
            <a:pPr>
              <a:buNone/>
            </a:pPr>
            <a:endParaRPr lang="en-US" sz="1200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660066"/>
                </a:solidFill>
              </a:rPr>
              <a:t>Question 3:</a:t>
            </a:r>
            <a:r>
              <a:rPr lang="en-US" sz="2400" dirty="0" smtClean="0">
                <a:solidFill>
                  <a:srgbClr val="660066"/>
                </a:solidFill>
              </a:rPr>
              <a:t> In the case that the forecast ensemble does offer information on overall forecast uncertainty, does the forecast-to-forecast variability of the ensemble spread carry meaningful information?</a:t>
            </a:r>
          </a:p>
          <a:p>
            <a:pPr>
              <a:buNone/>
            </a:pPr>
            <a:endParaRPr lang="en-US" sz="1200" dirty="0" smtClean="0"/>
          </a:p>
          <a:p>
            <a:pPr>
              <a:buFont typeface="Wingdings" charset="2"/>
              <a:buChar char="à"/>
            </a:pPr>
            <a:r>
              <a:rPr lang="en-US" sz="2400" dirty="0" smtClean="0"/>
              <a:t>Continuous Ranked Probability Skill Score (CRPSS)</a:t>
            </a:r>
          </a:p>
          <a:p>
            <a:pPr lvl="1">
              <a:buNone/>
            </a:pPr>
            <a:r>
              <a:rPr lang="en-US" sz="2000" dirty="0" smtClean="0"/>
              <a:t>CRPSS = 1 – (</a:t>
            </a:r>
            <a:r>
              <a:rPr lang="en-US" sz="2000" dirty="0" err="1" smtClean="0"/>
              <a:t>CRPS</a:t>
            </a:r>
            <a:r>
              <a:rPr lang="en-US" sz="2000" baseline="-25000" dirty="0" err="1" smtClean="0"/>
              <a:t>fcst</a:t>
            </a:r>
            <a:r>
              <a:rPr lang="en-US" sz="2000" dirty="0" err="1" smtClean="0"/>
              <a:t>/CRPS</a:t>
            </a:r>
            <a:r>
              <a:rPr lang="en-US" sz="2000" baseline="-25000" dirty="0" err="1" smtClean="0"/>
              <a:t>ref</a:t>
            </a:r>
            <a:r>
              <a:rPr lang="en-US" sz="2000" dirty="0" smtClean="0"/>
              <a:t>)</a:t>
            </a: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r>
              <a:rPr lang="en-US" sz="2000" dirty="0" smtClean="0"/>
              <a:t>Q2:	</a:t>
            </a:r>
            <a:r>
              <a:rPr lang="en-US" sz="2000" b="1" dirty="0" err="1" smtClean="0"/>
              <a:t>fcst</a:t>
            </a:r>
            <a:r>
              <a:rPr lang="en-US" sz="2000" dirty="0" smtClean="0"/>
              <a:t> uncertainty = </a:t>
            </a:r>
            <a:r>
              <a:rPr lang="en-US" sz="2000" dirty="0" err="1" smtClean="0"/>
              <a:t>avg</a:t>
            </a:r>
            <a:r>
              <a:rPr lang="en-US" sz="2000" dirty="0" smtClean="0"/>
              <a:t> ensemble spread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/>
              <a:t>ref</a:t>
            </a:r>
            <a:r>
              <a:rPr lang="en-US" sz="2000" dirty="0" smtClean="0"/>
              <a:t> uncertainty = standard error of ensemble mean</a:t>
            </a:r>
          </a:p>
          <a:p>
            <a:pPr lvl="1">
              <a:buNone/>
            </a:pPr>
            <a:r>
              <a:rPr lang="en-US" sz="2000" dirty="0" smtClean="0"/>
              <a:t>Q3: </a:t>
            </a:r>
            <a:r>
              <a:rPr lang="en-US" sz="2000" b="1" dirty="0" err="1" smtClean="0"/>
              <a:t>fcst</a:t>
            </a:r>
            <a:r>
              <a:rPr lang="en-US" sz="2000" dirty="0" smtClean="0"/>
              <a:t> uncertainty = time varying ensemble spread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/>
              <a:t>ref</a:t>
            </a:r>
            <a:r>
              <a:rPr lang="en-US" sz="2000" dirty="0" smtClean="0"/>
              <a:t> uncertainty = </a:t>
            </a:r>
            <a:r>
              <a:rPr lang="en-US" sz="2000" dirty="0" err="1" smtClean="0"/>
              <a:t>avg</a:t>
            </a:r>
            <a:r>
              <a:rPr lang="en-US" sz="2000" dirty="0" smtClean="0"/>
              <a:t> ensemble spread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Asking Questions of the Initialized </a:t>
            </a:r>
            <a:r>
              <a:rPr lang="en-US" sz="3200" b="1" noProof="0" dirty="0" err="1" smtClean="0">
                <a:latin typeface="+mj-lt"/>
                <a:ea typeface="+mj-ea"/>
                <a:cs typeface="+mj-cs"/>
              </a:rPr>
              <a:t>Hindcasts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Probabilistic Metrics: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CRPSS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562891"/>
            <a:ext cx="401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(Case 1: </a:t>
            </a:r>
            <a:r>
              <a:rPr lang="en-US" sz="2400" dirty="0" err="1" smtClean="0"/>
              <a:t>Ens</a:t>
            </a:r>
            <a:r>
              <a:rPr lang="en-US" sz="2400" dirty="0" smtClean="0"/>
              <a:t> Spread vs. Std Err)</a:t>
            </a:r>
            <a:endParaRPr lang="en-US" sz="2400" dirty="0"/>
          </a:p>
        </p:txBody>
      </p:sp>
      <p:pic>
        <p:nvPicPr>
          <p:cNvPr id="12" name="Picture 11" descr="Hadley_smooth_C1_CRPS29_T.png"/>
          <p:cNvPicPr>
            <a:picLocks noChangeAspect="1"/>
          </p:cNvPicPr>
          <p:nvPr/>
        </p:nvPicPr>
        <p:blipFill>
          <a:blip r:embed="rId2"/>
          <a:srcRect l="17245" r="21159" b="7552"/>
          <a:stretch>
            <a:fillRect/>
          </a:stretch>
        </p:blipFill>
        <p:spPr>
          <a:xfrm>
            <a:off x="24270" y="1022770"/>
            <a:ext cx="4956159" cy="5578902"/>
          </a:xfrm>
          <a:prstGeom prst="rect">
            <a:avLst/>
          </a:prstGeom>
        </p:spPr>
      </p:pic>
      <p:pic>
        <p:nvPicPr>
          <p:cNvPr id="14" name="Picture 13" descr="Hadley_smooth_C1_CRPS29_P.png"/>
          <p:cNvPicPr>
            <a:picLocks noChangeAspect="1"/>
          </p:cNvPicPr>
          <p:nvPr/>
        </p:nvPicPr>
        <p:blipFill>
          <a:blip r:embed="rId3"/>
          <a:srcRect l="21354" r="22934" b="7815"/>
          <a:stretch>
            <a:fillRect/>
          </a:stretch>
        </p:blipFill>
        <p:spPr>
          <a:xfrm>
            <a:off x="4690156" y="1022770"/>
            <a:ext cx="4482706" cy="556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Statistical Significance: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Non-parametric bootstrap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0856" y="952405"/>
            <a:ext cx="90793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Re-sampling, with replacement:  </a:t>
            </a:r>
            <a:r>
              <a:rPr lang="en-US" sz="2400" dirty="0" err="1" smtClean="0"/>
              <a:t>k</a:t>
            </a:r>
            <a:r>
              <a:rPr lang="en-US" sz="2400" dirty="0" smtClean="0"/>
              <a:t>=1,M (~1000) samples</a:t>
            </a:r>
          </a:p>
          <a:p>
            <a:endParaRPr lang="en-US" sz="2400" dirty="0" smtClean="0"/>
          </a:p>
          <a:p>
            <a:r>
              <a:rPr lang="en-US" sz="2400" dirty="0" smtClean="0"/>
              <a:t>Start out with nominally </a:t>
            </a:r>
            <a:r>
              <a:rPr lang="en-US" sz="2400" dirty="0" err="1" smtClean="0"/>
              <a:t>n</a:t>
            </a:r>
            <a:r>
              <a:rPr lang="en-US" sz="2400" dirty="0" smtClean="0"/>
              <a:t>=10 start times. </a:t>
            </a:r>
            <a:br>
              <a:rPr lang="en-US" sz="2400" dirty="0" smtClean="0"/>
            </a:br>
            <a:r>
              <a:rPr lang="en-US" sz="2400" dirty="0" smtClean="0"/>
              <a:t>Draw random start times as pairs up to </a:t>
            </a:r>
            <a:r>
              <a:rPr lang="en-US" sz="2400" dirty="0" err="1" smtClean="0"/>
              <a:t>n</a:t>
            </a:r>
            <a:r>
              <a:rPr lang="en-US" sz="2400" dirty="0" smtClean="0"/>
              <a:t> values.</a:t>
            </a:r>
            <a:br>
              <a:rPr lang="en-US" sz="2400" dirty="0" smtClean="0"/>
            </a:br>
            <a:r>
              <a:rPr lang="en-US" sz="2400" dirty="0" smtClean="0"/>
              <a:t>i.e.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draw: </a:t>
            </a:r>
            <a:r>
              <a:rPr lang="en-US" sz="2400" dirty="0" err="1" smtClean="0"/>
              <a:t>i</a:t>
            </a:r>
            <a:r>
              <a:rPr lang="en-US" sz="2400" dirty="0" smtClean="0"/>
              <a:t>=1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e.g. </a:t>
            </a:r>
            <a:r>
              <a:rPr lang="en-US" sz="2400" dirty="0" err="1" smtClean="0">
                <a:sym typeface="Wingdings"/>
              </a:rPr>
              <a:t>I(i,k</a:t>
            </a:r>
            <a:r>
              <a:rPr lang="en-US" sz="2400" dirty="0" smtClean="0">
                <a:sym typeface="Wingdings"/>
              </a:rPr>
              <a:t>)=5 (1980), so </a:t>
            </a:r>
            <a:r>
              <a:rPr lang="en-US" sz="2400" dirty="0" err="1" smtClean="0">
                <a:sym typeface="Wingdings"/>
              </a:rPr>
              <a:t>i</a:t>
            </a:r>
            <a:r>
              <a:rPr lang="en-US" sz="2400" dirty="0" smtClean="0">
                <a:sym typeface="Wingdings"/>
              </a:rPr>
              <a:t>=2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I(i+1,k)=6, etc.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	up to </a:t>
            </a:r>
            <a:r>
              <a:rPr lang="en-US" sz="2400" dirty="0" err="1" smtClean="0">
                <a:sym typeface="Wingdings"/>
              </a:rPr>
              <a:t>i</a:t>
            </a:r>
            <a:r>
              <a:rPr lang="en-US" sz="2400" dirty="0" smtClean="0">
                <a:sym typeface="Wingdings"/>
              </a:rPr>
              <a:t>=10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/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For each </a:t>
            </a:r>
            <a:r>
              <a:rPr lang="en-US" sz="2400" dirty="0" err="1" smtClean="0">
                <a:sym typeface="Wingdings"/>
              </a:rPr>
              <a:t>I(i,k</a:t>
            </a:r>
            <a:r>
              <a:rPr lang="en-US" sz="2400" dirty="0" smtClean="0">
                <a:sym typeface="Wingdings"/>
              </a:rPr>
              <a:t>), draw N random ensemble members, E, with replacement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97151" y="4012502"/>
          <a:ext cx="1875518" cy="475878"/>
        </p:xfrm>
        <a:graphic>
          <a:graphicData uri="http://schemas.openxmlformats.org/presentationml/2006/ole">
            <p:oleObj spid="_x0000_s78850" name="Equation" r:id="rId3" imgW="850900" imgH="215900" progId="Equation.3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1317796" y="5451750"/>
            <a:ext cx="1724236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23600" y="6190599"/>
            <a:ext cx="4617826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36159" y="6090869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</a:t>
            </a:r>
            <a:r>
              <a:rPr lang="en-US" sz="2400" baseline="-25000" dirty="0" err="1" smtClean="0"/>
              <a:t>fx</a:t>
            </a:r>
            <a:endParaRPr lang="en-US" sz="2400" baseline="-25000" dirty="0"/>
          </a:p>
        </p:txBody>
      </p:sp>
      <p:sp>
        <p:nvSpPr>
          <p:cNvPr id="27" name="Freeform 26"/>
          <p:cNvSpPr/>
          <p:nvPr/>
        </p:nvSpPr>
        <p:spPr>
          <a:xfrm>
            <a:off x="1313244" y="5180478"/>
            <a:ext cx="3362481" cy="1024551"/>
          </a:xfrm>
          <a:custGeom>
            <a:avLst/>
            <a:gdLst>
              <a:gd name="connsiteX0" fmla="*/ 0 w 3362481"/>
              <a:gd name="connsiteY0" fmla="*/ 1024551 h 1024551"/>
              <a:gd name="connsiteX1" fmla="*/ 43293 w 3362481"/>
              <a:gd name="connsiteY1" fmla="*/ 995690 h 1024551"/>
              <a:gd name="connsiteX2" fmla="*/ 72156 w 3362481"/>
              <a:gd name="connsiteY2" fmla="*/ 952399 h 1024551"/>
              <a:gd name="connsiteX3" fmla="*/ 129881 w 3362481"/>
              <a:gd name="connsiteY3" fmla="*/ 923539 h 1024551"/>
              <a:gd name="connsiteX4" fmla="*/ 144312 w 3362481"/>
              <a:gd name="connsiteY4" fmla="*/ 880248 h 1024551"/>
              <a:gd name="connsiteX5" fmla="*/ 216468 w 3362481"/>
              <a:gd name="connsiteY5" fmla="*/ 808096 h 1024551"/>
              <a:gd name="connsiteX6" fmla="*/ 303056 w 3362481"/>
              <a:gd name="connsiteY6" fmla="*/ 735945 h 1024551"/>
              <a:gd name="connsiteX7" fmla="*/ 331918 w 3362481"/>
              <a:gd name="connsiteY7" fmla="*/ 692654 h 1024551"/>
              <a:gd name="connsiteX8" fmla="*/ 360781 w 3362481"/>
              <a:gd name="connsiteY8" fmla="*/ 606072 h 1024551"/>
              <a:gd name="connsiteX9" fmla="*/ 418506 w 3362481"/>
              <a:gd name="connsiteY9" fmla="*/ 533921 h 1024551"/>
              <a:gd name="connsiteX10" fmla="*/ 461800 w 3362481"/>
              <a:gd name="connsiteY10" fmla="*/ 447339 h 1024551"/>
              <a:gd name="connsiteX11" fmla="*/ 505093 w 3362481"/>
              <a:gd name="connsiteY11" fmla="*/ 432909 h 1024551"/>
              <a:gd name="connsiteX12" fmla="*/ 533956 w 3362481"/>
              <a:gd name="connsiteY12" fmla="*/ 389618 h 1024551"/>
              <a:gd name="connsiteX13" fmla="*/ 577250 w 3362481"/>
              <a:gd name="connsiteY13" fmla="*/ 346327 h 1024551"/>
              <a:gd name="connsiteX14" fmla="*/ 634975 w 3362481"/>
              <a:gd name="connsiteY14" fmla="*/ 288606 h 1024551"/>
              <a:gd name="connsiteX15" fmla="*/ 663837 w 3362481"/>
              <a:gd name="connsiteY15" fmla="*/ 245315 h 1024551"/>
              <a:gd name="connsiteX16" fmla="*/ 692700 w 3362481"/>
              <a:gd name="connsiteY16" fmla="*/ 216454 h 1024551"/>
              <a:gd name="connsiteX17" fmla="*/ 707131 w 3362481"/>
              <a:gd name="connsiteY17" fmla="*/ 173163 h 1024551"/>
              <a:gd name="connsiteX18" fmla="*/ 750425 w 3362481"/>
              <a:gd name="connsiteY18" fmla="*/ 158733 h 1024551"/>
              <a:gd name="connsiteX19" fmla="*/ 793718 w 3362481"/>
              <a:gd name="connsiteY19" fmla="*/ 129872 h 1024551"/>
              <a:gd name="connsiteX20" fmla="*/ 880306 w 3362481"/>
              <a:gd name="connsiteY20" fmla="*/ 101012 h 1024551"/>
              <a:gd name="connsiteX21" fmla="*/ 966893 w 3362481"/>
              <a:gd name="connsiteY21" fmla="*/ 72151 h 1024551"/>
              <a:gd name="connsiteX22" fmla="*/ 1024618 w 3362481"/>
              <a:gd name="connsiteY22" fmla="*/ 57721 h 1024551"/>
              <a:gd name="connsiteX23" fmla="*/ 1067912 w 3362481"/>
              <a:gd name="connsiteY23" fmla="*/ 28860 h 1024551"/>
              <a:gd name="connsiteX24" fmla="*/ 1197793 w 3362481"/>
              <a:gd name="connsiteY24" fmla="*/ 0 h 1024551"/>
              <a:gd name="connsiteX25" fmla="*/ 1645162 w 3362481"/>
              <a:gd name="connsiteY25" fmla="*/ 14430 h 1024551"/>
              <a:gd name="connsiteX26" fmla="*/ 1688456 w 3362481"/>
              <a:gd name="connsiteY26" fmla="*/ 28860 h 1024551"/>
              <a:gd name="connsiteX27" fmla="*/ 1746181 w 3362481"/>
              <a:gd name="connsiteY27" fmla="*/ 43291 h 1024551"/>
              <a:gd name="connsiteX28" fmla="*/ 1789474 w 3362481"/>
              <a:gd name="connsiteY28" fmla="*/ 72151 h 1024551"/>
              <a:gd name="connsiteX29" fmla="*/ 1861631 w 3362481"/>
              <a:gd name="connsiteY29" fmla="*/ 129872 h 1024551"/>
              <a:gd name="connsiteX30" fmla="*/ 1933787 w 3362481"/>
              <a:gd name="connsiteY30" fmla="*/ 158733 h 1024551"/>
              <a:gd name="connsiteX31" fmla="*/ 2034806 w 3362481"/>
              <a:gd name="connsiteY31" fmla="*/ 187594 h 1024551"/>
              <a:gd name="connsiteX32" fmla="*/ 2106962 w 3362481"/>
              <a:gd name="connsiteY32" fmla="*/ 245315 h 1024551"/>
              <a:gd name="connsiteX33" fmla="*/ 2150256 w 3362481"/>
              <a:gd name="connsiteY33" fmla="*/ 274175 h 1024551"/>
              <a:gd name="connsiteX34" fmla="*/ 2179118 w 3362481"/>
              <a:gd name="connsiteY34" fmla="*/ 317466 h 1024551"/>
              <a:gd name="connsiteX35" fmla="*/ 2308999 w 3362481"/>
              <a:gd name="connsiteY35" fmla="*/ 389618 h 1024551"/>
              <a:gd name="connsiteX36" fmla="*/ 2337862 w 3362481"/>
              <a:gd name="connsiteY36" fmla="*/ 432909 h 1024551"/>
              <a:gd name="connsiteX37" fmla="*/ 2424449 w 3362481"/>
              <a:gd name="connsiteY37" fmla="*/ 476200 h 1024551"/>
              <a:gd name="connsiteX38" fmla="*/ 2496606 w 3362481"/>
              <a:gd name="connsiteY38" fmla="*/ 533921 h 1024551"/>
              <a:gd name="connsiteX39" fmla="*/ 2583193 w 3362481"/>
              <a:gd name="connsiteY39" fmla="*/ 577212 h 1024551"/>
              <a:gd name="connsiteX40" fmla="*/ 2655349 w 3362481"/>
              <a:gd name="connsiteY40" fmla="*/ 620503 h 1024551"/>
              <a:gd name="connsiteX41" fmla="*/ 2684212 w 3362481"/>
              <a:gd name="connsiteY41" fmla="*/ 649363 h 1024551"/>
              <a:gd name="connsiteX42" fmla="*/ 2814093 w 3362481"/>
              <a:gd name="connsiteY42" fmla="*/ 663793 h 1024551"/>
              <a:gd name="connsiteX43" fmla="*/ 2900681 w 3362481"/>
              <a:gd name="connsiteY43" fmla="*/ 692654 h 1024551"/>
              <a:gd name="connsiteX44" fmla="*/ 3059424 w 3362481"/>
              <a:gd name="connsiteY44" fmla="*/ 822527 h 1024551"/>
              <a:gd name="connsiteX45" fmla="*/ 3102718 w 3362481"/>
              <a:gd name="connsiteY45" fmla="*/ 836957 h 1024551"/>
              <a:gd name="connsiteX46" fmla="*/ 3189306 w 3362481"/>
              <a:gd name="connsiteY46" fmla="*/ 880248 h 1024551"/>
              <a:gd name="connsiteX47" fmla="*/ 3261462 w 3362481"/>
              <a:gd name="connsiteY47" fmla="*/ 937969 h 1024551"/>
              <a:gd name="connsiteX48" fmla="*/ 3304756 w 3362481"/>
              <a:gd name="connsiteY48" fmla="*/ 966830 h 1024551"/>
              <a:gd name="connsiteX49" fmla="*/ 3362481 w 3362481"/>
              <a:gd name="connsiteY49" fmla="*/ 995690 h 102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362481" h="1024551">
                <a:moveTo>
                  <a:pt x="0" y="1024551"/>
                </a:moveTo>
                <a:cubicBezTo>
                  <a:pt x="14431" y="1014931"/>
                  <a:pt x="31029" y="1007954"/>
                  <a:pt x="43293" y="995690"/>
                </a:cubicBezTo>
                <a:cubicBezTo>
                  <a:pt x="55557" y="983427"/>
                  <a:pt x="58832" y="963502"/>
                  <a:pt x="72156" y="952399"/>
                </a:cubicBezTo>
                <a:cubicBezTo>
                  <a:pt x="88683" y="938628"/>
                  <a:pt x="110639" y="933159"/>
                  <a:pt x="129881" y="923539"/>
                </a:cubicBezTo>
                <a:cubicBezTo>
                  <a:pt x="134691" y="909109"/>
                  <a:pt x="135185" y="892417"/>
                  <a:pt x="144312" y="880248"/>
                </a:cubicBezTo>
                <a:cubicBezTo>
                  <a:pt x="164721" y="853038"/>
                  <a:pt x="192416" y="832146"/>
                  <a:pt x="216468" y="808096"/>
                </a:cubicBezTo>
                <a:cubicBezTo>
                  <a:pt x="272023" y="752545"/>
                  <a:pt x="242784" y="776124"/>
                  <a:pt x="303056" y="735945"/>
                </a:cubicBezTo>
                <a:cubicBezTo>
                  <a:pt x="312677" y="721515"/>
                  <a:pt x="324874" y="708502"/>
                  <a:pt x="331918" y="692654"/>
                </a:cubicBezTo>
                <a:cubicBezTo>
                  <a:pt x="344274" y="664854"/>
                  <a:pt x="343905" y="631384"/>
                  <a:pt x="360781" y="606072"/>
                </a:cubicBezTo>
                <a:cubicBezTo>
                  <a:pt x="397190" y="551461"/>
                  <a:pt x="377379" y="575044"/>
                  <a:pt x="418506" y="533921"/>
                </a:cubicBezTo>
                <a:cubicBezTo>
                  <a:pt x="428013" y="505401"/>
                  <a:pt x="436367" y="467684"/>
                  <a:pt x="461800" y="447339"/>
                </a:cubicBezTo>
                <a:cubicBezTo>
                  <a:pt x="473678" y="437837"/>
                  <a:pt x="490662" y="437719"/>
                  <a:pt x="505093" y="432909"/>
                </a:cubicBezTo>
                <a:cubicBezTo>
                  <a:pt x="514714" y="418479"/>
                  <a:pt x="522852" y="402941"/>
                  <a:pt x="533956" y="389618"/>
                </a:cubicBezTo>
                <a:cubicBezTo>
                  <a:pt x="547022" y="373940"/>
                  <a:pt x="565929" y="363307"/>
                  <a:pt x="577250" y="346327"/>
                </a:cubicBezTo>
                <a:cubicBezTo>
                  <a:pt x="621231" y="280359"/>
                  <a:pt x="552509" y="316092"/>
                  <a:pt x="634975" y="288606"/>
                </a:cubicBezTo>
                <a:cubicBezTo>
                  <a:pt x="644596" y="274176"/>
                  <a:pt x="653002" y="258858"/>
                  <a:pt x="663837" y="245315"/>
                </a:cubicBezTo>
                <a:cubicBezTo>
                  <a:pt x="672337" y="234691"/>
                  <a:pt x="685700" y="228121"/>
                  <a:pt x="692700" y="216454"/>
                </a:cubicBezTo>
                <a:cubicBezTo>
                  <a:pt x="700526" y="203411"/>
                  <a:pt x="696375" y="183918"/>
                  <a:pt x="707131" y="173163"/>
                </a:cubicBezTo>
                <a:cubicBezTo>
                  <a:pt x="717888" y="162407"/>
                  <a:pt x="735994" y="163543"/>
                  <a:pt x="750425" y="158733"/>
                </a:cubicBezTo>
                <a:cubicBezTo>
                  <a:pt x="764856" y="149113"/>
                  <a:pt x="777869" y="136916"/>
                  <a:pt x="793718" y="129872"/>
                </a:cubicBezTo>
                <a:cubicBezTo>
                  <a:pt x="821520" y="117516"/>
                  <a:pt x="851443" y="110632"/>
                  <a:pt x="880306" y="101012"/>
                </a:cubicBezTo>
                <a:cubicBezTo>
                  <a:pt x="880316" y="101009"/>
                  <a:pt x="966882" y="72154"/>
                  <a:pt x="966893" y="72151"/>
                </a:cubicBezTo>
                <a:lnTo>
                  <a:pt x="1024618" y="57721"/>
                </a:lnTo>
                <a:cubicBezTo>
                  <a:pt x="1039049" y="48101"/>
                  <a:pt x="1051970" y="35692"/>
                  <a:pt x="1067912" y="28860"/>
                </a:cubicBezTo>
                <a:cubicBezTo>
                  <a:pt x="1085744" y="21218"/>
                  <a:pt x="1184952" y="2568"/>
                  <a:pt x="1197793" y="0"/>
                </a:cubicBezTo>
                <a:cubicBezTo>
                  <a:pt x="1346916" y="4810"/>
                  <a:pt x="1496219" y="5669"/>
                  <a:pt x="1645162" y="14430"/>
                </a:cubicBezTo>
                <a:cubicBezTo>
                  <a:pt x="1660348" y="15323"/>
                  <a:pt x="1673829" y="24681"/>
                  <a:pt x="1688456" y="28860"/>
                </a:cubicBezTo>
                <a:cubicBezTo>
                  <a:pt x="1707527" y="34308"/>
                  <a:pt x="1726939" y="38481"/>
                  <a:pt x="1746181" y="43291"/>
                </a:cubicBezTo>
                <a:cubicBezTo>
                  <a:pt x="1760612" y="52911"/>
                  <a:pt x="1775931" y="61317"/>
                  <a:pt x="1789474" y="72151"/>
                </a:cubicBezTo>
                <a:cubicBezTo>
                  <a:pt x="1834219" y="107945"/>
                  <a:pt x="1802404" y="100261"/>
                  <a:pt x="1861631" y="129872"/>
                </a:cubicBezTo>
                <a:cubicBezTo>
                  <a:pt x="1884801" y="141456"/>
                  <a:pt x="1909212" y="150542"/>
                  <a:pt x="1933787" y="158733"/>
                </a:cubicBezTo>
                <a:cubicBezTo>
                  <a:pt x="1961539" y="167983"/>
                  <a:pt x="2007003" y="173693"/>
                  <a:pt x="2034806" y="187594"/>
                </a:cubicBezTo>
                <a:cubicBezTo>
                  <a:pt x="2094032" y="217205"/>
                  <a:pt x="2062217" y="209522"/>
                  <a:pt x="2106962" y="245315"/>
                </a:cubicBezTo>
                <a:cubicBezTo>
                  <a:pt x="2120506" y="256149"/>
                  <a:pt x="2135825" y="264555"/>
                  <a:pt x="2150256" y="274175"/>
                </a:cubicBezTo>
                <a:cubicBezTo>
                  <a:pt x="2159877" y="288605"/>
                  <a:pt x="2166065" y="306046"/>
                  <a:pt x="2179118" y="317466"/>
                </a:cubicBezTo>
                <a:cubicBezTo>
                  <a:pt x="2240189" y="370900"/>
                  <a:pt x="2249539" y="369798"/>
                  <a:pt x="2308999" y="389618"/>
                </a:cubicBezTo>
                <a:cubicBezTo>
                  <a:pt x="2318620" y="404048"/>
                  <a:pt x="2325598" y="420646"/>
                  <a:pt x="2337862" y="432909"/>
                </a:cubicBezTo>
                <a:cubicBezTo>
                  <a:pt x="2379216" y="474260"/>
                  <a:pt x="2377504" y="452729"/>
                  <a:pt x="2424449" y="476200"/>
                </a:cubicBezTo>
                <a:cubicBezTo>
                  <a:pt x="2483677" y="505812"/>
                  <a:pt x="2451860" y="498126"/>
                  <a:pt x="2496606" y="533921"/>
                </a:cubicBezTo>
                <a:cubicBezTo>
                  <a:pt x="2536570" y="565890"/>
                  <a:pt x="2537467" y="561970"/>
                  <a:pt x="2583193" y="577212"/>
                </a:cubicBezTo>
                <a:cubicBezTo>
                  <a:pt x="2656325" y="650336"/>
                  <a:pt x="2561681" y="564305"/>
                  <a:pt x="2655349" y="620503"/>
                </a:cubicBezTo>
                <a:cubicBezTo>
                  <a:pt x="2667016" y="627503"/>
                  <a:pt x="2671086" y="645783"/>
                  <a:pt x="2684212" y="649363"/>
                </a:cubicBezTo>
                <a:cubicBezTo>
                  <a:pt x="2726237" y="660823"/>
                  <a:pt x="2770799" y="658983"/>
                  <a:pt x="2814093" y="663793"/>
                </a:cubicBezTo>
                <a:cubicBezTo>
                  <a:pt x="2842956" y="673413"/>
                  <a:pt x="2879168" y="671142"/>
                  <a:pt x="2900681" y="692654"/>
                </a:cubicBezTo>
                <a:cubicBezTo>
                  <a:pt x="2941037" y="733008"/>
                  <a:pt x="3001980" y="803381"/>
                  <a:pt x="3059424" y="822527"/>
                </a:cubicBezTo>
                <a:lnTo>
                  <a:pt x="3102718" y="836957"/>
                </a:lnTo>
                <a:cubicBezTo>
                  <a:pt x="3160811" y="895046"/>
                  <a:pt x="3096216" y="840355"/>
                  <a:pt x="3189306" y="880248"/>
                </a:cubicBezTo>
                <a:cubicBezTo>
                  <a:pt x="3237135" y="900745"/>
                  <a:pt x="3225657" y="909327"/>
                  <a:pt x="3261462" y="937969"/>
                </a:cubicBezTo>
                <a:cubicBezTo>
                  <a:pt x="3275006" y="948803"/>
                  <a:pt x="3289697" y="958225"/>
                  <a:pt x="3304756" y="966830"/>
                </a:cubicBezTo>
                <a:cubicBezTo>
                  <a:pt x="3323434" y="977503"/>
                  <a:pt x="3362481" y="995690"/>
                  <a:pt x="3362481" y="995690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97151" y="5469084"/>
            <a:ext cx="119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samples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1455260" y="5540497"/>
            <a:ext cx="564373" cy="421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9373897">
            <a:off x="431108" y="4992884"/>
            <a:ext cx="1282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&lt; 0</a:t>
            </a:r>
          </a:p>
          <a:p>
            <a:r>
              <a:rPr lang="en-US" dirty="0" smtClean="0"/>
              <a:t>= </a:t>
            </a:r>
            <a:r>
              <a:rPr lang="en-US" dirty="0" err="1" smtClean="0"/>
              <a:t>p</a:t>
            </a:r>
            <a:r>
              <a:rPr lang="en-US" dirty="0" smtClean="0"/>
              <a:t>-value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372669" y="4671455"/>
            <a:ext cx="408052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If </a:t>
            </a:r>
            <a:r>
              <a:rPr lang="en-US" sz="2400" dirty="0" err="1" smtClean="0">
                <a:solidFill>
                  <a:srgbClr val="660066"/>
                </a:solidFill>
              </a:rPr>
              <a:t>p</a:t>
            </a:r>
            <a:r>
              <a:rPr lang="en-US" sz="2400" dirty="0" smtClean="0">
                <a:solidFill>
                  <a:srgbClr val="660066"/>
                </a:solidFill>
              </a:rPr>
              <a:t>-value &lt;= </a:t>
            </a:r>
            <a:r>
              <a:rPr lang="en-US" sz="2400" dirty="0" err="1" smtClean="0">
                <a:solidFill>
                  <a:srgbClr val="660066"/>
                </a:solidFill>
              </a:rPr>
              <a:t>α</a:t>
            </a:r>
            <a:r>
              <a:rPr lang="en-US" sz="2400" dirty="0" smtClean="0">
                <a:solidFill>
                  <a:srgbClr val="660066"/>
                </a:solidFill>
              </a:rPr>
              <a:t>, then</a:t>
            </a:r>
          </a:p>
          <a:p>
            <a:pPr algn="ctr"/>
            <a:r>
              <a:rPr lang="en-US" sz="2400" dirty="0" err="1" smtClean="0">
                <a:solidFill>
                  <a:srgbClr val="660066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fx</a:t>
            </a:r>
            <a:r>
              <a:rPr lang="en-US" sz="2400" dirty="0" smtClean="0">
                <a:solidFill>
                  <a:srgbClr val="660066"/>
                </a:solidFill>
              </a:rPr>
              <a:t> is significant at </a:t>
            </a:r>
          </a:p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(1-α)x100% confidence 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21967" y="62409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40" name="Picture 39" descr="USCLIVAR-LOGO_col_d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Proto-type Website: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i="1" dirty="0" smtClean="0">
                <a:latin typeface="+mj-lt"/>
                <a:ea typeface="+mj-ea"/>
                <a:cs typeface="+mj-cs"/>
              </a:rPr>
              <a:t>Work in progress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1-06-26 at 7.54.48 PM.png"/>
          <p:cNvPicPr>
            <a:picLocks noChangeAspect="1"/>
          </p:cNvPicPr>
          <p:nvPr/>
        </p:nvPicPr>
        <p:blipFill>
          <a:blip r:embed="rId2"/>
          <a:srcRect l="3156" t="3130" r="2624"/>
          <a:stretch>
            <a:fillRect/>
          </a:stretch>
        </p:blipFill>
        <p:spPr>
          <a:xfrm>
            <a:off x="274194" y="1038977"/>
            <a:ext cx="8615455" cy="55361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8812" y="634937"/>
            <a:ext cx="346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http://clivar-dpwg.iri.columbia.edu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467600" cy="1295400"/>
          </a:xfrm>
          <a:effectLst>
            <a:outerShdw blurRad="12700" dist="25399" dir="2700000" algn="ctr" rotWithShape="0">
              <a:srgbClr val="FC000A">
                <a:alpha val="80000"/>
              </a:srgbClr>
            </a:outerShdw>
          </a:effectLst>
        </p:spPr>
        <p:txBody>
          <a:bodyPr/>
          <a:lstStyle/>
          <a:p>
            <a:pPr algn="ctr"/>
            <a:r>
              <a:rPr lang="en-US" sz="3600">
                <a:latin typeface="Georgia" charset="0"/>
              </a:rPr>
              <a:t>US CLIVAR Decadal Predictability Working Group</a:t>
            </a:r>
            <a:endParaRPr lang="en-US" sz="400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20000" cy="5105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000" dirty="0">
                <a:latin typeface="Georgia" charset="0"/>
              </a:rPr>
              <a:t>Formally approved January </a:t>
            </a:r>
            <a:r>
              <a:rPr lang="en-US" sz="2000" dirty="0" smtClean="0">
                <a:latin typeface="Georgia" charset="0"/>
              </a:rPr>
              <a:t>2009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000" dirty="0">
              <a:latin typeface="Georgia" charset="0"/>
            </a:endParaRPr>
          </a:p>
          <a:p>
            <a:pPr>
              <a:lnSpc>
                <a:spcPct val="120000"/>
              </a:lnSpc>
              <a:buFont typeface="Wingdings" charset="2"/>
              <a:buNone/>
            </a:pPr>
            <a:r>
              <a:rPr lang="en-US" sz="2000" b="1" dirty="0">
                <a:latin typeface="Georgia" charset="0"/>
              </a:rPr>
              <a:t>Objective 1:</a:t>
            </a:r>
            <a:r>
              <a:rPr lang="en-US" sz="2000" b="1" i="1" dirty="0">
                <a:latin typeface="Georgia" charset="0"/>
              </a:rPr>
              <a:t> </a:t>
            </a:r>
            <a:r>
              <a:rPr lang="en-US" sz="2000" i="1" dirty="0">
                <a:latin typeface="Georgia" charset="0"/>
                <a:ea typeface="ＭＳ Ｐゴシック" charset="-128"/>
                <a:cs typeface="ＭＳ Ｐゴシック" charset="-128"/>
              </a:rPr>
              <a:t>To define a framework to distinguish natural variability from </a:t>
            </a:r>
            <a:r>
              <a:rPr lang="en-US" sz="2000" i="1" dirty="0" err="1">
                <a:latin typeface="Georgia" charset="0"/>
                <a:ea typeface="ＭＳ Ｐゴシック" charset="-128"/>
                <a:cs typeface="ＭＳ Ｐゴシック" charset="-128"/>
              </a:rPr>
              <a:t>anthropogenically</a:t>
            </a:r>
            <a:r>
              <a:rPr lang="en-US" sz="2000" i="1" dirty="0">
                <a:latin typeface="Georgia" charset="0"/>
                <a:ea typeface="ＭＳ Ｐゴシック" charset="-128"/>
                <a:cs typeface="ＭＳ Ｐゴシック" charset="-128"/>
              </a:rPr>
              <a:t> forced variability on decadal time scales for the purpose of assessing predictability of decadal-scale climate variations in coupled climate models.</a:t>
            </a:r>
          </a:p>
          <a:p>
            <a:pPr>
              <a:lnSpc>
                <a:spcPct val="120000"/>
              </a:lnSpc>
              <a:buFont typeface="Wingdings" charset="2"/>
              <a:buNone/>
            </a:pPr>
            <a:endParaRPr lang="en-US" sz="2000" i="1" dirty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  <a:buFont typeface="Wingdings" charset="2"/>
              <a:buNone/>
            </a:pPr>
            <a:r>
              <a:rPr lang="en-US" sz="2000" b="1" dirty="0">
                <a:latin typeface="Georgia" charset="0"/>
                <a:ea typeface="ＭＳ Ｐゴシック" charset="-128"/>
                <a:cs typeface="ＭＳ Ｐゴシック" charset="-128"/>
              </a:rPr>
              <a:t>Objective 2:</a:t>
            </a:r>
            <a:r>
              <a:rPr lang="en-US" sz="2000" i="1" dirty="0">
                <a:latin typeface="Georgi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i="1" dirty="0">
                <a:latin typeface="Georgia" charset="0"/>
              </a:rPr>
              <a:t>Work towards better understanding of decadal variability and predictability </a:t>
            </a:r>
            <a:r>
              <a:rPr lang="en-US" sz="2000" i="1" dirty="0">
                <a:latin typeface="Georgia" charset="0"/>
                <a:ea typeface="ＭＳ Ｐゴシック" charset="-128"/>
                <a:cs typeface="ＭＳ Ｐゴシック" charset="-128"/>
              </a:rPr>
              <a:t>through metrics that can be used as a strategy to assess and validate decadal climate prediction simulations.</a:t>
            </a:r>
            <a:r>
              <a:rPr lang="en-US" sz="2400" i="1" dirty="0">
                <a:latin typeface="Georgia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endParaRPr lang="en-US" sz="2400" dirty="0">
              <a:latin typeface="Georgia" charset="0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8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71802"/>
            <a:ext cx="106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27,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19110" y="6471802"/>
            <a:ext cx="547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/>
              <a:t>Making sense of the multi-model decadal prediction experiments from CMIP5</a:t>
            </a:r>
            <a:endParaRPr lang="en-US" dirty="0"/>
          </a:p>
        </p:txBody>
      </p:sp>
      <p:pic>
        <p:nvPicPr>
          <p:cNvPr id="7" name="Picture 6" descr="USCLIVAR-LOGO_col_d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Objective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Framework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 Metrics &amp; examples of results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 Statistical significance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 Website</a:t>
            </a:r>
          </a:p>
          <a:p>
            <a:r>
              <a:rPr lang="en-US" dirty="0" smtClean="0"/>
              <a:t>Issues relevant to verification endeavor</a:t>
            </a:r>
          </a:p>
          <a:p>
            <a:pPr lvl="1"/>
            <a:r>
              <a:rPr lang="en-US" dirty="0" smtClean="0"/>
              <a:t> Bias correction</a:t>
            </a:r>
          </a:p>
          <a:p>
            <a:pPr lvl="1"/>
            <a:r>
              <a:rPr lang="en-US" dirty="0" smtClean="0"/>
              <a:t> Spatial scale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Stationarity</a:t>
            </a:r>
            <a:r>
              <a:rPr lang="en-US" dirty="0" smtClean="0"/>
              <a:t>/reference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71802"/>
            <a:ext cx="106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19110" y="6471802"/>
            <a:ext cx="547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/>
              <a:t>Making sense of the multi-model decadal prediction experiments from CMIP5</a:t>
            </a:r>
            <a:endParaRPr lang="en-US" dirty="0"/>
          </a:p>
        </p:txBody>
      </p:sp>
      <p:pic>
        <p:nvPicPr>
          <p:cNvPr id="6" name="Picture 5" descr="USCLIVAR-LOGO_col_d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59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Spatial scale for verification</a:t>
            </a:r>
          </a:p>
          <a:p>
            <a:pPr>
              <a:buNone/>
            </a:pPr>
            <a:endParaRPr lang="en-US" sz="1297" dirty="0" smtClean="0"/>
          </a:p>
          <a:p>
            <a:r>
              <a:rPr lang="en-US" dirty="0" smtClean="0"/>
              <a:t>Bias (mean and conditional)</a:t>
            </a:r>
          </a:p>
          <a:p>
            <a:pPr lvl="1"/>
            <a:r>
              <a:rPr lang="en-US" i="1" dirty="0" smtClean="0"/>
              <a:t>Mean bias MUST be removed prior to use or verification of forecasts </a:t>
            </a:r>
            <a:r>
              <a:rPr lang="en-US" dirty="0" smtClean="0"/>
              <a:t>(WCRP, 2011)</a:t>
            </a:r>
            <a:endParaRPr lang="en-US" i="1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dirty="0" smtClean="0"/>
              <a:t>Forecast uncertainty</a:t>
            </a:r>
          </a:p>
          <a:p>
            <a:pPr lvl="1"/>
            <a:r>
              <a:rPr lang="en-US" i="1" dirty="0" smtClean="0"/>
              <a:t>Conditional bias MUST be removed prior to assigning forecast intervals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dirty="0" err="1" smtClean="0"/>
              <a:t>Stationarity</a:t>
            </a:r>
            <a:r>
              <a:rPr lang="en-US" dirty="0" smtClean="0"/>
              <a:t> / reference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Issues relevant to verification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USCLIVAR-LOGO_col_d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Spatial Scale: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 Signal-to-noise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USCLIVAR-LOGO_col_d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  <p:pic>
        <p:nvPicPr>
          <p:cNvPr id="10" name="Picture 9" descr="signal-to-noise_GPCP_yearly_precip.jpg"/>
          <p:cNvPicPr>
            <a:picLocks noChangeAspect="1"/>
          </p:cNvPicPr>
          <p:nvPr/>
        </p:nvPicPr>
        <p:blipFill>
          <a:blip r:embed="rId3"/>
          <a:srcRect l="18800" t="5505" r="30716" b="5631"/>
          <a:stretch>
            <a:fillRect/>
          </a:stretch>
        </p:blipFill>
        <p:spPr>
          <a:xfrm>
            <a:off x="226304" y="749880"/>
            <a:ext cx="4616208" cy="60942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49922" y="1038982"/>
            <a:ext cx="3900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GPCP Precipitation Anomalies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49922" y="2712896"/>
            <a:ext cx="39207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de-correlation scales, and S2N</a:t>
            </a:r>
            <a:br>
              <a:rPr lang="en-US" dirty="0" smtClean="0"/>
            </a:br>
            <a:r>
              <a:rPr lang="en-US" dirty="0" smtClean="0"/>
              <a:t>considerations, advocating</a:t>
            </a:r>
          </a:p>
          <a:p>
            <a:endParaRPr lang="en-US" dirty="0" smtClean="0"/>
          </a:p>
          <a:p>
            <a:r>
              <a:rPr lang="en-US" u="sng" dirty="0" smtClean="0"/>
              <a:t>Temperature smoothing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	15 longitude </a:t>
            </a:r>
            <a:r>
              <a:rPr lang="en-US" dirty="0" err="1" smtClean="0"/>
              <a:t>x</a:t>
            </a:r>
            <a:r>
              <a:rPr lang="en-US" dirty="0" smtClean="0"/>
              <a:t> 10 latitude</a:t>
            </a:r>
          </a:p>
          <a:p>
            <a:endParaRPr lang="en-US" dirty="0" smtClean="0"/>
          </a:p>
          <a:p>
            <a:r>
              <a:rPr lang="en-US" u="sng" dirty="0" smtClean="0"/>
              <a:t>Precipitation smoothing:</a:t>
            </a:r>
          </a:p>
          <a:p>
            <a:r>
              <a:rPr lang="en-US" dirty="0" smtClean="0"/>
              <a:t>	10 longitude </a:t>
            </a:r>
            <a:r>
              <a:rPr lang="en-US" dirty="0" err="1" smtClean="0"/>
              <a:t>x</a:t>
            </a:r>
            <a:r>
              <a:rPr lang="en-US" dirty="0" smtClean="0"/>
              <a:t> 5 latitude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49922" y="5800984"/>
            <a:ext cx="300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(Goddard, Gonzalez, &amp; Jensen, </a:t>
            </a:r>
            <a:r>
              <a:rPr lang="en-US" sz="1400" i="1" dirty="0" smtClean="0"/>
              <a:t>in prep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Effect of Conditional Bias on Reliability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USCLIVAR-LOGO_col_d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  <p:pic>
        <p:nvPicPr>
          <p:cNvPr id="10" name="Picture 9" descr="conditional reliability"/>
          <p:cNvPicPr/>
          <p:nvPr/>
        </p:nvPicPr>
        <p:blipFill>
          <a:blip r:embed="rId3"/>
          <a:srcRect b="39580"/>
          <a:stretch>
            <a:fillRect/>
          </a:stretch>
        </p:blipFill>
        <p:spPr bwMode="auto">
          <a:xfrm>
            <a:off x="109375" y="1146961"/>
            <a:ext cx="5311832" cy="482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60275" y="5984056"/>
            <a:ext cx="3207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(Mason, Goddard, and Gonzalez, </a:t>
            </a:r>
            <a:r>
              <a:rPr lang="en-US" sz="1400" i="1" dirty="0" smtClean="0"/>
              <a:t>in prep.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3458" y="1428600"/>
            <a:ext cx="369090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Conditional rank histograms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 - 9-member ensemble </a:t>
            </a:r>
            <a:r>
              <a:rPr lang="en-US" sz="2200" dirty="0" err="1" smtClean="0"/>
              <a:t>fcsts</a:t>
            </a:r>
            <a:r>
              <a:rPr lang="en-US" sz="2200" dirty="0" smtClean="0"/>
              <a:t> </a:t>
            </a:r>
          </a:p>
          <a:p>
            <a:pPr>
              <a:buFontTx/>
              <a:buChar char="-"/>
            </a:pPr>
            <a:r>
              <a:rPr lang="en-US" sz="2200" dirty="0" smtClean="0"/>
              <a:t> Normally distributed variable </a:t>
            </a:r>
          </a:p>
          <a:p>
            <a:pPr>
              <a:buFontTx/>
              <a:buChar char="-"/>
            </a:pPr>
            <a:r>
              <a:rPr lang="en-US" sz="2200" dirty="0" smtClean="0"/>
              <a:t> Ensemble-mean variance = </a:t>
            </a:r>
            <a:br>
              <a:rPr lang="en-US" sz="2200" dirty="0" smtClean="0"/>
            </a:br>
            <a:r>
              <a:rPr lang="en-US" sz="2200" dirty="0" smtClean="0"/>
              <a:t>   Observed variance</a:t>
            </a:r>
          </a:p>
          <a:p>
            <a:pPr>
              <a:buFontTx/>
              <a:buChar char="-"/>
            </a:pPr>
            <a:r>
              <a:rPr lang="en-US" sz="2200" dirty="0" smtClean="0"/>
              <a:t> Ensemble spread = MSE </a:t>
            </a:r>
          </a:p>
          <a:p>
            <a:endParaRPr lang="en-US" dirty="0" smtClean="0"/>
          </a:p>
          <a:p>
            <a:r>
              <a:rPr lang="en-US" i="1" dirty="0" smtClean="0"/>
              <a:t>Grey bars are positive anomalies</a:t>
            </a:r>
            <a:br>
              <a:rPr lang="en-US" i="1" dirty="0" smtClean="0"/>
            </a:br>
            <a:r>
              <a:rPr lang="en-US" i="1" dirty="0" smtClean="0"/>
              <a:t>Black bars are negative anomalies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Issues: 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Non-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stationarity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7077"/>
            <a:ext cx="7937500" cy="3794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32" y="923539"/>
            <a:ext cx="89134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Effect of out-of-sample reference period (pre-2000) </a:t>
            </a:r>
            <a:r>
              <a:rPr lang="en-US" sz="2200" dirty="0" err="1" smtClean="0"/>
              <a:t>vs</a:t>
            </a:r>
            <a:r>
              <a:rPr lang="en-US" sz="2200" dirty="0" smtClean="0"/>
              <a:t> in-sample (post-2000)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354426"/>
            <a:ext cx="499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MSE of Global Mean Temperatures for 2001-2010)|</a:t>
            </a:r>
          </a:p>
          <a:p>
            <a:r>
              <a:rPr lang="en-US" dirty="0" smtClean="0"/>
              <a:t>Reference Period = 1950 - endpoint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0783" y="2231734"/>
            <a:ext cx="262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MSE (Initialized </a:t>
            </a:r>
            <a:r>
              <a:rPr lang="en-US" dirty="0" err="1" smtClean="0"/>
              <a:t>hindcasts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0891" y="2277851"/>
            <a:ext cx="268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MSE (Initialized </a:t>
            </a:r>
            <a:r>
              <a:rPr lang="en-US" dirty="0" err="1" smtClean="0"/>
              <a:t>hindcasts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" name="Picture 11" descr="USCLIVAR-LOGO_col_d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47881" y="6200506"/>
            <a:ext cx="2820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Fricker</a:t>
            </a:r>
            <a:r>
              <a:rPr lang="en-US" sz="1400" dirty="0" smtClean="0"/>
              <a:t>, Ferro, Stephenson, </a:t>
            </a:r>
            <a:r>
              <a:rPr lang="en-US" sz="1400" i="1" dirty="0" smtClean="0"/>
              <a:t>in prep.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590"/>
            <a:ext cx="8229600" cy="4989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US CLIVAR Working Group on Decadal Predictability has developed a framework for verification of decadal </a:t>
            </a:r>
            <a:r>
              <a:rPr lang="en-US" dirty="0" err="1" smtClean="0"/>
              <a:t>hindcasts</a:t>
            </a:r>
            <a:r>
              <a:rPr lang="en-US" dirty="0" smtClean="0"/>
              <a:t> that allows for common observational data, metrics, temporal structure, spatial scale, and presentation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framework is oriented towards addressing specific questions of the </a:t>
            </a:r>
            <a:r>
              <a:rPr lang="en-US" dirty="0" err="1" smtClean="0"/>
              <a:t>hindcast</a:t>
            </a:r>
            <a:r>
              <a:rPr lang="en-US" dirty="0" smtClean="0"/>
              <a:t> quality and suggestions for how they might be used.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Considerable complementary research has aided this effort in areas of bias and forecast uncertainty, spatial scale of the information, and </a:t>
            </a:r>
            <a:r>
              <a:rPr lang="en-US" dirty="0" err="1" smtClean="0"/>
              <a:t>stationarity</a:t>
            </a:r>
            <a:r>
              <a:rPr lang="en-US" dirty="0" smtClean="0"/>
              <a:t> impacts on reference period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Paper to be submitted to Climate Dynamics.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Summary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USCLIVAR-LOGO_col_d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65" y="39936"/>
            <a:ext cx="7604847" cy="6089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Proposed FRAMEWORK for Verification: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71802"/>
            <a:ext cx="106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19110" y="6471802"/>
            <a:ext cx="547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/>
              <a:t>Making sense of the multi-model decadal prediction experiments from CMIP5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027066"/>
            <a:ext cx="7697239" cy="541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spcAft>
                <a:spcPts val="600"/>
              </a:spcAft>
            </a:pPr>
            <a:r>
              <a:rPr lang="en-US" sz="2400" b="1" dirty="0" smtClean="0"/>
              <a:t>1. Feasibility </a:t>
            </a:r>
            <a:r>
              <a:rPr lang="en-US" sz="2400" dirty="0" smtClean="0"/>
              <a:t>(of particular model/</a:t>
            </a:r>
            <a:r>
              <a:rPr lang="en-US" sz="2400" dirty="0" err="1" smtClean="0"/>
              <a:t>fcst</a:t>
            </a:r>
            <a:r>
              <a:rPr lang="en-US" sz="2400" dirty="0" smtClean="0"/>
              <a:t> system)</a:t>
            </a:r>
          </a:p>
          <a:p>
            <a:pPr marL="457200" lvl="0" indent="-457200">
              <a:spcAft>
                <a:spcPts val="600"/>
              </a:spcAft>
            </a:pPr>
            <a:r>
              <a:rPr lang="en-US" sz="2400" dirty="0" smtClean="0"/>
              <a:t>	- Realistic, and relevant, variability?</a:t>
            </a:r>
            <a:br>
              <a:rPr lang="en-US" sz="2400" dirty="0" smtClean="0"/>
            </a:br>
            <a:r>
              <a:rPr lang="en-US" sz="2400" dirty="0" smtClean="0"/>
              <a:t>- Translation of ICs to realistic and relevant variability? </a:t>
            </a:r>
            <a:br>
              <a:rPr lang="en-US" sz="2400" dirty="0" smtClean="0"/>
            </a:br>
            <a:endParaRPr lang="en-US" sz="1400" dirty="0" smtClean="0"/>
          </a:p>
          <a:p>
            <a:pPr marL="457200" lvl="0" indent="-457200">
              <a:spcAft>
                <a:spcPts val="600"/>
              </a:spcAft>
            </a:pPr>
            <a:r>
              <a:rPr lang="en-US" sz="2400" b="1" dirty="0" smtClean="0"/>
              <a:t>2. Prediction skill </a:t>
            </a:r>
            <a:r>
              <a:rPr lang="en-US" sz="2400" dirty="0" smtClean="0"/>
              <a:t>– Quality of system; quality of information</a:t>
            </a:r>
          </a:p>
          <a:p>
            <a:pPr marL="457200" lvl="0" indent="-457200">
              <a:spcAft>
                <a:spcPts val="600"/>
              </a:spcAft>
            </a:pPr>
            <a:r>
              <a:rPr lang="en-US" sz="2400" dirty="0" smtClean="0"/>
              <a:t>	- Where? What space &amp; time scales?</a:t>
            </a:r>
            <a:br>
              <a:rPr lang="en-US" sz="2400" dirty="0" smtClean="0"/>
            </a:br>
            <a:r>
              <a:rPr lang="en-US" sz="2400" dirty="0" smtClean="0"/>
              <a:t>- Actual anomalies &amp; ‘decadal scale trends’</a:t>
            </a:r>
            <a:br>
              <a:rPr lang="en-US" sz="2400" dirty="0" smtClean="0"/>
            </a:br>
            <a:r>
              <a:rPr lang="en-US" sz="2400" dirty="0" smtClean="0"/>
              <a:t>- Conditional skill?</a:t>
            </a:r>
            <a:br>
              <a:rPr lang="en-US" sz="2400" dirty="0" smtClean="0"/>
            </a:br>
            <a:r>
              <a:rPr lang="en-US" sz="2400" dirty="0" smtClean="0"/>
              <a:t>- Values of ICs: higher correlations, lower </a:t>
            </a:r>
            <a:r>
              <a:rPr lang="en-US" sz="2400" dirty="0" err="1" smtClean="0"/>
              <a:t>RMSEs</a:t>
            </a:r>
            <a:r>
              <a:rPr lang="en-US" sz="2400" dirty="0" smtClean="0"/>
              <a:t>  </a:t>
            </a:r>
          </a:p>
          <a:p>
            <a:pPr marL="457200" lvl="0" indent="-457200">
              <a:spcAft>
                <a:spcPts val="600"/>
              </a:spcAft>
            </a:pPr>
            <a:endParaRPr lang="en-US" sz="1400" dirty="0" smtClean="0"/>
          </a:p>
          <a:p>
            <a:pPr marL="457200" lvl="0" indent="-457200">
              <a:spcAft>
                <a:spcPts val="600"/>
              </a:spcAft>
            </a:pPr>
            <a:r>
              <a:rPr lang="en-US" sz="2400" b="1" dirty="0" smtClean="0"/>
              <a:t>3. Issues </a:t>
            </a:r>
            <a:r>
              <a:rPr lang="en-US" sz="2400" dirty="0" smtClean="0"/>
              <a:t>– for research, for concern </a:t>
            </a:r>
            <a:br>
              <a:rPr lang="en-US" sz="2400" dirty="0" smtClean="0"/>
            </a:br>
            <a:r>
              <a:rPr lang="en-US" sz="2400" dirty="0" smtClean="0"/>
              <a:t>i.e.  limited ability to quantify uncertainty;</a:t>
            </a:r>
            <a:br>
              <a:rPr lang="en-US" sz="2400" dirty="0" smtClean="0"/>
            </a:br>
            <a:r>
              <a:rPr lang="en-US" sz="2400" dirty="0" smtClean="0"/>
              <a:t>       limited understanding of processes, etc.</a:t>
            </a:r>
          </a:p>
          <a:p>
            <a:endParaRPr lang="en-US" sz="2400" dirty="0"/>
          </a:p>
        </p:txBody>
      </p:sp>
      <p:pic>
        <p:nvPicPr>
          <p:cNvPr id="8" name="Picture 7" descr="USCLIVAR-LOGO_col_d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67" y="622936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 Metrics &amp; examples of results</a:t>
            </a:r>
          </a:p>
          <a:p>
            <a:pPr lvl="1"/>
            <a:r>
              <a:rPr lang="en-US" dirty="0" smtClean="0"/>
              <a:t> Statistical significance</a:t>
            </a:r>
          </a:p>
          <a:p>
            <a:pPr lvl="1"/>
            <a:r>
              <a:rPr lang="en-US" dirty="0" smtClean="0"/>
              <a:t> Website</a:t>
            </a:r>
          </a:p>
          <a:p>
            <a:r>
              <a:rPr lang="en-US" dirty="0" smtClean="0"/>
              <a:t>Issues relevant to verification endeavor</a:t>
            </a:r>
          </a:p>
          <a:p>
            <a:pPr lvl="1"/>
            <a:r>
              <a:rPr lang="en-US" dirty="0" smtClean="0"/>
              <a:t> Bias correction</a:t>
            </a:r>
          </a:p>
          <a:p>
            <a:pPr lvl="1"/>
            <a:r>
              <a:rPr lang="en-US" dirty="0" smtClean="0"/>
              <a:t> Spatial scale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Stationarity</a:t>
            </a:r>
            <a:r>
              <a:rPr lang="en-US" dirty="0" smtClean="0"/>
              <a:t>/reference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71802"/>
            <a:ext cx="106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19110" y="6471802"/>
            <a:ext cx="547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/>
              <a:t>Making sense of the multi-model decadal prediction experiments from CMIP5</a:t>
            </a:r>
            <a:endParaRPr lang="en-US" dirty="0"/>
          </a:p>
        </p:txBody>
      </p:sp>
      <p:pic>
        <p:nvPicPr>
          <p:cNvPr id="6" name="Picture 5" descr="USCLIVAR-LOGO_col_d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65" y="39936"/>
            <a:ext cx="9059535" cy="6089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Motivation: </a:t>
            </a:r>
            <a:r>
              <a:rPr lang="en-US" sz="3200" dirty="0" smtClean="0"/>
              <a:t>Forecasts need verification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71802"/>
            <a:ext cx="106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19110" y="6471802"/>
            <a:ext cx="547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/>
              <a:t>Making sense of the multi-model decadal prediction experiments from CMIP5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9528" y="776943"/>
            <a:ext cx="605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 for tracking improvements in prediction systems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6673" y="1132028"/>
            <a:ext cx="3164445" cy="295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91118" y="1538945"/>
            <a:ext cx="4452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660066"/>
                </a:solidFill>
              </a:rPr>
              <a:t>Example from SI: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Recent improvements to ECMWF</a:t>
            </a:r>
            <a:br>
              <a:rPr lang="en-US" sz="2000" dirty="0" smtClean="0">
                <a:solidFill>
                  <a:srgbClr val="660066"/>
                </a:solidFill>
              </a:rPr>
            </a:br>
            <a:r>
              <a:rPr lang="en-US" sz="2000" dirty="0" smtClean="0">
                <a:solidFill>
                  <a:srgbClr val="660066"/>
                </a:solidFill>
              </a:rPr>
              <a:t>seasonal forecast system came in </a:t>
            </a:r>
            <a:br>
              <a:rPr lang="en-US" sz="2000" dirty="0" smtClean="0">
                <a:solidFill>
                  <a:srgbClr val="660066"/>
                </a:solidFill>
              </a:rPr>
            </a:br>
            <a:r>
              <a:rPr lang="en-US" sz="2000" dirty="0" smtClean="0">
                <a:solidFill>
                  <a:srgbClr val="660066"/>
                </a:solidFill>
              </a:rPr>
              <a:t>almost equal parts from improvements</a:t>
            </a:r>
            <a:br>
              <a:rPr lang="en-US" sz="2000" dirty="0" smtClean="0">
                <a:solidFill>
                  <a:srgbClr val="660066"/>
                </a:solidFill>
              </a:rPr>
            </a:br>
            <a:r>
              <a:rPr lang="en-US" sz="2000" dirty="0" smtClean="0">
                <a:solidFill>
                  <a:srgbClr val="660066"/>
                </a:solidFill>
              </a:rPr>
              <a:t>to the model and the ODA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1118" y="3386667"/>
            <a:ext cx="374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Balmaseda</a:t>
            </a:r>
            <a:r>
              <a:rPr lang="en-US" dirty="0" smtClean="0"/>
              <a:t> et al. 2009, OceanObs’09)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2651" y="4177055"/>
            <a:ext cx="9094208" cy="2645761"/>
            <a:chOff x="112651" y="4177055"/>
            <a:chExt cx="9094208" cy="2645761"/>
          </a:xfrm>
        </p:grpSpPr>
        <p:grpSp>
          <p:nvGrpSpPr>
            <p:cNvPr id="14" name="Group 13"/>
            <p:cNvGrpSpPr/>
            <p:nvPr/>
          </p:nvGrpSpPr>
          <p:grpSpPr>
            <a:xfrm>
              <a:off x="112651" y="4177055"/>
              <a:ext cx="9094208" cy="2645761"/>
              <a:chOff x="112651" y="4191166"/>
              <a:chExt cx="9094208" cy="264576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12651" y="4665838"/>
                <a:ext cx="60580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  for comparison against other </a:t>
                </a:r>
                <a:br>
                  <a:rPr lang="en-US" dirty="0" smtClean="0"/>
                </a:br>
                <a:r>
                  <a:rPr lang="en-US" dirty="0" smtClean="0"/>
                  <a:t>systems and other approaches</a:t>
                </a:r>
                <a:endParaRPr lang="en-US" dirty="0"/>
              </a:p>
            </p:txBody>
          </p:sp>
          <p:graphicFrame>
            <p:nvGraphicFramePr>
              <p:cNvPr id="61442" name="Object 2"/>
              <p:cNvGraphicFramePr>
                <a:graphicFrameLocks noChangeAspect="1"/>
              </p:cNvGraphicFramePr>
              <p:nvPr/>
            </p:nvGraphicFramePr>
            <p:xfrm>
              <a:off x="3316941" y="4191166"/>
              <a:ext cx="3854824" cy="2645761"/>
            </p:xfrm>
            <a:graphic>
              <a:graphicData uri="http://schemas.openxmlformats.org/presentationml/2006/ole">
                <p:oleObj spid="_x0000_s61442" name="Acrobat Document" r:id="rId4" imgW="7505700" imgH="5156200" progId="">
                  <p:embed/>
                </p:oleObj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7156824" y="4482353"/>
                <a:ext cx="205003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srgbClr val="660066"/>
                    </a:solidFill>
                  </a:rPr>
                  <a:t>Example from SI:</a:t>
                </a:r>
              </a:p>
              <a:p>
                <a:r>
                  <a:rPr lang="en-US" sz="2000" dirty="0" smtClean="0">
                    <a:solidFill>
                      <a:srgbClr val="660066"/>
                    </a:solidFill>
                  </a:rPr>
                  <a:t>NCEP-CFS reaches</a:t>
                </a:r>
                <a:br>
                  <a:rPr lang="en-US" sz="2000" dirty="0" smtClean="0">
                    <a:solidFill>
                      <a:srgbClr val="660066"/>
                    </a:solidFill>
                  </a:rPr>
                </a:br>
                <a:r>
                  <a:rPr lang="en-US" sz="2000" dirty="0" smtClean="0">
                    <a:solidFill>
                      <a:srgbClr val="660066"/>
                    </a:solidFill>
                  </a:rPr>
                  <a:t>parity with </a:t>
                </a:r>
                <a:br>
                  <a:rPr lang="en-US" sz="2000" dirty="0" smtClean="0">
                    <a:solidFill>
                      <a:srgbClr val="660066"/>
                    </a:solidFill>
                  </a:rPr>
                </a:br>
                <a:r>
                  <a:rPr lang="en-US" sz="2000" dirty="0" smtClean="0">
                    <a:solidFill>
                      <a:srgbClr val="660066"/>
                    </a:solidFill>
                  </a:rPr>
                  <a:t>statistical </a:t>
                </a:r>
                <a:r>
                  <a:rPr lang="en-US" sz="2000" dirty="0" err="1" smtClean="0">
                    <a:solidFill>
                      <a:srgbClr val="660066"/>
                    </a:solidFill>
                  </a:rPr>
                  <a:t>fcsts</a:t>
                </a:r>
                <a:r>
                  <a:rPr lang="en-US" sz="2000" dirty="0" smtClean="0">
                    <a:solidFill>
                      <a:srgbClr val="660066"/>
                    </a:solidFill>
                  </a:rPr>
                  <a:t> </a:t>
                </a:r>
                <a:br>
                  <a:rPr lang="en-US" sz="2000" dirty="0" smtClean="0">
                    <a:solidFill>
                      <a:srgbClr val="660066"/>
                    </a:solidFill>
                  </a:rPr>
                </a:br>
                <a:r>
                  <a:rPr lang="en-US" sz="2000" dirty="0" smtClean="0">
                    <a:solidFill>
                      <a:srgbClr val="660066"/>
                    </a:solidFill>
                  </a:rPr>
                  <a:t>for ENSO</a:t>
                </a:r>
                <a:endParaRPr lang="en-US" sz="2000" dirty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92361" y="6099458"/>
              <a:ext cx="2386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Saha</a:t>
              </a:r>
              <a:r>
                <a:rPr lang="en-US" sz="1600" dirty="0" smtClean="0"/>
                <a:t> et al. 2004, </a:t>
              </a:r>
              <a:r>
                <a:rPr lang="en-US" sz="1600" dirty="0" err="1" smtClean="0"/>
                <a:t>J.Clim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  <p:pic>
        <p:nvPicPr>
          <p:cNvPr id="18" name="Picture 17" descr="USCLIVAR-LOGO_col_d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667" y="622936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65" y="39936"/>
            <a:ext cx="8163064" cy="6089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How “good” are they?: </a:t>
            </a:r>
            <a:r>
              <a:rPr lang="en-US" sz="3200" dirty="0" smtClean="0"/>
              <a:t>Deterministic Metrics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71802"/>
            <a:ext cx="106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19110" y="6471802"/>
            <a:ext cx="547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/>
              <a:t>Making sense of the multi-model decadal prediction experiments from CMIP5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590" y="680712"/>
            <a:ext cx="415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Regional Average (15°x15°); 5-Year Means: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968" y="3568479"/>
            <a:ext cx="415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 Scale; 10-Year Means: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t="22231" r="50532" b="34078"/>
          <a:stretch>
            <a:fillRect/>
          </a:stretch>
        </p:blipFill>
        <p:spPr>
          <a:xfrm>
            <a:off x="144229" y="1034876"/>
            <a:ext cx="3989033" cy="2494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r="82100" b="78214"/>
          <a:stretch>
            <a:fillRect/>
          </a:stretch>
        </p:blipFill>
        <p:spPr>
          <a:xfrm>
            <a:off x="6824030" y="715078"/>
            <a:ext cx="1698123" cy="1463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65922" r="50532" b="21744"/>
          <a:stretch>
            <a:fillRect/>
          </a:stretch>
        </p:blipFill>
        <p:spPr>
          <a:xfrm rot="16200000">
            <a:off x="3015260" y="2073867"/>
            <a:ext cx="2815788" cy="497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388" y="2116572"/>
            <a:ext cx="4483100" cy="1282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6388" y="3328180"/>
            <a:ext cx="235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(Courtesy: Doug Smith)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 l="871" r="51463" b="54609"/>
          <a:stretch>
            <a:fillRect/>
          </a:stretch>
        </p:blipFill>
        <p:spPr>
          <a:xfrm>
            <a:off x="457200" y="3937811"/>
            <a:ext cx="3271362" cy="28206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33262" y="4461883"/>
            <a:ext cx="4774736" cy="923330"/>
          </a:xfrm>
          <a:prstGeom prst="rect">
            <a:avLst/>
          </a:prstGeom>
          <a:solidFill>
            <a:srgbClr val="C7FED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ECHAM5 + MPI-OM</a:t>
            </a:r>
          </a:p>
          <a:p>
            <a:pPr>
              <a:buFontTx/>
              <a:buChar char="•"/>
            </a:pPr>
            <a:r>
              <a:rPr lang="en-US" dirty="0" smtClean="0"/>
              <a:t> 3 member perturbed IC ensemble</a:t>
            </a:r>
          </a:p>
          <a:p>
            <a:pPr>
              <a:buFontTx/>
              <a:buChar char="•"/>
            </a:pPr>
            <a:r>
              <a:rPr lang="en-US" dirty="0" smtClean="0"/>
              <a:t> Starting every 5 years Nov from 1955 to 2005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 l="10049" t="90687" r="3210"/>
          <a:stretch>
            <a:fillRect/>
          </a:stretch>
        </p:blipFill>
        <p:spPr>
          <a:xfrm rot="16200000">
            <a:off x="2154487" y="5065739"/>
            <a:ext cx="3401774" cy="3306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56688" y="5771444"/>
            <a:ext cx="312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Keenlyside</a:t>
            </a:r>
            <a:r>
              <a:rPr lang="en-US" dirty="0" smtClean="0"/>
              <a:t> et al. 2008, Nature)</a:t>
            </a:r>
            <a:endParaRPr lang="en-US" dirty="0"/>
          </a:p>
        </p:txBody>
      </p:sp>
      <p:pic>
        <p:nvPicPr>
          <p:cNvPr id="20" name="Picture 19" descr="USCLIVAR-LOGO_col_d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667" y="622936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Objective</a:t>
            </a:r>
          </a:p>
          <a:p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 Metrics &amp; examples of results</a:t>
            </a:r>
          </a:p>
          <a:p>
            <a:pPr lvl="1"/>
            <a:r>
              <a:rPr lang="en-US" dirty="0" smtClean="0"/>
              <a:t> Statistical significance</a:t>
            </a:r>
          </a:p>
          <a:p>
            <a:pPr lvl="1"/>
            <a:r>
              <a:rPr lang="en-US" dirty="0" smtClean="0"/>
              <a:t> Website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Issues relevant to verification endeavor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 Bias correction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 Spatial scale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Stationarity</a:t>
            </a:r>
            <a:r>
              <a:rPr lang="en-US" dirty="0" smtClean="0">
                <a:solidFill>
                  <a:srgbClr val="7F7F7F"/>
                </a:solidFill>
              </a:rPr>
              <a:t>/reference period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71802"/>
            <a:ext cx="106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19110" y="6471802"/>
            <a:ext cx="547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/>
              <a:t>Making sense of the multi-model decadal prediction experiments from CMIP5</a:t>
            </a:r>
            <a:endParaRPr lang="en-US" dirty="0"/>
          </a:p>
        </p:txBody>
      </p:sp>
      <p:pic>
        <p:nvPicPr>
          <p:cNvPr id="6" name="Picture 5" descr="USCLIVAR-LOGO_col_d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300"/>
            <a:ext cx="8229600" cy="4951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Question 1</a:t>
            </a:r>
            <a:r>
              <a:rPr lang="en-US" sz="2400" dirty="0" smtClean="0"/>
              <a:t>: Do the initial conditions in the </a:t>
            </a:r>
            <a:r>
              <a:rPr lang="en-US" sz="2400" dirty="0" err="1" smtClean="0"/>
              <a:t>hindcasts</a:t>
            </a:r>
            <a:r>
              <a:rPr lang="en-US" sz="2400" dirty="0" smtClean="0"/>
              <a:t> lead to more accurate predictions of the climate?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400" b="1" dirty="0" smtClean="0"/>
              <a:t>Question 2</a:t>
            </a:r>
            <a:r>
              <a:rPr lang="en-US" sz="2400" dirty="0" smtClean="0"/>
              <a:t>: Is the model's ensemble spread an appropriate representation of forecast uncertainty on average?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400" b="1" dirty="0" smtClean="0"/>
              <a:t>Question 3:</a:t>
            </a:r>
            <a:r>
              <a:rPr lang="en-US" sz="2400" dirty="0" smtClean="0"/>
              <a:t> In the case that the forecast ensemble does offer information on overall forecast uncertainty, does the forecast-to-forecast variability of the ensemble spread carry meaningful information?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i="1" u="sng" dirty="0" smtClean="0"/>
              <a:t>Time scale</a:t>
            </a:r>
            <a:r>
              <a:rPr lang="en-US" sz="2400" dirty="0" smtClean="0"/>
              <a:t>: Year 1, Years 2-5, Years 2-9</a:t>
            </a:r>
          </a:p>
          <a:p>
            <a:pPr>
              <a:buNone/>
            </a:pPr>
            <a:r>
              <a:rPr lang="en-US" sz="2400" i="1" u="sng" dirty="0" smtClean="0"/>
              <a:t>Spatial scale</a:t>
            </a:r>
            <a:r>
              <a:rPr lang="en-US" sz="2400" dirty="0" smtClean="0"/>
              <a:t>: Grid scale, spatially-smoothed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Asking Questions of the Initialized </a:t>
            </a:r>
            <a:r>
              <a:rPr lang="en-US" sz="3200" b="1" noProof="0" dirty="0" err="1" smtClean="0">
                <a:latin typeface="+mj-lt"/>
                <a:ea typeface="+mj-ea"/>
                <a:cs typeface="+mj-cs"/>
              </a:rPr>
              <a:t>Hindcasts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USCLIVAR-LOGO_col_d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000"/>
            <a:ext cx="8229600" cy="4951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660066"/>
                </a:solidFill>
              </a:rPr>
              <a:t>Question 1</a:t>
            </a:r>
            <a:r>
              <a:rPr lang="en-US" sz="2400" dirty="0" smtClean="0">
                <a:solidFill>
                  <a:srgbClr val="660066"/>
                </a:solidFill>
              </a:rPr>
              <a:t>: Do the initial conditions in the </a:t>
            </a:r>
            <a:r>
              <a:rPr lang="en-US" sz="2400" dirty="0" err="1" smtClean="0">
                <a:solidFill>
                  <a:srgbClr val="660066"/>
                </a:solidFill>
              </a:rPr>
              <a:t>hindcasts</a:t>
            </a:r>
            <a:r>
              <a:rPr lang="en-US" sz="2400" dirty="0" smtClean="0">
                <a:solidFill>
                  <a:srgbClr val="660066"/>
                </a:solidFill>
              </a:rPr>
              <a:t> lead to more accurate predictions of the climate?</a:t>
            </a:r>
          </a:p>
          <a:p>
            <a:pPr>
              <a:buNone/>
            </a:pPr>
            <a:endParaRPr lang="en-US" sz="1200" dirty="0" smtClean="0"/>
          </a:p>
          <a:p>
            <a:pPr>
              <a:buFont typeface="Wingdings" charset="2"/>
              <a:buChar char="à"/>
            </a:pPr>
            <a:r>
              <a:rPr lang="en-US" sz="2400" dirty="0" smtClean="0"/>
              <a:t>Mean Squared Skill Score and its decomposition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Making sense of the multi-model decadal prediction experiments from CMIP5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887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4465" y="39936"/>
            <a:ext cx="9059535" cy="6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Asking Questions of the Initialized </a:t>
            </a:r>
            <a:r>
              <a:rPr lang="en-US" sz="3200" b="1" noProof="0" dirty="0" err="1" smtClean="0">
                <a:latin typeface="+mj-lt"/>
                <a:ea typeface="+mj-ea"/>
                <a:cs typeface="+mj-cs"/>
              </a:rPr>
              <a:t>Hindcasts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33425" y="2539753"/>
          <a:ext cx="6783388" cy="3530600"/>
        </p:xfrm>
        <a:graphic>
          <a:graphicData uri="http://schemas.openxmlformats.org/presentationml/2006/ole">
            <p:oleObj spid="_x0000_s68610" name="Equation" r:id="rId3" imgW="3416300" imgH="1778000" progId="Equation.3">
              <p:embed/>
            </p:oleObj>
          </a:graphicData>
        </a:graphic>
      </p:graphicFrame>
      <p:pic>
        <p:nvPicPr>
          <p:cNvPr id="9" name="Picture 8" descr="USCLIVAR-LOGO_col_d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12" y="6200506"/>
            <a:ext cx="1097375" cy="542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0433" y="6199820"/>
            <a:ext cx="3159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(from Murphy, Mon </a:t>
            </a:r>
            <a:r>
              <a:rPr lang="en-US" sz="1600" dirty="0" err="1" smtClean="0"/>
              <a:t>Wea</a:t>
            </a:r>
            <a:r>
              <a:rPr lang="en-US" sz="1600" dirty="0" smtClean="0"/>
              <a:t> Rev, 1988)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6621</TotalTime>
  <Words>1822</Words>
  <Application>Microsoft Macintosh PowerPoint</Application>
  <PresentationFormat>On-screen Show (4:3)</PresentationFormat>
  <Paragraphs>221</Paragraphs>
  <Slides>25</Slides>
  <Notes>2</Notes>
  <HiddenSlides>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Acrobat Document</vt:lpstr>
      <vt:lpstr>Equation</vt:lpstr>
      <vt:lpstr>A Metrics Framework for Interannual-to-Decadal Predictions Experiments </vt:lpstr>
      <vt:lpstr>US CLIVAR Decadal Predictability Working Group</vt:lpstr>
      <vt:lpstr>Proposed FRAMEWORK for Verification:</vt:lpstr>
      <vt:lpstr>Outline </vt:lpstr>
      <vt:lpstr>Motivation: Forecasts need verification</vt:lpstr>
      <vt:lpstr>How “good” are they?: Deterministic Metrics</vt:lpstr>
      <vt:lpstr>Outline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Outline </vt:lpstr>
      <vt:lpstr>Slide 21</vt:lpstr>
      <vt:lpstr>Slide 22</vt:lpstr>
      <vt:lpstr>Slide 23</vt:lpstr>
      <vt:lpstr>Slide 24</vt:lpstr>
      <vt:lpstr>Slide 25</vt:lpstr>
    </vt:vector>
  </TitlesOfParts>
  <Company>IRI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Metrics Framework to  Assess and Validate Decadal Climate  Predictions &amp; Simulations </dc:title>
  <dc:creator>Lisa Goddard</dc:creator>
  <cp:lastModifiedBy>Lisa Goddard</cp:lastModifiedBy>
  <cp:revision>43</cp:revision>
  <dcterms:created xsi:type="dcterms:W3CDTF">2011-07-28T19:25:42Z</dcterms:created>
  <dcterms:modified xsi:type="dcterms:W3CDTF">2011-07-28T19:27:20Z</dcterms:modified>
</cp:coreProperties>
</file>