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6" r:id="rId3"/>
    <p:sldId id="275" r:id="rId4"/>
    <p:sldId id="271" r:id="rId5"/>
    <p:sldId id="264" r:id="rId6"/>
    <p:sldId id="265" r:id="rId7"/>
    <p:sldId id="273" r:id="rId8"/>
    <p:sldId id="261" r:id="rId9"/>
    <p:sldId id="274" r:id="rId10"/>
    <p:sldId id="272" r:id="rId11"/>
    <p:sldId id="266" r:id="rId12"/>
    <p:sldId id="262" r:id="rId13"/>
    <p:sldId id="270" r:id="rId14"/>
    <p:sldId id="263" r:id="rId15"/>
    <p:sldId id="267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292F9-6CF0-384A-9AF4-9A0E11C298DC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B3893-BFD2-0744-AC22-2FFFFC50D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3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1346200" y="914400"/>
            <a:ext cx="4167188" cy="3135313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571" tIns="45286" rIns="90571" bIns="45286" anchor="ctr"/>
          <a:lstStyle/>
          <a:p>
            <a:endParaRPr lang="en-US"/>
          </a:p>
        </p:txBody>
      </p:sp>
      <p:sp>
        <p:nvSpPr>
          <p:cNvPr id="3379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1346200" y="914400"/>
            <a:ext cx="4167188" cy="3135313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571" tIns="45286" rIns="90571" bIns="45286" anchor="ctr"/>
          <a:lstStyle/>
          <a:p>
            <a:endParaRPr lang="en-US"/>
          </a:p>
        </p:txBody>
      </p:sp>
      <p:sp>
        <p:nvSpPr>
          <p:cNvPr id="2969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1346200" y="914400"/>
            <a:ext cx="4167188" cy="3135313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571" tIns="45286" rIns="90571" bIns="45286" anchor="ctr"/>
          <a:lstStyle/>
          <a:p>
            <a:endParaRPr lang="en-US"/>
          </a:p>
        </p:txBody>
      </p:sp>
      <p:sp>
        <p:nvSpPr>
          <p:cNvPr id="3584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3893-BFD2-0744-AC22-2FFFFC50D0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5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3893-BFD2-0744-AC22-2FFFFC50D0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1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iridl.ldeo.columbia.edu</a:t>
            </a:r>
            <a:r>
              <a:rPr lang="en-US" dirty="0" smtClean="0"/>
              <a:t>/expert/home/.</a:t>
            </a:r>
            <a:r>
              <a:rPr lang="en-US" dirty="0" err="1" smtClean="0"/>
              <a:t>alesall</a:t>
            </a:r>
            <a:r>
              <a:rPr lang="en-US" dirty="0" smtClean="0"/>
              <a:t>/.</a:t>
            </a:r>
            <a:r>
              <a:rPr lang="en-US" dirty="0" err="1" smtClean="0"/>
              <a:t>alilebel</a:t>
            </a:r>
            <a:r>
              <a:rPr lang="en-US" dirty="0" smtClean="0"/>
              <a:t>/.</a:t>
            </a:r>
            <a:r>
              <a:rPr lang="en-US" dirty="0" err="1" smtClean="0"/>
              <a:t>SahelPrecipitationIndex</a:t>
            </a:r>
            <a:r>
              <a:rPr lang="en-US" dirty="0" smtClean="0"/>
              <a:t>/T/1/</a:t>
            </a:r>
            <a:r>
              <a:rPr lang="en-US" dirty="0" err="1" smtClean="0"/>
              <a:t>shiftGRID</a:t>
            </a:r>
            <a:r>
              <a:rPr lang="en-US" dirty="0" smtClean="0"/>
              <a:t>/DATA/-3/3/RANGE//</a:t>
            </a:r>
            <a:r>
              <a:rPr lang="en-US" dirty="0" err="1" smtClean="0"/>
              <a:t>long_name</a:t>
            </a:r>
            <a:r>
              <a:rPr lang="en-US" dirty="0" smtClean="0"/>
              <a:t>/%28standardized%20Sahel%20prcp%29def/home/.</a:t>
            </a:r>
            <a:r>
              <a:rPr lang="en-US" dirty="0" err="1" smtClean="0"/>
              <a:t>alesall</a:t>
            </a:r>
            <a:r>
              <a:rPr lang="en-US" dirty="0" smtClean="0"/>
              <a:t>/.</a:t>
            </a:r>
            <a:r>
              <a:rPr lang="en-US" dirty="0" err="1" smtClean="0"/>
              <a:t>hadisst-natl.cdf</a:t>
            </a:r>
            <a:r>
              <a:rPr lang="en-US" dirty="0" smtClean="0"/>
              <a:t>/.</a:t>
            </a:r>
            <a:r>
              <a:rPr lang="en-US" dirty="0" err="1" smtClean="0"/>
              <a:t>aprod</a:t>
            </a:r>
            <a:r>
              <a:rPr lang="en-US" dirty="0" smtClean="0"/>
              <a:t>/home/.</a:t>
            </a:r>
            <a:r>
              <a:rPr lang="en-US" dirty="0" err="1" smtClean="0"/>
              <a:t>alesall</a:t>
            </a:r>
            <a:r>
              <a:rPr lang="en-US" dirty="0" smtClean="0"/>
              <a:t>/.</a:t>
            </a:r>
            <a:r>
              <a:rPr lang="en-US" dirty="0" err="1" smtClean="0"/>
              <a:t>hadisst-glotro.cdf</a:t>
            </a:r>
            <a:r>
              <a:rPr lang="en-US" dirty="0" smtClean="0"/>
              <a:t>/.</a:t>
            </a:r>
            <a:r>
              <a:rPr lang="en-US" dirty="0" err="1" smtClean="0"/>
              <a:t>aprod</a:t>
            </a:r>
            <a:r>
              <a:rPr lang="en-US" dirty="0" smtClean="0"/>
              <a:t>/sub/T/%28Jan%201950%29%28Dec%202006%29RANGE/T/%28May%201950%29%28Oct%202006%29RANGE/T/6/</a:t>
            </a:r>
            <a:r>
              <a:rPr lang="en-US" dirty="0" err="1" smtClean="0"/>
              <a:t>boxAverage</a:t>
            </a:r>
            <a:r>
              <a:rPr lang="en-US" dirty="0" smtClean="0"/>
              <a:t>/T/12/STEP/dup%5BT%5Daverage/sub/DATA/-0.8/0.8/RANGE//</a:t>
            </a:r>
            <a:r>
              <a:rPr lang="en-US" dirty="0" err="1" smtClean="0"/>
              <a:t>long_name</a:t>
            </a:r>
            <a:r>
              <a:rPr lang="en-US" dirty="0" smtClean="0"/>
              <a:t>/%28natl%20-%20glotro%29def/fig:/scatter/:fig//XOVY/1/</a:t>
            </a:r>
            <a:r>
              <a:rPr lang="en-US" dirty="0" err="1" smtClean="0"/>
              <a:t>psdef</a:t>
            </a:r>
            <a:r>
              <a:rPr lang="en-US" dirty="0" smtClean="0"/>
              <a:t>//</a:t>
            </a:r>
            <a:r>
              <a:rPr lang="en-US" dirty="0" err="1" smtClean="0"/>
              <a:t>fntsze</a:t>
            </a:r>
            <a:r>
              <a:rPr lang="en-US" dirty="0" smtClean="0"/>
              <a:t>/30/</a:t>
            </a:r>
            <a:r>
              <a:rPr lang="en-US" dirty="0" err="1" smtClean="0"/>
              <a:t>psdef</a:t>
            </a:r>
            <a:r>
              <a:rPr lang="en-US" dirty="0" smtClean="0"/>
              <a:t>//</a:t>
            </a:r>
            <a:r>
              <a:rPr lang="en-US" dirty="0" err="1" smtClean="0"/>
              <a:t>plotborder</a:t>
            </a:r>
            <a:r>
              <a:rPr lang="en-US" dirty="0" smtClean="0"/>
              <a:t>/150/</a:t>
            </a:r>
            <a:r>
              <a:rPr lang="en-US" dirty="0" err="1" smtClean="0"/>
              <a:t>psdef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iridl.ldeo.columbia.edu</a:t>
            </a:r>
            <a:r>
              <a:rPr lang="en-US" dirty="0" smtClean="0"/>
              <a:t>/expert/home/.</a:t>
            </a:r>
            <a:r>
              <a:rPr lang="en-US" dirty="0" err="1" smtClean="0"/>
              <a:t>alesall</a:t>
            </a:r>
            <a:r>
              <a:rPr lang="en-US" dirty="0" smtClean="0"/>
              <a:t>/.</a:t>
            </a:r>
            <a:r>
              <a:rPr lang="en-US" dirty="0" err="1" smtClean="0"/>
              <a:t>alilebel</a:t>
            </a:r>
            <a:r>
              <a:rPr lang="en-US" dirty="0" smtClean="0"/>
              <a:t>/.</a:t>
            </a:r>
            <a:r>
              <a:rPr lang="en-US" dirty="0" err="1" smtClean="0"/>
              <a:t>SahelPrecipitationIndex</a:t>
            </a:r>
            <a:r>
              <a:rPr lang="en-US" dirty="0" smtClean="0"/>
              <a:t>/T/1/</a:t>
            </a:r>
            <a:r>
              <a:rPr lang="en-US" dirty="0" err="1" smtClean="0"/>
              <a:t>shiftGRID</a:t>
            </a:r>
            <a:r>
              <a:rPr lang="en-US" dirty="0" smtClean="0"/>
              <a:t>/SOURCES/.KAPLAN/.EXTENDED/.v2/.</a:t>
            </a:r>
            <a:r>
              <a:rPr lang="en-US" dirty="0" err="1" smtClean="0"/>
              <a:t>ssta</a:t>
            </a:r>
            <a:r>
              <a:rPr lang="en-US" dirty="0" smtClean="0"/>
              <a:t>/T/%28May%201950%29%28Oct%202006%29RANGE/T/6/</a:t>
            </a:r>
            <a:r>
              <a:rPr lang="en-US" dirty="0" err="1" smtClean="0"/>
              <a:t>boxAverage</a:t>
            </a:r>
            <a:r>
              <a:rPr lang="en-US" dirty="0" smtClean="0"/>
              <a:t>/T/12/STEP/dup%5BT%5Daverage/sub/Y/</a:t>
            </a:r>
            <a:r>
              <a:rPr lang="en-US" dirty="0" err="1" smtClean="0"/>
              <a:t>cosd</a:t>
            </a:r>
            <a:r>
              <a:rPr lang="en-US" dirty="0" smtClean="0"/>
              <a:t>/</a:t>
            </a:r>
            <a:r>
              <a:rPr lang="en-US" dirty="0" err="1" smtClean="0"/>
              <a:t>mul</a:t>
            </a:r>
            <a:r>
              <a:rPr lang="en-US" dirty="0" smtClean="0"/>
              <a:t>/dup/X/-75/-15/RANGE/Y/10/40/RANGE%5BX/Y%5Daverage/</a:t>
            </a:r>
            <a:r>
              <a:rPr lang="en-US" dirty="0" err="1" smtClean="0"/>
              <a:t>exch</a:t>
            </a:r>
            <a:r>
              <a:rPr lang="en-US" dirty="0" smtClean="0"/>
              <a:t>/Y/-20/20/RANGE%5BX/Y%5Daverage/sub%5BT%5Dcorrelate/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iridl.ldeo.columbia.edu</a:t>
            </a:r>
            <a:r>
              <a:rPr lang="en-US" dirty="0" smtClean="0"/>
              <a:t>/expert/home/.</a:t>
            </a:r>
            <a:r>
              <a:rPr lang="en-US" dirty="0" err="1" smtClean="0"/>
              <a:t>alesall</a:t>
            </a:r>
            <a:r>
              <a:rPr lang="en-US" dirty="0" smtClean="0"/>
              <a:t>/.</a:t>
            </a:r>
            <a:r>
              <a:rPr lang="en-US" dirty="0" err="1" smtClean="0"/>
              <a:t>alilebel</a:t>
            </a:r>
            <a:r>
              <a:rPr lang="en-US" dirty="0" smtClean="0"/>
              <a:t>/.</a:t>
            </a:r>
            <a:r>
              <a:rPr lang="en-US" dirty="0" err="1" smtClean="0"/>
              <a:t>SahelPrecipitationIndex</a:t>
            </a:r>
            <a:r>
              <a:rPr lang="en-US" dirty="0" smtClean="0"/>
              <a:t>/T/1/</a:t>
            </a:r>
            <a:r>
              <a:rPr lang="en-US" dirty="0" err="1" smtClean="0"/>
              <a:t>shiftGRID</a:t>
            </a:r>
            <a:r>
              <a:rPr lang="en-US" dirty="0" smtClean="0"/>
              <a:t>/SOURCES/.KAPLAN/.EXTENDED/.v2/.</a:t>
            </a:r>
            <a:r>
              <a:rPr lang="en-US" dirty="0" err="1" smtClean="0"/>
              <a:t>ssta</a:t>
            </a:r>
            <a:r>
              <a:rPr lang="en-US" dirty="0" smtClean="0"/>
              <a:t>/T/%28May%201950%29%28Oct%202006%29RANGE/T/6/</a:t>
            </a:r>
            <a:r>
              <a:rPr lang="en-US" dirty="0" err="1" smtClean="0"/>
              <a:t>boxAverage</a:t>
            </a:r>
            <a:r>
              <a:rPr lang="en-US" dirty="0" smtClean="0"/>
              <a:t>/T/12/STEP/dup%5BT%5Daverage/sub/Y/</a:t>
            </a:r>
            <a:r>
              <a:rPr lang="en-US" dirty="0" err="1" smtClean="0"/>
              <a:t>cosd</a:t>
            </a:r>
            <a:r>
              <a:rPr lang="en-US" dirty="0" smtClean="0"/>
              <a:t>/</a:t>
            </a:r>
            <a:r>
              <a:rPr lang="en-US" dirty="0" err="1" smtClean="0"/>
              <a:t>mul</a:t>
            </a:r>
            <a:r>
              <a:rPr lang="en-US" dirty="0" smtClean="0"/>
              <a:t>/X/50/90/RANGE/Y/-15/15/RANGE%5BX/Y%5Daverage%5BT%5Dcorrelate/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iridl.ldeo.columbia.edu</a:t>
            </a:r>
            <a:r>
              <a:rPr lang="en-US" dirty="0" smtClean="0"/>
              <a:t>/expert/home/.</a:t>
            </a:r>
            <a:r>
              <a:rPr lang="en-US" dirty="0" err="1" smtClean="0"/>
              <a:t>alesall</a:t>
            </a:r>
            <a:r>
              <a:rPr lang="en-US" dirty="0" smtClean="0"/>
              <a:t>/.</a:t>
            </a:r>
            <a:r>
              <a:rPr lang="en-US" dirty="0" err="1" smtClean="0"/>
              <a:t>alilebel</a:t>
            </a:r>
            <a:r>
              <a:rPr lang="en-US" dirty="0" smtClean="0"/>
              <a:t>/.</a:t>
            </a:r>
            <a:r>
              <a:rPr lang="en-US" dirty="0" err="1" smtClean="0"/>
              <a:t>SahelPrecipitationIndex</a:t>
            </a:r>
            <a:r>
              <a:rPr lang="en-US" dirty="0" smtClean="0"/>
              <a:t>/T/1/</a:t>
            </a:r>
            <a:r>
              <a:rPr lang="en-US" dirty="0" err="1" smtClean="0"/>
              <a:t>shiftGRID</a:t>
            </a:r>
            <a:r>
              <a:rPr lang="en-US" dirty="0" smtClean="0"/>
              <a:t>/SOURCES/.KAPLAN/.EXTENDED/.v2/.</a:t>
            </a:r>
            <a:r>
              <a:rPr lang="en-US" dirty="0" err="1" smtClean="0"/>
              <a:t>ssta</a:t>
            </a:r>
            <a:r>
              <a:rPr lang="en-US" dirty="0" smtClean="0"/>
              <a:t>/T/%28May%201950%29%28Oct%202006%29RANGE/T/6/</a:t>
            </a:r>
            <a:r>
              <a:rPr lang="en-US" dirty="0" err="1" smtClean="0"/>
              <a:t>boxAverage</a:t>
            </a:r>
            <a:r>
              <a:rPr lang="en-US" dirty="0" smtClean="0"/>
              <a:t>/T/12/STEP/dup%5BT%5Daverage/sub/Y/</a:t>
            </a:r>
            <a:r>
              <a:rPr lang="en-US" dirty="0" err="1" smtClean="0"/>
              <a:t>cosd</a:t>
            </a:r>
            <a:r>
              <a:rPr lang="en-US" dirty="0" smtClean="0"/>
              <a:t>/</a:t>
            </a:r>
            <a:r>
              <a:rPr lang="en-US" dirty="0" err="1" smtClean="0"/>
              <a:t>mul</a:t>
            </a:r>
            <a:r>
              <a:rPr lang="en-US" dirty="0" smtClean="0"/>
              <a:t>/dup/X/-60/0/RANGE/Y/5/30/RANGE%5BX/Y%5Daverage/</a:t>
            </a:r>
            <a:r>
              <a:rPr lang="en-US" dirty="0" err="1" smtClean="0"/>
              <a:t>exch</a:t>
            </a:r>
            <a:r>
              <a:rPr lang="en-US" dirty="0" smtClean="0"/>
              <a:t>/X/-45/15/RANGE/Y/-25/5/RANGE%5BX/Y%5Daverage/sub%5BT%5Dcorrelate/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iridl.ldeo.columbia.edu</a:t>
            </a:r>
            <a:r>
              <a:rPr lang="en-US" dirty="0" smtClean="0"/>
              <a:t>/expert/home/.</a:t>
            </a:r>
            <a:r>
              <a:rPr lang="en-US" dirty="0" err="1" smtClean="0"/>
              <a:t>alesall</a:t>
            </a:r>
            <a:r>
              <a:rPr lang="en-US" dirty="0" smtClean="0"/>
              <a:t>/.</a:t>
            </a:r>
            <a:r>
              <a:rPr lang="en-US" dirty="0" err="1" smtClean="0"/>
              <a:t>alilebel</a:t>
            </a:r>
            <a:r>
              <a:rPr lang="en-US" dirty="0" smtClean="0"/>
              <a:t>/.</a:t>
            </a:r>
            <a:r>
              <a:rPr lang="en-US" dirty="0" err="1" smtClean="0"/>
              <a:t>SahelPrecipitationIndex</a:t>
            </a:r>
            <a:r>
              <a:rPr lang="en-US" dirty="0" smtClean="0"/>
              <a:t>/T/1/</a:t>
            </a:r>
            <a:r>
              <a:rPr lang="en-US" dirty="0" err="1" smtClean="0"/>
              <a:t>shiftGRID</a:t>
            </a:r>
            <a:r>
              <a:rPr lang="en-US" dirty="0" smtClean="0"/>
              <a:t>/SOURCES/.KAPLAN/.EXTENDED/.v2/.</a:t>
            </a:r>
            <a:r>
              <a:rPr lang="en-US" dirty="0" err="1" smtClean="0"/>
              <a:t>ssta</a:t>
            </a:r>
            <a:r>
              <a:rPr lang="en-US" dirty="0" smtClean="0"/>
              <a:t>/T/%28May%201950%29%28Oct%202006%29RANGE/T/6/</a:t>
            </a:r>
            <a:r>
              <a:rPr lang="en-US" dirty="0" err="1" smtClean="0"/>
              <a:t>boxAverage</a:t>
            </a:r>
            <a:r>
              <a:rPr lang="en-US" dirty="0" smtClean="0"/>
              <a:t>/T/12/STEP/dup%5BT%5Daverage/sub/Y/</a:t>
            </a:r>
            <a:r>
              <a:rPr lang="en-US" dirty="0" err="1" smtClean="0"/>
              <a:t>cosd</a:t>
            </a:r>
            <a:r>
              <a:rPr lang="en-US" dirty="0" smtClean="0"/>
              <a:t>/</a:t>
            </a:r>
            <a:r>
              <a:rPr lang="en-US" dirty="0" err="1" smtClean="0"/>
              <a:t>mul</a:t>
            </a:r>
            <a:r>
              <a:rPr lang="en-US" dirty="0" smtClean="0"/>
              <a:t>/dup/X/-60/0/RANGE/Y/0/60/RANGE%5BX/Y%5Daverage/</a:t>
            </a:r>
            <a:r>
              <a:rPr lang="en-US" dirty="0" err="1" smtClean="0"/>
              <a:t>exch</a:t>
            </a:r>
            <a:r>
              <a:rPr lang="en-US" dirty="0" smtClean="0"/>
              <a:t>/Y/-60/60/RANGE%5BX/Y%5Daverage/sub%5BT%5Dcorrelate/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iridl.ldeo.columbia.edu</a:t>
            </a:r>
            <a:r>
              <a:rPr lang="en-US" dirty="0" smtClean="0"/>
              <a:t>/expert/home/.</a:t>
            </a:r>
            <a:r>
              <a:rPr lang="en-US" dirty="0" err="1" smtClean="0"/>
              <a:t>alesall</a:t>
            </a:r>
            <a:r>
              <a:rPr lang="en-US" dirty="0" smtClean="0"/>
              <a:t>/.</a:t>
            </a:r>
            <a:r>
              <a:rPr lang="en-US" dirty="0" err="1" smtClean="0"/>
              <a:t>alilebel</a:t>
            </a:r>
            <a:r>
              <a:rPr lang="en-US" dirty="0" smtClean="0"/>
              <a:t>/.</a:t>
            </a:r>
            <a:r>
              <a:rPr lang="en-US" dirty="0" err="1" smtClean="0"/>
              <a:t>SahelPrecipitationIndex</a:t>
            </a:r>
            <a:r>
              <a:rPr lang="en-US" dirty="0" smtClean="0"/>
              <a:t>/T/1/</a:t>
            </a:r>
            <a:r>
              <a:rPr lang="en-US" dirty="0" err="1" smtClean="0"/>
              <a:t>shiftGRID</a:t>
            </a:r>
            <a:r>
              <a:rPr lang="en-US" dirty="0" smtClean="0"/>
              <a:t>/SOURCES/.Indices/.</a:t>
            </a:r>
            <a:r>
              <a:rPr lang="en-US" dirty="0" err="1" smtClean="0"/>
              <a:t>nino</a:t>
            </a:r>
            <a:r>
              <a:rPr lang="en-US" dirty="0" smtClean="0"/>
              <a:t>/.EXTENDED/.NINO3/T/%28May%201950%29%28Oct%202006%29RANGE/T/6/</a:t>
            </a:r>
            <a:r>
              <a:rPr lang="en-US" dirty="0" err="1" smtClean="0"/>
              <a:t>boxAverage</a:t>
            </a:r>
            <a:r>
              <a:rPr lang="en-US" dirty="0" smtClean="0"/>
              <a:t>/T/12/STEP/dup%5BT%5Daverage/sub%5BT%5Dcorrelate/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3893-BFD2-0744-AC22-2FFFFC50D0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0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3893-BFD2-0744-AC22-2FFFFC50D0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0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3893-BFD2-0744-AC22-2FFFFC50D0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2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4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4/17/13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3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8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7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27E0-9D4A-9C41-8DD4-0C2BD6763CFF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0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3.png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657215" y="1655902"/>
            <a:ext cx="814011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3366FF"/>
                </a:solidFill>
              </a:rPr>
              <a:t>A unifying view of climate change in the Sahel </a:t>
            </a:r>
            <a:endParaRPr lang="en-US" dirty="0" smtClean="0">
              <a:solidFill>
                <a:srgbClr val="3366FF"/>
              </a:solidFill>
            </a:endParaRPr>
          </a:p>
          <a:p>
            <a:pPr algn="ctr"/>
            <a:r>
              <a:rPr lang="en-US" dirty="0">
                <a:solidFill>
                  <a:srgbClr val="3366FF"/>
                </a:solidFill>
              </a:rPr>
              <a:t>l</a:t>
            </a:r>
            <a:r>
              <a:rPr lang="en-US" dirty="0" smtClean="0">
                <a:solidFill>
                  <a:srgbClr val="3366FF"/>
                </a:solidFill>
              </a:rPr>
              <a:t>inking intra</a:t>
            </a:r>
            <a:r>
              <a:rPr lang="en-US" dirty="0">
                <a:solidFill>
                  <a:srgbClr val="3366FF"/>
                </a:solidFill>
              </a:rPr>
              <a:t>-seasonal, inter-annual and longer time scales</a:t>
            </a:r>
            <a:endParaRPr lang="en-US" dirty="0" smtClean="0">
              <a:solidFill>
                <a:srgbClr val="3366FF"/>
              </a:solidFill>
            </a:endParaRPr>
          </a:p>
          <a:p>
            <a:pPr algn="ctr" eaLnBrk="1" hangingPunct="1"/>
            <a:endParaRPr lang="en-US" dirty="0">
              <a:solidFill>
                <a:srgbClr val="3366FF"/>
              </a:solidFill>
            </a:endParaRPr>
          </a:p>
          <a:p>
            <a:pPr algn="ctr" eaLnBrk="1" hangingPunct="1"/>
            <a:endParaRPr lang="en-US" dirty="0">
              <a:solidFill>
                <a:srgbClr val="3366FF"/>
              </a:solidFill>
            </a:endParaRPr>
          </a:p>
          <a:p>
            <a:pPr algn="ctr" eaLnBrk="1" hangingPunct="1"/>
            <a:r>
              <a:rPr lang="en-US" sz="2000" i="1" dirty="0" smtClean="0">
                <a:solidFill>
                  <a:srgbClr val="3366FF"/>
                </a:solidFill>
              </a:rPr>
              <a:t>Alessandra Giannini</a:t>
            </a:r>
            <a:r>
              <a:rPr lang="en-US" sz="2000" i="1" dirty="0" smtClean="0">
                <a:solidFill>
                  <a:srgbClr val="3366FF"/>
                </a:solidFill>
              </a:rPr>
              <a:t>, </a:t>
            </a:r>
            <a:r>
              <a:rPr lang="en-US" sz="2000" i="1" dirty="0" err="1" smtClean="0">
                <a:solidFill>
                  <a:srgbClr val="3366FF"/>
                </a:solidFill>
              </a:rPr>
              <a:t>Seyni</a:t>
            </a:r>
            <a:r>
              <a:rPr lang="en-US" sz="2000" i="1" dirty="0" smtClean="0">
                <a:solidFill>
                  <a:srgbClr val="3366FF"/>
                </a:solidFill>
              </a:rPr>
              <a:t> </a:t>
            </a:r>
            <a:r>
              <a:rPr lang="en-US" sz="2000" i="1" dirty="0" err="1" smtClean="0">
                <a:solidFill>
                  <a:srgbClr val="3366FF"/>
                </a:solidFill>
              </a:rPr>
              <a:t>Salack</a:t>
            </a:r>
            <a:r>
              <a:rPr lang="en-US" sz="2000" i="1" dirty="0" smtClean="0">
                <a:solidFill>
                  <a:srgbClr val="3366FF"/>
                </a:solidFill>
              </a:rPr>
              <a:t>, </a:t>
            </a:r>
            <a:r>
              <a:rPr lang="en-US" sz="2000" i="1" dirty="0" err="1" smtClean="0">
                <a:solidFill>
                  <a:srgbClr val="3366FF"/>
                </a:solidFill>
              </a:rPr>
              <a:t>Tiganadaba</a:t>
            </a:r>
            <a:r>
              <a:rPr lang="en-US" sz="2000" i="1" dirty="0" smtClean="0">
                <a:solidFill>
                  <a:srgbClr val="3366FF"/>
                </a:solidFill>
              </a:rPr>
              <a:t> </a:t>
            </a:r>
            <a:r>
              <a:rPr lang="en-US" sz="2000" i="1" dirty="0" err="1" smtClean="0">
                <a:solidFill>
                  <a:srgbClr val="3366FF"/>
                </a:solidFill>
              </a:rPr>
              <a:t>Lodoun</a:t>
            </a:r>
            <a:r>
              <a:rPr lang="en-US" sz="2000" i="1" dirty="0" smtClean="0">
                <a:solidFill>
                  <a:srgbClr val="3366FF"/>
                </a:solidFill>
              </a:rPr>
              <a:t>, </a:t>
            </a:r>
            <a:endParaRPr lang="en-US" sz="2000" i="1" dirty="0" smtClean="0">
              <a:solidFill>
                <a:srgbClr val="3366FF"/>
              </a:solidFill>
            </a:endParaRPr>
          </a:p>
          <a:p>
            <a:pPr algn="ctr" eaLnBrk="1" hangingPunct="1"/>
            <a:r>
              <a:rPr lang="en-US" sz="2000" i="1" dirty="0" err="1" smtClean="0">
                <a:solidFill>
                  <a:srgbClr val="3366FF"/>
                </a:solidFill>
              </a:rPr>
              <a:t>Abdou</a:t>
            </a:r>
            <a:r>
              <a:rPr lang="en-US" sz="2000" i="1" dirty="0" smtClean="0">
                <a:solidFill>
                  <a:srgbClr val="3366FF"/>
                </a:solidFill>
              </a:rPr>
              <a:t> </a:t>
            </a:r>
            <a:r>
              <a:rPr lang="en-US" sz="2000" i="1" dirty="0" smtClean="0">
                <a:solidFill>
                  <a:srgbClr val="3366FF"/>
                </a:solidFill>
              </a:rPr>
              <a:t>Ali</a:t>
            </a:r>
            <a:r>
              <a:rPr lang="en-US" sz="2000" i="1" dirty="0" smtClean="0">
                <a:solidFill>
                  <a:srgbClr val="3366FF"/>
                </a:solidFill>
              </a:rPr>
              <a:t>, </a:t>
            </a:r>
            <a:r>
              <a:rPr lang="en-US" sz="2000" i="1" dirty="0" err="1" smtClean="0">
                <a:solidFill>
                  <a:srgbClr val="3366FF"/>
                </a:solidFill>
              </a:rPr>
              <a:t>Amadou</a:t>
            </a:r>
            <a:r>
              <a:rPr lang="en-US" sz="2000" i="1" dirty="0" smtClean="0">
                <a:solidFill>
                  <a:srgbClr val="3366FF"/>
                </a:solidFill>
              </a:rPr>
              <a:t> </a:t>
            </a:r>
            <a:r>
              <a:rPr lang="en-US" sz="2000" i="1" dirty="0" smtClean="0">
                <a:solidFill>
                  <a:srgbClr val="3366FF"/>
                </a:solidFill>
              </a:rPr>
              <a:t>T Gaye and </a:t>
            </a:r>
            <a:r>
              <a:rPr lang="en-US" sz="2000" i="1" dirty="0" err="1" smtClean="0">
                <a:solidFill>
                  <a:srgbClr val="3366FF"/>
                </a:solidFill>
              </a:rPr>
              <a:t>Ousmane</a:t>
            </a:r>
            <a:r>
              <a:rPr lang="en-US" sz="2000" i="1" dirty="0" smtClean="0">
                <a:solidFill>
                  <a:srgbClr val="3366FF"/>
                </a:solidFill>
              </a:rPr>
              <a:t> </a:t>
            </a:r>
            <a:r>
              <a:rPr lang="en-US" sz="2000" i="1" dirty="0" err="1" smtClean="0">
                <a:solidFill>
                  <a:srgbClr val="3366FF"/>
                </a:solidFill>
              </a:rPr>
              <a:t>Ndiaye</a:t>
            </a:r>
            <a:endParaRPr lang="en-US" sz="2000" i="1" dirty="0" smtClean="0">
              <a:solidFill>
                <a:srgbClr val="3366FF"/>
              </a:solidFill>
            </a:endParaRPr>
          </a:p>
          <a:p>
            <a:pPr algn="ctr" eaLnBrk="1" hangingPunct="1"/>
            <a:endParaRPr lang="en-US" sz="2000" i="1" dirty="0">
              <a:solidFill>
                <a:srgbClr val="3366FF"/>
              </a:solidFill>
            </a:endParaRPr>
          </a:p>
          <a:p>
            <a:pPr algn="ctr" eaLnBrk="1" hangingPunct="1"/>
            <a:r>
              <a:rPr lang="en-US" sz="2000" dirty="0">
                <a:solidFill>
                  <a:srgbClr val="3366FF"/>
                </a:solidFill>
              </a:rPr>
              <a:t>t</a:t>
            </a:r>
            <a:r>
              <a:rPr lang="en-US" sz="2000" dirty="0" smtClean="0">
                <a:solidFill>
                  <a:srgbClr val="3366FF"/>
                </a:solidFill>
              </a:rPr>
              <a:t>o appear in </a:t>
            </a:r>
            <a:r>
              <a:rPr lang="en-US" sz="2000" i="1" dirty="0" smtClean="0">
                <a:solidFill>
                  <a:srgbClr val="3366FF"/>
                </a:solidFill>
              </a:rPr>
              <a:t>Enviro</a:t>
            </a:r>
            <a:r>
              <a:rPr lang="en-US" sz="2000" i="1" dirty="0" smtClean="0">
                <a:solidFill>
                  <a:srgbClr val="3366FF"/>
                </a:solidFill>
              </a:rPr>
              <a:t>n Res </a:t>
            </a:r>
            <a:r>
              <a:rPr lang="en-US" sz="2000" i="1" dirty="0" err="1" smtClean="0">
                <a:solidFill>
                  <a:srgbClr val="3366FF"/>
                </a:solidFill>
              </a:rPr>
              <a:t>Lett</a:t>
            </a:r>
            <a:endParaRPr lang="en-US" sz="2000" i="1" dirty="0">
              <a:solidFill>
                <a:srgbClr val="3366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141" y="5678003"/>
            <a:ext cx="277660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8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7"/>
          <p:cNvSpPr txBox="1">
            <a:spLocks noChangeArrowheads="1"/>
          </p:cNvSpPr>
          <p:nvPr/>
        </p:nvSpPr>
        <p:spPr bwMode="auto">
          <a:xfrm>
            <a:off x="4506913" y="1717675"/>
            <a:ext cx="425466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Correlations: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Sahel SPI </a:t>
            </a:r>
            <a:r>
              <a:rPr lang="en-US" sz="1800" dirty="0">
                <a:solidFill>
                  <a:srgbClr val="FF0000"/>
                </a:solidFill>
              </a:rPr>
              <a:t>and </a:t>
            </a:r>
            <a:r>
              <a:rPr lang="en-US" sz="1800" dirty="0" err="1">
                <a:solidFill>
                  <a:srgbClr val="FF0000"/>
                </a:solidFill>
              </a:rPr>
              <a:t>NAtl-glotro</a:t>
            </a:r>
            <a:r>
              <a:rPr lang="en-US" sz="1800" dirty="0">
                <a:solidFill>
                  <a:srgbClr val="FF0000"/>
                </a:solidFill>
              </a:rPr>
              <a:t> SST = </a:t>
            </a:r>
            <a:r>
              <a:rPr lang="en-US" sz="1800" dirty="0" smtClean="0">
                <a:solidFill>
                  <a:srgbClr val="FF0000"/>
                </a:solidFill>
              </a:rPr>
              <a:t>0.62</a:t>
            </a:r>
            <a:endParaRPr 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dirty="0" smtClean="0"/>
              <a:t>Sahel SPI </a:t>
            </a:r>
            <a:r>
              <a:rPr lang="en-US" sz="1800" dirty="0"/>
              <a:t>and Indian O SST = -</a:t>
            </a:r>
            <a:r>
              <a:rPr lang="en-US" sz="1800" dirty="0" smtClean="0"/>
              <a:t>0.51</a:t>
            </a:r>
            <a:endParaRPr lang="en-US" sz="1800" dirty="0"/>
          </a:p>
          <a:p>
            <a:pPr eaLnBrk="1" hangingPunct="1"/>
            <a:r>
              <a:rPr lang="en-US" sz="1800" dirty="0" smtClean="0"/>
              <a:t>Sahel SPI </a:t>
            </a:r>
            <a:r>
              <a:rPr lang="en-US" sz="1800" dirty="0"/>
              <a:t>and N-S </a:t>
            </a:r>
            <a:r>
              <a:rPr lang="en-US" sz="1800" dirty="0" err="1"/>
              <a:t>Atl</a:t>
            </a:r>
            <a:r>
              <a:rPr lang="en-US" sz="1800" dirty="0"/>
              <a:t> = </a:t>
            </a:r>
            <a:r>
              <a:rPr lang="en-US" sz="1800" dirty="0" smtClean="0"/>
              <a:t>0.48</a:t>
            </a:r>
            <a:endParaRPr lang="en-US" sz="1800" dirty="0"/>
          </a:p>
          <a:p>
            <a:pPr eaLnBrk="1" hangingPunct="1"/>
            <a:r>
              <a:rPr lang="en-US" sz="1800" dirty="0" smtClean="0"/>
              <a:t>Sahel SPI </a:t>
            </a:r>
            <a:r>
              <a:rPr lang="en-US" sz="1800" dirty="0"/>
              <a:t>and </a:t>
            </a:r>
            <a:r>
              <a:rPr lang="en-US" sz="1800" dirty="0" err="1"/>
              <a:t>NAtl</a:t>
            </a:r>
            <a:r>
              <a:rPr lang="en-US" sz="1800" dirty="0"/>
              <a:t> – global SST = </a:t>
            </a:r>
            <a:r>
              <a:rPr lang="en-US" sz="1800" dirty="0" smtClean="0"/>
              <a:t>0.50</a:t>
            </a:r>
          </a:p>
          <a:p>
            <a:pPr eaLnBrk="1" hangingPunct="1"/>
            <a:r>
              <a:rPr lang="en-US" sz="1800" dirty="0" smtClean="0"/>
              <a:t>Sahel SPI and Nino3 = -0.28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33835" y="186530"/>
            <a:ext cx="7535086" cy="655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Subtropical N Atlantic minus global tropical mean SST 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is a good predictor of Sahel rainfall</a:t>
            </a:r>
          </a:p>
          <a:p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r>
              <a:rPr lang="en-US" b="1" dirty="0"/>
              <a:t>Sahel SPI is from Ali and </a:t>
            </a:r>
            <a:r>
              <a:rPr lang="en-US" b="1" dirty="0" err="1"/>
              <a:t>Lebel</a:t>
            </a:r>
            <a:r>
              <a:rPr lang="en-US" b="1" dirty="0"/>
              <a:t> (2009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[1950-2006]</a:t>
            </a:r>
            <a:endParaRPr lang="en-US" b="1" dirty="0"/>
          </a:p>
        </p:txBody>
      </p:sp>
      <p:pic>
        <p:nvPicPr>
          <p:cNvPr id="7" name="Picture 3" descr="irilogo_clear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3" y="1484445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123" y="519482"/>
            <a:ext cx="87048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Models say that IF the subtropical North Atlantic warms up </a:t>
            </a:r>
          </a:p>
          <a:p>
            <a:r>
              <a:rPr lang="en-US" sz="2400" dirty="0">
                <a:solidFill>
                  <a:srgbClr val="3366FF"/>
                </a:solidFill>
              </a:rPr>
              <a:t>more than the global tropics, then the Sahel could get wetter</a:t>
            </a:r>
            <a:r>
              <a:rPr lang="en-US" sz="2400" dirty="0" smtClean="0">
                <a:solidFill>
                  <a:srgbClr val="3366FF"/>
                </a:solidFill>
              </a:rPr>
              <a:t>…</a:t>
            </a:r>
          </a:p>
          <a:p>
            <a:endParaRPr lang="en-US" sz="2400" dirty="0"/>
          </a:p>
          <a:p>
            <a:pPr marL="800100" lvl="1" indent="-342900">
              <a:buFont typeface="Wingdings" charset="2"/>
              <a:buChar char="v"/>
            </a:pPr>
            <a:r>
              <a:rPr lang="en-US" sz="2400" dirty="0" smtClean="0"/>
              <a:t>Is this what has been happening?</a:t>
            </a:r>
          </a:p>
          <a:p>
            <a:pPr marL="800100" lvl="1" indent="-342900">
              <a:buFont typeface="Wingdings" charset="2"/>
              <a:buChar char="v"/>
            </a:pPr>
            <a:r>
              <a:rPr lang="en-US" sz="2400" dirty="0" smtClean="0"/>
              <a:t>How?</a:t>
            </a:r>
            <a:endParaRPr lang="en-US" sz="2400" dirty="0"/>
          </a:p>
        </p:txBody>
      </p:sp>
      <p:pic>
        <p:nvPicPr>
          <p:cNvPr id="3" name="Picture 3" descr="irilogo_clear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64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otborder+100+psdef+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4" y="1913024"/>
            <a:ext cx="36576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575" y="157617"/>
            <a:ext cx="6378669" cy="411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North Atlantic and global tropics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the </a:t>
            </a:r>
            <a:r>
              <a:rPr lang="en-US" sz="2400" dirty="0" err="1" smtClean="0"/>
              <a:t>interannual</a:t>
            </a:r>
            <a:r>
              <a:rPr lang="en-US" sz="2400" dirty="0" smtClean="0"/>
              <a:t> variability of Sahel rainfall – 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ainfall index is from Ali and </a:t>
            </a:r>
            <a:r>
              <a:rPr lang="en-US" sz="2400" dirty="0" err="1" smtClean="0"/>
              <a:t>Lebel</a:t>
            </a:r>
            <a:r>
              <a:rPr lang="en-US" sz="2400" dirty="0" smtClean="0"/>
              <a:t> (2009)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dirty="0" smtClean="0"/>
              <a:t>open circles are negative anomalies,</a:t>
            </a:r>
          </a:p>
          <a:p>
            <a:r>
              <a:rPr lang="en-US" dirty="0"/>
              <a:t>f</a:t>
            </a:r>
            <a:r>
              <a:rPr lang="en-US" dirty="0" smtClean="0"/>
              <a:t>ull dots are positive anomalies</a:t>
            </a:r>
            <a:endParaRPr lang="en-US" dirty="0"/>
          </a:p>
        </p:txBody>
      </p:sp>
      <p:pic>
        <p:nvPicPr>
          <p:cNvPr id="4" name="Picture 3" descr="irilogo_clearb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899022" y="1829818"/>
            <a:ext cx="3259212" cy="32368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99244" y="5066706"/>
            <a:ext cx="1942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</a:t>
            </a:r>
            <a:r>
              <a:rPr lang="en-US" dirty="0" smtClean="0"/>
              <a:t>ears since 1950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lue is early</a:t>
            </a:r>
          </a:p>
          <a:p>
            <a:pPr algn="ctr"/>
            <a:r>
              <a:rPr lang="en-US" dirty="0"/>
              <a:t>r</a:t>
            </a:r>
            <a:r>
              <a:rPr lang="en-US" dirty="0" smtClean="0"/>
              <a:t>ed is late</a:t>
            </a:r>
            <a:endParaRPr lang="en-US" dirty="0"/>
          </a:p>
        </p:txBody>
      </p:sp>
      <p:pic>
        <p:nvPicPr>
          <p:cNvPr id="8" name="Picture 7" descr="plotborder+72+psdef+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83" y="219424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3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355600" y="1212850"/>
            <a:ext cx="8293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Mechanisms to connect dynamics of variability and change: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 Indian Ocean/warming of the tropical oceans</a:t>
            </a:r>
          </a:p>
          <a:p>
            <a:pPr lvl="1" eaLnBrk="1" hangingPunct="1"/>
            <a:r>
              <a:rPr lang="en-US" dirty="0"/>
              <a:t>	</a:t>
            </a:r>
            <a:r>
              <a:rPr lang="en-US" dirty="0">
                <a:latin typeface="Wingdings" charset="0"/>
                <a:cs typeface="Wingdings" charset="0"/>
              </a:rPr>
              <a:t></a:t>
            </a:r>
            <a:r>
              <a:rPr lang="en-US" dirty="0"/>
              <a:t> controls vertical stability</a:t>
            </a:r>
          </a:p>
          <a:p>
            <a:pPr lvl="1" eaLnBrk="1" hangingPunct="1"/>
            <a:r>
              <a:rPr lang="en-US" dirty="0"/>
              <a:t>	</a:t>
            </a:r>
            <a:r>
              <a:rPr lang="en-US" dirty="0">
                <a:latin typeface="Wingdings" charset="0"/>
                <a:cs typeface="Wingdings" charset="0"/>
              </a:rPr>
              <a:t></a:t>
            </a:r>
            <a:r>
              <a:rPr lang="en-US" dirty="0"/>
              <a:t> related to </a:t>
            </a:r>
            <a:r>
              <a:rPr lang="en-US" i="1" dirty="0"/>
              <a:t>frequency</a:t>
            </a:r>
            <a:r>
              <a:rPr lang="en-US" dirty="0"/>
              <a:t> of daily rainfall?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 Atlantic Ocean/</a:t>
            </a:r>
          </a:p>
          <a:p>
            <a:pPr lvl="1" eaLnBrk="1" hangingPunct="1"/>
            <a:r>
              <a:rPr lang="en-US" dirty="0"/>
              <a:t>	</a:t>
            </a:r>
            <a:r>
              <a:rPr lang="en-US" dirty="0">
                <a:latin typeface="Wingdings" charset="0"/>
                <a:cs typeface="Wingdings" charset="0"/>
              </a:rPr>
              <a:t></a:t>
            </a:r>
            <a:r>
              <a:rPr lang="en-US" dirty="0"/>
              <a:t> controls moisture supply</a:t>
            </a:r>
          </a:p>
          <a:p>
            <a:pPr lvl="1" eaLnBrk="1" hangingPunct="1"/>
            <a:r>
              <a:rPr lang="en-US" dirty="0"/>
              <a:t>	</a:t>
            </a:r>
            <a:r>
              <a:rPr lang="en-US" dirty="0">
                <a:latin typeface="Wingdings" charset="0"/>
                <a:cs typeface="Wingdings" charset="0"/>
              </a:rPr>
              <a:t></a:t>
            </a:r>
            <a:r>
              <a:rPr lang="en-US" dirty="0"/>
              <a:t> related to </a:t>
            </a:r>
            <a:r>
              <a:rPr lang="en-US" i="1" dirty="0"/>
              <a:t>intensity</a:t>
            </a:r>
            <a:r>
              <a:rPr lang="en-US" dirty="0"/>
              <a:t> of daily rainfall?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1800" b="1" dirty="0" smtClean="0"/>
              <a:t>[Giannini, </a:t>
            </a:r>
            <a:r>
              <a:rPr lang="en-US" sz="1800" b="1" dirty="0" err="1" smtClean="0"/>
              <a:t>Biasutti</a:t>
            </a:r>
            <a:r>
              <a:rPr lang="en-US" sz="1800" b="1" dirty="0" smtClean="0"/>
              <a:t>, Held and </a:t>
            </a:r>
            <a:r>
              <a:rPr lang="en-US" sz="1800" b="1" dirty="0" err="1" smtClean="0"/>
              <a:t>Sobel</a:t>
            </a:r>
            <a:r>
              <a:rPr lang="en-US" sz="1800" b="1" dirty="0" smtClean="0"/>
              <a:t> 2008, in Climatic Change]</a:t>
            </a:r>
            <a:endParaRPr lang="en-US" sz="1800" b="1" dirty="0"/>
          </a:p>
        </p:txBody>
      </p:sp>
      <p:pic>
        <p:nvPicPr>
          <p:cNvPr id="44034" name="Picture 3" descr="irilogo_clear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17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lotborder+72+psdef+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82" y="15731"/>
            <a:ext cx="1828800" cy="1828800"/>
          </a:xfrm>
          <a:prstGeom prst="rect">
            <a:avLst/>
          </a:prstGeom>
        </p:spPr>
      </p:pic>
      <p:pic>
        <p:nvPicPr>
          <p:cNvPr id="6" name="Picture 5" descr="plotborder+72+psdef+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20" y="1832928"/>
            <a:ext cx="3657600" cy="3657600"/>
          </a:xfrm>
          <a:prstGeom prst="rect">
            <a:avLst/>
          </a:prstGeom>
        </p:spPr>
      </p:pic>
      <p:pic>
        <p:nvPicPr>
          <p:cNvPr id="5" name="Picture 4" descr="plotborder+72+psdef+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3" y="1832928"/>
            <a:ext cx="36576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144" y="224471"/>
            <a:ext cx="5454438" cy="6370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North Atlantic and global tropics </a:t>
            </a:r>
          </a:p>
          <a:p>
            <a:r>
              <a:rPr lang="en-US" sz="2400" dirty="0" smtClean="0"/>
              <a:t>in frequency (left) and intensity (right)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f daily rainfall in Senegal (1950-2010)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/>
              <a:t>circles are negative anomalies,</a:t>
            </a:r>
          </a:p>
          <a:p>
            <a:r>
              <a:rPr lang="en-US" dirty="0"/>
              <a:t>full dots are positive </a:t>
            </a:r>
            <a:r>
              <a:rPr lang="en-US" dirty="0" smtClean="0"/>
              <a:t>anomalies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86869" y="1861869"/>
            <a:ext cx="3246429" cy="320690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94089" y="1861869"/>
            <a:ext cx="3243531" cy="320690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irilogo_clearb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32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310" y="882058"/>
            <a:ext cx="7135287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The recent recovery in rainfall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cross the West African Sahel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ay be explained by changes </a:t>
            </a:r>
            <a:r>
              <a:rPr lang="en-US" sz="2400" dirty="0" smtClean="0">
                <a:solidFill>
                  <a:srgbClr val="000000"/>
                </a:solidFill>
              </a:rPr>
              <a:t>in intensity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more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than in frequency of precipitation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onsistent with: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</a:rPr>
              <a:t>	influence of oceans</a:t>
            </a:r>
          </a:p>
          <a:p>
            <a:pPr marL="800100" lvl="1" indent="-342900">
              <a:buFont typeface="Wingdings" charset="2"/>
              <a:buChar char="v"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expectation of GHG-induced climate change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Thanks </a:t>
            </a:r>
            <a:r>
              <a:rPr lang="en-US" b="1" dirty="0">
                <a:solidFill>
                  <a:srgbClr val="FF0000"/>
                </a:solidFill>
              </a:rPr>
              <a:t>to: S </a:t>
            </a:r>
            <a:r>
              <a:rPr lang="en-US" b="1" dirty="0" err="1">
                <a:solidFill>
                  <a:srgbClr val="FF0000"/>
                </a:solidFill>
              </a:rPr>
              <a:t>Salack</a:t>
            </a:r>
            <a:r>
              <a:rPr lang="en-US" b="1" dirty="0">
                <a:solidFill>
                  <a:srgbClr val="FF0000"/>
                </a:solidFill>
              </a:rPr>
              <a:t>, T </a:t>
            </a:r>
            <a:r>
              <a:rPr lang="en-US" b="1" dirty="0" err="1">
                <a:solidFill>
                  <a:srgbClr val="FF0000"/>
                </a:solidFill>
              </a:rPr>
              <a:t>Lodoun</a:t>
            </a:r>
            <a:r>
              <a:rPr lang="en-US" b="1" dirty="0">
                <a:solidFill>
                  <a:srgbClr val="FF0000"/>
                </a:solidFill>
              </a:rPr>
              <a:t>, A Ali, AT Gaye and O </a:t>
            </a:r>
            <a:r>
              <a:rPr lang="en-US" b="1" dirty="0" err="1">
                <a:solidFill>
                  <a:srgbClr val="FF0000"/>
                </a:solidFill>
              </a:rPr>
              <a:t>Ndiaye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Picture 3" descr="irilogo_clear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95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573159"/>
            <a:ext cx="5067300" cy="16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7" y="1651395"/>
            <a:ext cx="8101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oup 2"/>
          <p:cNvGrpSpPr>
            <a:grpSpLocks/>
          </p:cNvGrpSpPr>
          <p:nvPr/>
        </p:nvGrpSpPr>
        <p:grpSpPr bwMode="auto">
          <a:xfrm>
            <a:off x="304800" y="6400800"/>
            <a:ext cx="7056438" cy="400050"/>
            <a:chOff x="192" y="4032"/>
            <a:chExt cx="4445" cy="252"/>
          </a:xfrm>
        </p:grpSpPr>
        <p:sp>
          <p:nvSpPr>
            <p:cNvPr id="32774" name="AutoShape 3"/>
            <p:cNvSpPr>
              <a:spLocks noChangeArrowheads="1"/>
            </p:cNvSpPr>
            <p:nvPr/>
          </p:nvSpPr>
          <p:spPr bwMode="auto">
            <a:xfrm>
              <a:off x="192" y="4032"/>
              <a:ext cx="3943" cy="19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5" name="Group 4"/>
            <p:cNvGrpSpPr>
              <a:grpSpLocks/>
            </p:cNvGrpSpPr>
            <p:nvPr/>
          </p:nvGrpSpPr>
          <p:grpSpPr bwMode="auto">
            <a:xfrm>
              <a:off x="192" y="4032"/>
              <a:ext cx="4445" cy="252"/>
              <a:chOff x="192" y="4032"/>
              <a:chExt cx="4445" cy="252"/>
            </a:xfrm>
          </p:grpSpPr>
          <p:sp>
            <p:nvSpPr>
              <p:cNvPr id="32776" name="AutoShape 5"/>
              <p:cNvSpPr>
                <a:spLocks noChangeArrowheads="1"/>
              </p:cNvSpPr>
              <p:nvPr/>
            </p:nvSpPr>
            <p:spPr bwMode="auto">
              <a:xfrm>
                <a:off x="192" y="4032"/>
                <a:ext cx="3942" cy="195"/>
              </a:xfrm>
              <a:prstGeom prst="roundRect">
                <a:avLst>
                  <a:gd name="adj" fmla="val 51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777" name="Group 6"/>
              <p:cNvGrpSpPr>
                <a:grpSpLocks/>
              </p:cNvGrpSpPr>
              <p:nvPr/>
            </p:nvGrpSpPr>
            <p:grpSpPr bwMode="auto">
              <a:xfrm>
                <a:off x="192" y="4032"/>
                <a:ext cx="4445" cy="252"/>
                <a:chOff x="192" y="4032"/>
                <a:chExt cx="4445" cy="252"/>
              </a:xfrm>
            </p:grpSpPr>
            <p:sp>
              <p:nvSpPr>
                <p:cNvPr id="32778" name="AutoShape 7"/>
                <p:cNvSpPr>
                  <a:spLocks noChangeArrowheads="1"/>
                </p:cNvSpPr>
                <p:nvPr/>
              </p:nvSpPr>
              <p:spPr bwMode="auto">
                <a:xfrm>
                  <a:off x="192" y="4032"/>
                  <a:ext cx="3941" cy="193"/>
                </a:xfrm>
                <a:prstGeom prst="roundRect">
                  <a:avLst>
                    <a:gd name="adj" fmla="val 51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779" name="Group 8"/>
                <p:cNvGrpSpPr>
                  <a:grpSpLocks/>
                </p:cNvGrpSpPr>
                <p:nvPr/>
              </p:nvGrpSpPr>
              <p:grpSpPr bwMode="auto">
                <a:xfrm>
                  <a:off x="228" y="4033"/>
                  <a:ext cx="4409" cy="251"/>
                  <a:chOff x="228" y="4033"/>
                  <a:chExt cx="4409" cy="251"/>
                </a:xfrm>
              </p:grpSpPr>
              <p:sp>
                <p:nvSpPr>
                  <p:cNvPr id="32780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228" y="4033"/>
                    <a:ext cx="4409" cy="168"/>
                  </a:xfrm>
                  <a:prstGeom prst="roundRect">
                    <a:avLst>
                      <a:gd name="adj" fmla="val 593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781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28" y="4033"/>
                    <a:ext cx="4409" cy="251"/>
                    <a:chOff x="228" y="4033"/>
                    <a:chExt cx="4409" cy="251"/>
                  </a:xfrm>
                </p:grpSpPr>
                <p:sp>
                  <p:nvSpPr>
                    <p:cNvPr id="32782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" y="4033"/>
                      <a:ext cx="4409" cy="167"/>
                    </a:xfrm>
                    <a:prstGeom prst="roundRect">
                      <a:avLst>
                        <a:gd name="adj" fmla="val 602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83" name="AutoShap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" y="4120"/>
                      <a:ext cx="0" cy="164"/>
                    </a:xfrm>
                    <a:prstGeom prst="roundRect">
                      <a:avLst>
                        <a:gd name="adj" fmla="val 602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lang="en-GB" b="1" dirty="0">
                        <a:solidFill>
                          <a:srgbClr val="3366FF"/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32772" name="AutoShape 14"/>
          <p:cNvSpPr>
            <a:spLocks noChangeArrowheads="1"/>
          </p:cNvSpPr>
          <p:nvPr/>
        </p:nvSpPr>
        <p:spPr bwMode="auto">
          <a:xfrm>
            <a:off x="3886200" y="5410200"/>
            <a:ext cx="1225550" cy="460375"/>
          </a:xfrm>
          <a:prstGeom prst="roundRect">
            <a:avLst>
              <a:gd name="adj" fmla="val 34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Box 17"/>
          <p:cNvSpPr txBox="1">
            <a:spLocks noChangeArrowheads="1"/>
          </p:cNvSpPr>
          <p:nvPr/>
        </p:nvSpPr>
        <p:spPr bwMode="auto">
          <a:xfrm>
            <a:off x="350838" y="123825"/>
            <a:ext cx="6942626" cy="67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366FF"/>
                </a:solidFill>
              </a:rPr>
              <a:t>Oceans caused Sahel drought</a:t>
            </a:r>
            <a:endParaRPr lang="en-US" dirty="0">
              <a:solidFill>
                <a:srgbClr val="3366FF"/>
              </a:solidFill>
            </a:endParaRPr>
          </a:p>
          <a:p>
            <a:pPr eaLnBrk="1" hangingPunct="1"/>
            <a:r>
              <a:rPr lang="en-US" dirty="0">
                <a:latin typeface="+mn-lt"/>
              </a:rPr>
              <a:t>Oceans </a:t>
            </a:r>
            <a:r>
              <a:rPr lang="en-US" dirty="0" smtClean="0">
                <a:latin typeface="+mn-lt"/>
              </a:rPr>
              <a:t>explain late 20</a:t>
            </a:r>
            <a:r>
              <a:rPr lang="en-US" baseline="30000" dirty="0" smtClean="0">
                <a:latin typeface="+mn-lt"/>
              </a:rPr>
              <a:t>th</a:t>
            </a:r>
            <a:r>
              <a:rPr lang="en-US" dirty="0" smtClean="0">
                <a:latin typeface="+mn-lt"/>
              </a:rPr>
              <a:t> century downward trend, </a:t>
            </a:r>
          </a:p>
          <a:p>
            <a:pPr eaLnBrk="1" hangingPunct="1"/>
            <a:r>
              <a:rPr lang="en-US" dirty="0" smtClean="0">
                <a:latin typeface="+mn-lt"/>
              </a:rPr>
              <a:t>and recent upward trend</a:t>
            </a:r>
            <a:r>
              <a:rPr lang="en-US" dirty="0" smtClean="0">
                <a:latin typeface="+mn-lt"/>
              </a:rPr>
              <a:t>.</a:t>
            </a: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 smtClean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 smtClean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 smtClean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 smtClean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 smtClean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 smtClean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 smtClean="0">
              <a:latin typeface="+mn-lt"/>
            </a:endParaRPr>
          </a:p>
          <a:p>
            <a:pPr eaLnBrk="1" hangingPunct="1"/>
            <a:r>
              <a:rPr lang="en-US" sz="1800" b="1" dirty="0" smtClean="0">
                <a:latin typeface="+mn-lt"/>
              </a:rPr>
              <a:t>Giannini, </a:t>
            </a:r>
            <a:r>
              <a:rPr lang="en-US" sz="1800" b="1" dirty="0" err="1" smtClean="0">
                <a:latin typeface="+mn-lt"/>
              </a:rPr>
              <a:t>Saravanan</a:t>
            </a:r>
            <a:r>
              <a:rPr lang="en-US" sz="1800" b="1" dirty="0" smtClean="0">
                <a:latin typeface="+mn-lt"/>
              </a:rPr>
              <a:t> and Chang 2003, in Science</a:t>
            </a:r>
            <a:endParaRPr lang="en-US" sz="1800" b="1" dirty="0">
              <a:latin typeface="+mn-lt"/>
            </a:endParaRPr>
          </a:p>
        </p:txBody>
      </p:sp>
      <p:pic>
        <p:nvPicPr>
          <p:cNvPr id="17" name="Picture 3" descr="irilogo_clearb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2661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4263"/>
            <a:ext cx="424656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3313"/>
            <a:ext cx="424497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5720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572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3213" y="134938"/>
            <a:ext cx="9144000" cy="644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dirty="0">
                <a:solidFill>
                  <a:srgbClr val="3366FF"/>
                </a:solidFill>
              </a:rPr>
              <a:t>The influence of the oceans on the climate of the Sahel 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dirty="0" smtClean="0">
                <a:solidFill>
                  <a:srgbClr val="3366FF"/>
                </a:solidFill>
              </a:rPr>
              <a:t>is dominant: Atlantic and Indian/</a:t>
            </a:r>
            <a:r>
              <a:rPr lang="en-GB" dirty="0" err="1" smtClean="0">
                <a:solidFill>
                  <a:srgbClr val="3366FF"/>
                </a:solidFill>
              </a:rPr>
              <a:t>interdecadal</a:t>
            </a:r>
            <a:r>
              <a:rPr lang="en-GB" dirty="0" smtClean="0">
                <a:solidFill>
                  <a:srgbClr val="3366FF"/>
                </a:solidFill>
              </a:rPr>
              <a:t>, Pacific/</a:t>
            </a:r>
            <a:r>
              <a:rPr lang="en-GB" dirty="0" err="1" smtClean="0">
                <a:solidFill>
                  <a:srgbClr val="3366FF"/>
                </a:solidFill>
              </a:rPr>
              <a:t>interannual</a:t>
            </a:r>
            <a:endParaRPr lang="en-GB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endParaRPr lang="en-GB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1800" b="1" dirty="0" smtClean="0"/>
              <a:t>Giannini, </a:t>
            </a:r>
            <a:r>
              <a:rPr lang="en-GB" sz="1800" b="1" dirty="0" err="1" smtClean="0"/>
              <a:t>Saravanan</a:t>
            </a:r>
            <a:r>
              <a:rPr lang="en-GB" sz="1800" b="1" dirty="0" smtClean="0"/>
              <a:t> and Chang 2003, in Science</a:t>
            </a:r>
            <a:endParaRPr lang="en-GB" sz="1800" b="1" dirty="0"/>
          </a:p>
        </p:txBody>
      </p:sp>
      <p:sp>
        <p:nvSpPr>
          <p:cNvPr id="28680" name="AutoShape 7"/>
          <p:cNvSpPr>
            <a:spLocks noChangeArrowheads="1"/>
          </p:cNvSpPr>
          <p:nvPr/>
        </p:nvSpPr>
        <p:spPr bwMode="auto">
          <a:xfrm>
            <a:off x="431800" y="6324600"/>
            <a:ext cx="5570538" cy="368300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79" name="Picture 3" descr="irilogo_clearb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558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39888"/>
            <a:ext cx="6059488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416050" y="915988"/>
            <a:ext cx="6094413" cy="1128712"/>
            <a:chOff x="892" y="589"/>
            <a:chExt cx="3839" cy="711"/>
          </a:xfrm>
        </p:grpSpPr>
        <p:sp>
          <p:nvSpPr>
            <p:cNvPr id="34828" name="AutoShape 3"/>
            <p:cNvSpPr>
              <a:spLocks noChangeArrowheads="1"/>
            </p:cNvSpPr>
            <p:nvPr/>
          </p:nvSpPr>
          <p:spPr bwMode="auto">
            <a:xfrm>
              <a:off x="1680" y="769"/>
              <a:ext cx="2270" cy="494"/>
            </a:xfrm>
            <a:prstGeom prst="roundRect">
              <a:avLst>
                <a:gd name="adj" fmla="val 19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29" name="Group 4"/>
            <p:cNvGrpSpPr>
              <a:grpSpLocks/>
            </p:cNvGrpSpPr>
            <p:nvPr/>
          </p:nvGrpSpPr>
          <p:grpSpPr bwMode="auto">
            <a:xfrm>
              <a:off x="892" y="589"/>
              <a:ext cx="3839" cy="711"/>
              <a:chOff x="892" y="589"/>
              <a:chExt cx="3839" cy="711"/>
            </a:xfrm>
          </p:grpSpPr>
          <p:sp>
            <p:nvSpPr>
              <p:cNvPr id="34830" name="AutoShape 5"/>
              <p:cNvSpPr>
                <a:spLocks noChangeArrowheads="1"/>
              </p:cNvSpPr>
              <p:nvPr/>
            </p:nvSpPr>
            <p:spPr bwMode="auto">
              <a:xfrm>
                <a:off x="1680" y="769"/>
                <a:ext cx="2257" cy="483"/>
              </a:xfrm>
              <a:prstGeom prst="roundRect">
                <a:avLst>
                  <a:gd name="adj" fmla="val 20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31" name="Group 6"/>
              <p:cNvGrpSpPr>
                <a:grpSpLocks/>
              </p:cNvGrpSpPr>
              <p:nvPr/>
            </p:nvGrpSpPr>
            <p:grpSpPr bwMode="auto">
              <a:xfrm>
                <a:off x="892" y="589"/>
                <a:ext cx="3839" cy="711"/>
                <a:chOff x="892" y="589"/>
                <a:chExt cx="3839" cy="711"/>
              </a:xfrm>
            </p:grpSpPr>
            <p:sp>
              <p:nvSpPr>
                <p:cNvPr id="34832" name="AutoShape 7"/>
                <p:cNvSpPr>
                  <a:spLocks noChangeArrowheads="1"/>
                </p:cNvSpPr>
                <p:nvPr/>
              </p:nvSpPr>
              <p:spPr bwMode="auto">
                <a:xfrm>
                  <a:off x="1680" y="769"/>
                  <a:ext cx="2245" cy="473"/>
                </a:xfrm>
                <a:prstGeom prst="roundRect">
                  <a:avLst>
                    <a:gd name="adj" fmla="val 20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4833" name="Group 8"/>
                <p:cNvGrpSpPr>
                  <a:grpSpLocks/>
                </p:cNvGrpSpPr>
                <p:nvPr/>
              </p:nvGrpSpPr>
              <p:grpSpPr bwMode="auto">
                <a:xfrm>
                  <a:off x="892" y="589"/>
                  <a:ext cx="3839" cy="711"/>
                  <a:chOff x="892" y="589"/>
                  <a:chExt cx="3839" cy="711"/>
                </a:xfrm>
              </p:grpSpPr>
              <p:sp>
                <p:nvSpPr>
                  <p:cNvPr id="34834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769"/>
                    <a:ext cx="2233" cy="467"/>
                  </a:xfrm>
                  <a:prstGeom prst="roundRect">
                    <a:avLst>
                      <a:gd name="adj" fmla="val 213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483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892" y="589"/>
                    <a:ext cx="3839" cy="711"/>
                    <a:chOff x="892" y="589"/>
                    <a:chExt cx="3839" cy="711"/>
                  </a:xfrm>
                </p:grpSpPr>
                <p:sp>
                  <p:nvSpPr>
                    <p:cNvPr id="34836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769"/>
                      <a:ext cx="2223" cy="459"/>
                    </a:xfrm>
                    <a:prstGeom prst="roundRect">
                      <a:avLst>
                        <a:gd name="adj" fmla="val 218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483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2" y="589"/>
                      <a:ext cx="3839" cy="711"/>
                      <a:chOff x="892" y="589"/>
                      <a:chExt cx="3839" cy="711"/>
                    </a:xfrm>
                  </p:grpSpPr>
                  <p:sp>
                    <p:nvSpPr>
                      <p:cNvPr id="34838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80" y="769"/>
                        <a:ext cx="2214" cy="452"/>
                      </a:xfrm>
                      <a:prstGeom prst="roundRect">
                        <a:avLst>
                          <a:gd name="adj" fmla="val 218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34839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2" y="589"/>
                        <a:ext cx="3839" cy="711"/>
                        <a:chOff x="892" y="589"/>
                        <a:chExt cx="3839" cy="711"/>
                      </a:xfrm>
                    </p:grpSpPr>
                    <p:sp>
                      <p:nvSpPr>
                        <p:cNvPr id="34840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" y="769"/>
                          <a:ext cx="2204" cy="445"/>
                        </a:xfrm>
                        <a:prstGeom prst="roundRect">
                          <a:avLst>
                            <a:gd name="adj" fmla="val 222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34841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92" y="589"/>
                          <a:ext cx="3839" cy="711"/>
                          <a:chOff x="892" y="589"/>
                          <a:chExt cx="3839" cy="711"/>
                        </a:xfrm>
                      </p:grpSpPr>
                      <p:sp>
                        <p:nvSpPr>
                          <p:cNvPr id="34842" name="AutoShap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80" y="769"/>
                            <a:ext cx="2197" cy="439"/>
                          </a:xfrm>
                          <a:prstGeom prst="roundRect">
                            <a:avLst>
                              <a:gd name="adj" fmla="val 227"/>
                            </a:avLst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34843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92" y="589"/>
                            <a:ext cx="3839" cy="711"/>
                            <a:chOff x="892" y="589"/>
                            <a:chExt cx="3839" cy="711"/>
                          </a:xfrm>
                        </p:grpSpPr>
                        <p:sp>
                          <p:nvSpPr>
                            <p:cNvPr id="34844" name="AutoShap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80" y="769"/>
                              <a:ext cx="2188" cy="434"/>
                            </a:xfrm>
                            <a:prstGeom prst="roundRect">
                              <a:avLst>
                                <a:gd name="adj" fmla="val 227"/>
                              </a:avLst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34845" name="Group 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92" y="589"/>
                              <a:ext cx="3839" cy="711"/>
                              <a:chOff x="892" y="589"/>
                              <a:chExt cx="3839" cy="711"/>
                            </a:xfrm>
                          </p:grpSpPr>
                          <p:sp>
                            <p:nvSpPr>
                              <p:cNvPr id="34846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80" y="769"/>
                                <a:ext cx="2182" cy="431"/>
                              </a:xfrm>
                              <a:prstGeom prst="roundRect">
                                <a:avLst>
                                  <a:gd name="adj" fmla="val 231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34847" name="Group 2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892" y="589"/>
                                <a:ext cx="3839" cy="711"/>
                                <a:chOff x="892" y="589"/>
                                <a:chExt cx="3839" cy="711"/>
                              </a:xfrm>
                            </p:grpSpPr>
                            <p:sp>
                              <p:nvSpPr>
                                <p:cNvPr id="34848" name="AutoShape 2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80" y="769"/>
                                  <a:ext cx="2178" cy="427"/>
                                </a:xfrm>
                                <a:prstGeom prst="roundRect">
                                  <a:avLst>
                                    <a:gd name="adj" fmla="val 231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4849" name="AutoShape 2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80" y="769"/>
                                  <a:ext cx="2178" cy="426"/>
                                </a:xfrm>
                                <a:prstGeom prst="roundRect">
                                  <a:avLst>
                                    <a:gd name="adj" fmla="val 231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4850" name="AutoShape 2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80" y="769"/>
                                  <a:ext cx="2177" cy="425"/>
                                </a:xfrm>
                                <a:prstGeom prst="roundRect">
                                  <a:avLst>
                                    <a:gd name="adj" fmla="val 231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4851" name="AutoShape 2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80" y="769"/>
                                  <a:ext cx="2176" cy="425"/>
                                </a:xfrm>
                                <a:prstGeom prst="roundRect">
                                  <a:avLst>
                                    <a:gd name="adj" fmla="val 231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4852" name="AutoShape 2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05" y="768"/>
                                  <a:ext cx="1725" cy="532"/>
                                </a:xfrm>
                                <a:prstGeom prst="roundRect">
                                  <a:avLst>
                                    <a:gd name="adj" fmla="val 185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4853" name="AutoShape 2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05" y="768"/>
                                  <a:ext cx="1724" cy="532"/>
                                </a:xfrm>
                                <a:prstGeom prst="roundRect">
                                  <a:avLst>
                                    <a:gd name="adj" fmla="val 185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4854" name="AutoShape 2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892" y="589"/>
                                  <a:ext cx="3839" cy="391"/>
                                </a:xfrm>
                                <a:prstGeom prst="roundRect">
                                  <a:avLst>
                                    <a:gd name="adj" fmla="val 185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lIns="81720" tIns="42480" rIns="81720" bIns="42480">
                                  <a:spAutoFit/>
                                </a:bodyPr>
                                <a:lstStyle/>
                                <a:p>
                                  <a:pPr algn="ctr">
                                    <a:lnSpc>
                                      <a:spcPct val="93000"/>
                                    </a:lnSpc>
                                    <a:buClr>
                                      <a:srgbClr val="CC3300"/>
                                    </a:buClr>
                                    <a:buSzPct val="100000"/>
                                    <a:buFont typeface="Arial" charset="0"/>
                                    <a:buNone/>
                                    <a:tabLst>
                                      <a:tab pos="0" algn="l"/>
                                      <a:tab pos="457200" algn="l"/>
                                      <a:tab pos="914400" algn="l"/>
                                      <a:tab pos="1371600" algn="l"/>
                                      <a:tab pos="1828800" algn="l"/>
                                      <a:tab pos="2286000" algn="l"/>
                                      <a:tab pos="2743200" algn="l"/>
                                      <a:tab pos="3200400" algn="l"/>
                                      <a:tab pos="3657600" algn="l"/>
                                      <a:tab pos="4114800" algn="l"/>
                                      <a:tab pos="4572000" algn="l"/>
                                      <a:tab pos="5029200" algn="l"/>
                                      <a:tab pos="5486400" algn="l"/>
                                      <a:tab pos="5943600" algn="l"/>
                                      <a:tab pos="6400800" algn="l"/>
                                      <a:tab pos="6858000" algn="l"/>
                                      <a:tab pos="7315200" algn="l"/>
                                      <a:tab pos="7772400" algn="l"/>
                                      <a:tab pos="8229600" algn="l"/>
                                      <a:tab pos="8686800" algn="l"/>
                                      <a:tab pos="9144000" algn="l"/>
                                    </a:tabLst>
                                  </a:pPr>
                                  <a:r>
                                    <a:rPr lang="en-GB" b="1"/>
                                    <a:t>change between end of 20</a:t>
                                  </a:r>
                                  <a:r>
                                    <a:rPr lang="en-GB" b="1" baseline="30000"/>
                                    <a:t>th</a:t>
                                  </a:r>
                                  <a:r>
                                    <a:rPr lang="en-GB" b="1"/>
                                    <a:t> century and pre-Industrial</a:t>
                                  </a:r>
                                </a:p>
                                <a:p>
                                  <a:pPr algn="ctr">
                                    <a:buClr>
                                      <a:srgbClr val="000000"/>
                                    </a:buClr>
                                    <a:buSzPct val="100000"/>
                                    <a:buFont typeface="Arial" charset="0"/>
                                    <a:buNone/>
                                    <a:tabLst>
                                      <a:tab pos="0" algn="l"/>
                                      <a:tab pos="457200" algn="l"/>
                                      <a:tab pos="914400" algn="l"/>
                                      <a:tab pos="1371600" algn="l"/>
                                      <a:tab pos="1828800" algn="l"/>
                                      <a:tab pos="2286000" algn="l"/>
                                      <a:tab pos="2743200" algn="l"/>
                                      <a:tab pos="3200400" algn="l"/>
                                      <a:tab pos="3657600" algn="l"/>
                                      <a:tab pos="4114800" algn="l"/>
                                      <a:tab pos="4572000" algn="l"/>
                                      <a:tab pos="5029200" algn="l"/>
                                      <a:tab pos="5486400" algn="l"/>
                                      <a:tab pos="5943600" algn="l"/>
                                      <a:tab pos="6400800" algn="l"/>
                                      <a:tab pos="6858000" algn="l"/>
                                      <a:tab pos="7315200" algn="l"/>
                                      <a:tab pos="7772400" algn="l"/>
                                      <a:tab pos="8229600" algn="l"/>
                                      <a:tab pos="8686800" algn="l"/>
                                      <a:tab pos="9144000" algn="l"/>
                                    </a:tabLst>
                                  </a:pPr>
                                  <a:r>
                                    <a:rPr lang="en-GB"/>
                                    <a:t>in 19 coupled models</a:t>
                                  </a:r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4819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841750"/>
            <a:ext cx="59912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Group 31"/>
          <p:cNvGrpSpPr>
            <a:grpSpLocks/>
          </p:cNvGrpSpPr>
          <p:nvPr/>
        </p:nvGrpSpPr>
        <p:grpSpPr bwMode="auto">
          <a:xfrm>
            <a:off x="760413" y="228600"/>
            <a:ext cx="7100888" cy="609600"/>
            <a:chOff x="479" y="144"/>
            <a:chExt cx="4473" cy="384"/>
          </a:xfrm>
        </p:grpSpPr>
        <p:sp>
          <p:nvSpPr>
            <p:cNvPr id="34824" name="AutoShape 32"/>
            <p:cNvSpPr>
              <a:spLocks noChangeArrowheads="1"/>
            </p:cNvSpPr>
            <p:nvPr/>
          </p:nvSpPr>
          <p:spPr bwMode="auto">
            <a:xfrm>
              <a:off x="479" y="144"/>
              <a:ext cx="4473" cy="384"/>
            </a:xfrm>
            <a:prstGeom prst="roundRect">
              <a:avLst>
                <a:gd name="adj" fmla="val 25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25" name="Group 33"/>
            <p:cNvGrpSpPr>
              <a:grpSpLocks/>
            </p:cNvGrpSpPr>
            <p:nvPr/>
          </p:nvGrpSpPr>
          <p:grpSpPr bwMode="auto">
            <a:xfrm>
              <a:off x="479" y="144"/>
              <a:ext cx="4473" cy="384"/>
              <a:chOff x="479" y="144"/>
              <a:chExt cx="4473" cy="384"/>
            </a:xfrm>
          </p:grpSpPr>
          <p:sp>
            <p:nvSpPr>
              <p:cNvPr id="34826" name="AutoShape 34"/>
              <p:cNvSpPr>
                <a:spLocks noChangeArrowheads="1"/>
              </p:cNvSpPr>
              <p:nvPr/>
            </p:nvSpPr>
            <p:spPr bwMode="auto">
              <a:xfrm>
                <a:off x="479" y="144"/>
                <a:ext cx="4473" cy="384"/>
              </a:xfrm>
              <a:prstGeom prst="roundRect">
                <a:avLst>
                  <a:gd name="adj" fmla="val 25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7" name="AutoShape 35"/>
              <p:cNvSpPr>
                <a:spLocks noChangeArrowheads="1"/>
              </p:cNvSpPr>
              <p:nvPr/>
            </p:nvSpPr>
            <p:spPr bwMode="auto">
              <a:xfrm>
                <a:off x="2837" y="156"/>
                <a:ext cx="0" cy="219"/>
              </a:xfrm>
              <a:prstGeom prst="roundRect">
                <a:avLst>
                  <a:gd name="adj" fmla="val 25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Wingding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sz="2400" dirty="0">
                  <a:solidFill>
                    <a:srgbClr val="3366FF"/>
                  </a:solidFill>
                </a:endParaRPr>
              </a:p>
            </p:txBody>
          </p:sp>
        </p:grpSp>
      </p:grpSp>
      <p:sp>
        <p:nvSpPr>
          <p:cNvPr id="34822" name="TextBox 37"/>
          <p:cNvSpPr txBox="1">
            <a:spLocks noChangeArrowheads="1"/>
          </p:cNvSpPr>
          <p:nvPr/>
        </p:nvSpPr>
        <p:spPr bwMode="auto">
          <a:xfrm>
            <a:off x="323850" y="2520950"/>
            <a:ext cx="14303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precipitation</a:t>
            </a:r>
          </a:p>
          <a:p>
            <a:pPr algn="ctr" eaLnBrk="1" hangingPunct="1"/>
            <a:r>
              <a:rPr lang="en-US" sz="1800"/>
              <a:t>change</a:t>
            </a:r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  <a:p>
            <a:pPr algn="ctr" eaLnBrk="1" hangingPunct="1"/>
            <a:r>
              <a:rPr lang="en-US" sz="1800"/>
              <a:t>surface</a:t>
            </a:r>
          </a:p>
          <a:p>
            <a:pPr algn="ctr" eaLnBrk="1" hangingPunct="1"/>
            <a:r>
              <a:rPr lang="en-US" sz="1800"/>
              <a:t>temperature</a:t>
            </a:r>
          </a:p>
          <a:p>
            <a:pPr algn="ctr" eaLnBrk="1" hangingPunct="1"/>
            <a:r>
              <a:rPr lang="en-US" sz="1800"/>
              <a:t>change</a:t>
            </a:r>
          </a:p>
        </p:txBody>
      </p:sp>
      <p:pic>
        <p:nvPicPr>
          <p:cNvPr id="34823" name="Picture 3" descr="irilogo_clearb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650" y="174531"/>
            <a:ext cx="6034975" cy="655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3366FF"/>
                </a:solidFill>
              </a:rPr>
              <a:t>The CMIP3 multi-model ensemble average</a:t>
            </a:r>
          </a:p>
          <a:p>
            <a:r>
              <a:rPr lang="en-GB" sz="2400" dirty="0" smtClean="0">
                <a:solidFill>
                  <a:srgbClr val="3366FF"/>
                </a:solidFill>
              </a:rPr>
              <a:t>broadly captures </a:t>
            </a:r>
            <a:r>
              <a:rPr lang="en-GB" sz="2400" dirty="0">
                <a:solidFill>
                  <a:srgbClr val="3366FF"/>
                </a:solidFill>
              </a:rPr>
              <a:t>such </a:t>
            </a:r>
            <a:r>
              <a:rPr lang="en-GB" sz="2400" dirty="0" smtClean="0">
                <a:solidFill>
                  <a:srgbClr val="3366FF"/>
                </a:solidFill>
              </a:rPr>
              <a:t>influence</a:t>
            </a:r>
          </a:p>
          <a:p>
            <a:endParaRPr lang="en-GB" sz="2400" dirty="0">
              <a:solidFill>
                <a:srgbClr val="3366FF"/>
              </a:solidFill>
            </a:endParaRPr>
          </a:p>
          <a:p>
            <a:endParaRPr lang="en-GB" sz="2400" dirty="0" smtClean="0">
              <a:solidFill>
                <a:srgbClr val="3366FF"/>
              </a:solidFill>
            </a:endParaRPr>
          </a:p>
          <a:p>
            <a:endParaRPr lang="en-GB" sz="2400" dirty="0">
              <a:solidFill>
                <a:srgbClr val="3366FF"/>
              </a:solidFill>
            </a:endParaRPr>
          </a:p>
          <a:p>
            <a:endParaRPr lang="en-GB" sz="2400" dirty="0" smtClean="0">
              <a:solidFill>
                <a:srgbClr val="3366FF"/>
              </a:solidFill>
            </a:endParaRPr>
          </a:p>
          <a:p>
            <a:endParaRPr lang="en-GB" sz="2400" dirty="0">
              <a:solidFill>
                <a:srgbClr val="3366FF"/>
              </a:solidFill>
            </a:endParaRPr>
          </a:p>
          <a:p>
            <a:endParaRPr lang="en-GB" sz="2400" dirty="0" smtClean="0">
              <a:solidFill>
                <a:srgbClr val="3366FF"/>
              </a:solidFill>
            </a:endParaRPr>
          </a:p>
          <a:p>
            <a:endParaRPr lang="en-GB" sz="2400" dirty="0">
              <a:solidFill>
                <a:srgbClr val="3366FF"/>
              </a:solidFill>
            </a:endParaRPr>
          </a:p>
          <a:p>
            <a:endParaRPr lang="en-GB" sz="2400" dirty="0" smtClean="0">
              <a:solidFill>
                <a:srgbClr val="3366FF"/>
              </a:solidFill>
            </a:endParaRPr>
          </a:p>
          <a:p>
            <a:endParaRPr lang="en-GB" sz="2400" dirty="0">
              <a:solidFill>
                <a:srgbClr val="3366FF"/>
              </a:solidFill>
            </a:endParaRPr>
          </a:p>
          <a:p>
            <a:endParaRPr lang="en-GB" sz="2400" dirty="0" smtClean="0">
              <a:solidFill>
                <a:srgbClr val="3366FF"/>
              </a:solidFill>
            </a:endParaRPr>
          </a:p>
          <a:p>
            <a:endParaRPr lang="en-GB" sz="2400" dirty="0">
              <a:solidFill>
                <a:srgbClr val="3366FF"/>
              </a:solidFill>
            </a:endParaRPr>
          </a:p>
          <a:p>
            <a:endParaRPr lang="en-GB" sz="2400" dirty="0" smtClean="0">
              <a:solidFill>
                <a:srgbClr val="3366FF"/>
              </a:solidFill>
            </a:endParaRPr>
          </a:p>
          <a:p>
            <a:endParaRPr lang="en-GB" sz="2400" dirty="0">
              <a:solidFill>
                <a:srgbClr val="3366FF"/>
              </a:solidFill>
            </a:endParaRPr>
          </a:p>
          <a:p>
            <a:endParaRPr lang="en-GB" sz="2400" dirty="0" smtClean="0">
              <a:solidFill>
                <a:srgbClr val="3366FF"/>
              </a:solidFill>
            </a:endParaRPr>
          </a:p>
          <a:p>
            <a:endParaRPr lang="en-GB" dirty="0">
              <a:solidFill>
                <a:srgbClr val="3366FF"/>
              </a:solidFill>
            </a:endParaRPr>
          </a:p>
          <a:p>
            <a:r>
              <a:rPr lang="en-GB" b="1" dirty="0" err="1"/>
              <a:t>Biasutti</a:t>
            </a:r>
            <a:r>
              <a:rPr lang="en-GB" b="1" dirty="0"/>
              <a:t> and Giannini 2006, in </a:t>
            </a:r>
            <a:r>
              <a:rPr lang="en-GB" b="1" dirty="0" err="1"/>
              <a:t>Geophys</a:t>
            </a:r>
            <a:r>
              <a:rPr lang="en-GB" b="1" dirty="0"/>
              <a:t>. Res. </a:t>
            </a:r>
            <a:r>
              <a:rPr lang="en-GB" b="1" dirty="0" err="1" smtClean="0"/>
              <a:t>Lett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17792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7" y="728133"/>
            <a:ext cx="85122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Influence of the oceans on the climate of the Sahel</a:t>
            </a:r>
          </a:p>
          <a:p>
            <a:endParaRPr lang="en-US" sz="2400" dirty="0"/>
          </a:p>
          <a:p>
            <a:r>
              <a:rPr lang="en-US" sz="2400" dirty="0" smtClean="0"/>
              <a:t>ENSO/tropical Pacific dominates </a:t>
            </a:r>
            <a:r>
              <a:rPr lang="en-US" sz="2400" dirty="0" err="1" smtClean="0"/>
              <a:t>interannual</a:t>
            </a:r>
            <a:r>
              <a:rPr lang="en-US" sz="2400" dirty="0" smtClean="0"/>
              <a:t> time scale</a:t>
            </a:r>
          </a:p>
          <a:p>
            <a:endParaRPr lang="en-US" sz="2400" dirty="0"/>
          </a:p>
          <a:p>
            <a:r>
              <a:rPr lang="en-US" sz="2400" dirty="0" smtClean="0"/>
              <a:t>Atlantic and Indian Oceans explain multi-decadal persistence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f wet and dry epochs</a:t>
            </a:r>
          </a:p>
          <a:p>
            <a:endParaRPr lang="en-US" sz="2400" dirty="0"/>
          </a:p>
          <a:p>
            <a:r>
              <a:rPr lang="en-US" sz="2400" dirty="0" smtClean="0"/>
              <a:t>							… OR…</a:t>
            </a:r>
            <a:endParaRPr lang="en-US" sz="2400" dirty="0"/>
          </a:p>
        </p:txBody>
      </p:sp>
      <p:pic>
        <p:nvPicPr>
          <p:cNvPr id="3" name="Picture 3" descr="irilogo_clear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2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7" y="728133"/>
            <a:ext cx="8071440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A re-interpretation of the</a:t>
            </a:r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</a:rPr>
              <a:t>influence of the oceans on the climate of the Sahel</a:t>
            </a:r>
          </a:p>
          <a:p>
            <a:endParaRPr lang="en-US" sz="2400" dirty="0"/>
          </a:p>
          <a:p>
            <a:r>
              <a:rPr lang="en-US" sz="2400" dirty="0"/>
              <a:t>g</a:t>
            </a:r>
            <a:r>
              <a:rPr lang="en-US" sz="2400" dirty="0" smtClean="0"/>
              <a:t>lobal tropical oceans control vertical stability </a:t>
            </a:r>
          </a:p>
          <a:p>
            <a:r>
              <a:rPr lang="en-US" sz="2400" dirty="0" smtClean="0"/>
              <a:t>via deep convection, </a:t>
            </a:r>
          </a:p>
          <a:p>
            <a:r>
              <a:rPr lang="en-US" sz="2400" dirty="0" smtClean="0"/>
              <a:t>setting </a:t>
            </a:r>
            <a:r>
              <a:rPr lang="en-US" sz="2400" dirty="0"/>
              <a:t>upper tropospheric </a:t>
            </a:r>
            <a:r>
              <a:rPr lang="en-US" sz="2400" dirty="0" smtClean="0"/>
              <a:t>temperature globally </a:t>
            </a:r>
          </a:p>
          <a:p>
            <a:r>
              <a:rPr lang="en-US" sz="2400" dirty="0" smtClean="0"/>
              <a:t>[</a:t>
            </a:r>
            <a:r>
              <a:rPr lang="en-US" sz="2400" dirty="0" err="1" smtClean="0"/>
              <a:t>Neelin</a:t>
            </a:r>
            <a:r>
              <a:rPr lang="en-US" sz="2400" dirty="0" smtClean="0"/>
              <a:t> et al 2003; Chiang and </a:t>
            </a:r>
            <a:r>
              <a:rPr lang="en-US" sz="2400" dirty="0" err="1" smtClean="0"/>
              <a:t>Sobel</a:t>
            </a:r>
            <a:r>
              <a:rPr lang="en-US" sz="2400" dirty="0" smtClean="0"/>
              <a:t> 2002]</a:t>
            </a:r>
          </a:p>
          <a:p>
            <a:endParaRPr lang="en-US" sz="2400" dirty="0"/>
          </a:p>
          <a:p>
            <a:r>
              <a:rPr lang="en-US" sz="2400" dirty="0" smtClean="0"/>
              <a:t>Atlantic Ocean provides the moisture necessary to meet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increased vertical stability</a:t>
            </a:r>
          </a:p>
          <a:p>
            <a:r>
              <a:rPr lang="en-US" sz="2400" dirty="0" smtClean="0"/>
              <a:t>via the monsoonal flow.</a:t>
            </a:r>
            <a:endParaRPr lang="en-US" sz="2400" dirty="0"/>
          </a:p>
        </p:txBody>
      </p:sp>
      <p:pic>
        <p:nvPicPr>
          <p:cNvPr id="3" name="Picture 3" descr="irilogo_clear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41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15925"/>
            <a:ext cx="55880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00025" y="6443663"/>
            <a:ext cx="231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Zeng, Science 2003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00025" y="163513"/>
            <a:ext cx="6875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FF"/>
                </a:solidFill>
              </a:rPr>
              <a:t>Reinterpreting the influence of the Atlantic Ocean </a:t>
            </a:r>
          </a:p>
          <a:p>
            <a:pPr eaLnBrk="1" hangingPunct="1"/>
            <a:r>
              <a:rPr lang="en-US">
                <a:solidFill>
                  <a:srgbClr val="3366FF"/>
                </a:solidFill>
              </a:rPr>
              <a:t>on the monsoon…</a:t>
            </a:r>
          </a:p>
        </p:txBody>
      </p:sp>
      <p:pic>
        <p:nvPicPr>
          <p:cNvPr id="5" name="Picture 3" descr="irilogo_clear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13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090"/>
            <a:ext cx="5486400" cy="43891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29" y="784090"/>
            <a:ext cx="5486400" cy="4389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647" y="170917"/>
            <a:ext cx="709686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difference between sub-tropical North Atlantic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nd global tropical SST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xplains past drought and potential future recovery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dirty="0"/>
              <a:t>Past</a:t>
            </a:r>
          </a:p>
          <a:p>
            <a:r>
              <a:rPr lang="en-US" dirty="0">
                <a:solidFill>
                  <a:srgbClr val="008000"/>
                </a:solidFill>
              </a:rPr>
              <a:t>Green: end 20</a:t>
            </a:r>
            <a:r>
              <a:rPr lang="en-US" baseline="30000" dirty="0">
                <a:solidFill>
                  <a:srgbClr val="008000"/>
                </a:solidFill>
              </a:rPr>
              <a:t>th</a:t>
            </a:r>
            <a:r>
              <a:rPr lang="en-US" dirty="0">
                <a:solidFill>
                  <a:srgbClr val="008000"/>
                </a:solidFill>
              </a:rPr>
              <a:t> century – pre-Industrial</a:t>
            </a:r>
          </a:p>
          <a:p>
            <a:r>
              <a:rPr lang="en-US" dirty="0">
                <a:solidFill>
                  <a:srgbClr val="3366FF"/>
                </a:solidFill>
              </a:rPr>
              <a:t>Blue: end – beginning 20</a:t>
            </a:r>
            <a:r>
              <a:rPr lang="en-US" baseline="30000" dirty="0">
                <a:solidFill>
                  <a:srgbClr val="3366FF"/>
                </a:solidFill>
              </a:rPr>
              <a:t>th</a:t>
            </a:r>
            <a:r>
              <a:rPr lang="en-US" dirty="0">
                <a:solidFill>
                  <a:srgbClr val="3366FF"/>
                </a:solidFill>
              </a:rPr>
              <a:t> century</a:t>
            </a:r>
          </a:p>
          <a:p>
            <a:r>
              <a:rPr lang="en-US" dirty="0"/>
              <a:t>Future</a:t>
            </a:r>
          </a:p>
          <a:p>
            <a:r>
              <a:rPr lang="en-US" dirty="0">
                <a:solidFill>
                  <a:srgbClr val="FFF915"/>
                </a:solidFill>
              </a:rPr>
              <a:t>Yellow: mid-21</a:t>
            </a:r>
            <a:r>
              <a:rPr lang="en-US" baseline="30000" dirty="0">
                <a:solidFill>
                  <a:srgbClr val="FFF915"/>
                </a:solidFill>
              </a:rPr>
              <a:t>st</a:t>
            </a:r>
            <a:r>
              <a:rPr lang="en-US" dirty="0">
                <a:solidFill>
                  <a:srgbClr val="FFF915"/>
                </a:solidFill>
              </a:rPr>
              <a:t> (A1B) – end 20</a:t>
            </a:r>
            <a:r>
              <a:rPr lang="en-US" baseline="30000" dirty="0">
                <a:solidFill>
                  <a:srgbClr val="FFF915"/>
                </a:solidFill>
              </a:rPr>
              <a:t>th</a:t>
            </a:r>
            <a:r>
              <a:rPr lang="en-US" dirty="0">
                <a:solidFill>
                  <a:srgbClr val="FFF915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Red: end 21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– end 20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Picture 3" descr="irilogo_clearb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58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542925"/>
            <a:ext cx="4627563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547688"/>
            <a:ext cx="4621213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35"/>
          <p:cNvSpPr>
            <a:spLocks noChangeArrowheads="1"/>
          </p:cNvSpPr>
          <p:nvPr/>
        </p:nvSpPr>
        <p:spPr bwMode="auto">
          <a:xfrm>
            <a:off x="355934" y="208043"/>
            <a:ext cx="7732586" cy="6443455"/>
          </a:xfrm>
          <a:prstGeom prst="roundRect">
            <a:avLst>
              <a:gd name="adj" fmla="val 25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3366FF"/>
                </a:solidFill>
              </a:rPr>
              <a:t>IPCC AR4 simulations – past and future climate </a:t>
            </a:r>
            <a:r>
              <a:rPr lang="en-GB" sz="2400" dirty="0" smtClean="0">
                <a:solidFill>
                  <a:srgbClr val="3366FF"/>
                </a:solidFill>
              </a:rPr>
              <a:t>changes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 smtClean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 smtClean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 smtClean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 smtClean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 smtClean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 smtClean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 smtClean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 smtClean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 smtClean="0">
              <a:solidFill>
                <a:srgbClr val="3366FF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err="1" smtClean="0"/>
              <a:t>Biasutti</a:t>
            </a:r>
            <a:r>
              <a:rPr lang="en-GB" b="1" dirty="0" smtClean="0"/>
              <a:t> </a:t>
            </a:r>
            <a:r>
              <a:rPr lang="en-GB" b="1" dirty="0"/>
              <a:t>and Giannini 2006, in </a:t>
            </a:r>
            <a:r>
              <a:rPr lang="en-GB" b="1" dirty="0" err="1"/>
              <a:t>Geophys</a:t>
            </a:r>
            <a:r>
              <a:rPr lang="en-GB" b="1" dirty="0"/>
              <a:t>. Res. </a:t>
            </a:r>
            <a:r>
              <a:rPr lang="en-GB" b="1" dirty="0" err="1"/>
              <a:t>Lett</a:t>
            </a:r>
            <a:r>
              <a:rPr lang="en-GB" b="1" dirty="0" smtClean="0"/>
              <a:t>.</a:t>
            </a:r>
            <a:endParaRPr lang="en-GB" b="1" dirty="0"/>
          </a:p>
        </p:txBody>
      </p:sp>
      <p:pic>
        <p:nvPicPr>
          <p:cNvPr id="36869" name="Picture 3" descr="irilogo_clearb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1319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406</TotalTime>
  <Words>1316</Words>
  <Application>Microsoft Macintosh PowerPoint</Application>
  <PresentationFormat>On-screen Show (4:3)</PresentationFormat>
  <Paragraphs>245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Alessandra Giannini</dc:creator>
  <cp:lastModifiedBy>Alessandra Giannini</cp:lastModifiedBy>
  <cp:revision>98</cp:revision>
  <dcterms:created xsi:type="dcterms:W3CDTF">2012-12-03T21:10:14Z</dcterms:created>
  <dcterms:modified xsi:type="dcterms:W3CDTF">2013-04-17T17:28:22Z</dcterms:modified>
</cp:coreProperties>
</file>