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2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7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18E2-FF86-F24B-A251-2FA3F142D64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F949-4631-114C-8B33-53D767D6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7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618" y="1341415"/>
            <a:ext cx="7695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Tropical Pacific Ocean forcing of the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1998</a:t>
            </a:r>
            <a:r>
              <a:rPr lang="en-US" sz="3200" b="1" dirty="0"/>
              <a:t>-</a:t>
            </a:r>
            <a:r>
              <a:rPr lang="en-US" sz="3200" b="1" dirty="0" smtClean="0"/>
              <a:t>99 </a:t>
            </a:r>
            <a:r>
              <a:rPr lang="en-US" sz="3200" b="1" dirty="0"/>
              <a:t>decadal shift in global precipitation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25565" y="3442137"/>
            <a:ext cx="501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Lyon, </a:t>
            </a:r>
            <a:r>
              <a:rPr lang="en-US" dirty="0" err="1" smtClean="0"/>
              <a:t>Barnston</a:t>
            </a:r>
            <a:r>
              <a:rPr lang="en-US" dirty="0" smtClean="0"/>
              <a:t>, DeWitt, </a:t>
            </a:r>
            <a:r>
              <a:rPr lang="en-US" i="1" dirty="0" smtClean="0"/>
              <a:t>Climate Dynamics </a:t>
            </a:r>
            <a:r>
              <a:rPr lang="en-US" dirty="0" smtClean="0"/>
              <a:t>(revised)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7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358900"/>
            <a:ext cx="3898900" cy="414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6119" y="549758"/>
            <a:ext cx="640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PRCP Anomalies: (1999-2011) minus (1979-1998)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5939" y="2540166"/>
            <a:ext cx="15699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 Simulation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POGA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117600"/>
            <a:ext cx="3898900" cy="462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2758" y="446690"/>
            <a:ext cx="349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Model PRCP Leading EOFs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9448" y="2032000"/>
            <a:ext cx="156999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 Simulation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POGA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353" y="1038335"/>
            <a:ext cx="3962400" cy="535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8620" y="306551"/>
            <a:ext cx="456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EOFs of Model 850 </a:t>
            </a:r>
            <a:r>
              <a:rPr lang="en-US" sz="2400" b="1" dirty="0" err="1" smtClean="0"/>
              <a:t>hPa</a:t>
            </a:r>
            <a:r>
              <a:rPr lang="en-US" sz="2400" b="1" dirty="0" smtClean="0"/>
              <a:t> Wind Field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8138" y="2250966"/>
            <a:ext cx="15699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 Simulation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POGA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240" y="306551"/>
            <a:ext cx="7565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Composite and EOF of Model 200 </a:t>
            </a:r>
            <a:r>
              <a:rPr lang="en-US" sz="2400" b="1" dirty="0" err="1" smtClean="0"/>
              <a:t>hPa</a:t>
            </a:r>
            <a:r>
              <a:rPr lang="en-US" sz="2400" b="1" dirty="0" smtClean="0"/>
              <a:t> Stationary Waves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5259" y="1970690"/>
            <a:ext cx="17957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POGA Composite</a:t>
            </a:r>
          </a:p>
          <a:p>
            <a:pPr algn="ctr"/>
            <a:r>
              <a:rPr lang="en-US" dirty="0" smtClean="0"/>
              <a:t>1999-2011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POGA EOF1</a:t>
            </a:r>
          </a:p>
          <a:p>
            <a:pPr algn="ctr"/>
            <a:r>
              <a:rPr lang="en-US" dirty="0" smtClean="0"/>
              <a:t>Loadings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850900"/>
            <a:ext cx="40259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2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240" y="306551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3240" y="1007241"/>
            <a:ext cx="80329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climate shift akin to that of 1976-77 occurred in 1998-99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Shift is identified in multiple observational fields (PRCP, V850, SW200)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ECHAM4.5 simulations and POGA runs capture the salient, observed</a:t>
            </a:r>
          </a:p>
          <a:p>
            <a:r>
              <a:rPr lang="en-US" dirty="0"/>
              <a:t> </a:t>
            </a:r>
            <a:r>
              <a:rPr lang="en-US" dirty="0" smtClean="0"/>
              <a:t>    features quite well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POGA runs are able to capture observed features, indicting the fundamental role </a:t>
            </a:r>
          </a:p>
          <a:p>
            <a:r>
              <a:rPr lang="en-US" dirty="0"/>
              <a:t> </a:t>
            </a:r>
            <a:r>
              <a:rPr lang="en-US" dirty="0" smtClean="0"/>
              <a:t>    played by the tropical Pacific SSTs in generating </a:t>
            </a:r>
            <a:r>
              <a:rPr lang="en-US" dirty="0" err="1" smtClean="0"/>
              <a:t>teleconnections</a:t>
            </a:r>
            <a:endParaRPr lang="en-US" dirty="0" smtClean="0"/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East Africa, results strongly suggest that </a:t>
            </a:r>
            <a:r>
              <a:rPr lang="en-US" dirty="0" err="1" smtClean="0"/>
              <a:t>multidecadal</a:t>
            </a:r>
            <a:r>
              <a:rPr lang="en-US" dirty="0" smtClean="0"/>
              <a:t> variability in the</a:t>
            </a:r>
          </a:p>
          <a:p>
            <a:r>
              <a:rPr lang="en-US" dirty="0"/>
              <a:t> </a:t>
            </a:r>
            <a:r>
              <a:rPr lang="en-US" dirty="0" smtClean="0"/>
              <a:t>     Pacific is the main driver of the recent “long rains” decline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5172" y="4151308"/>
            <a:ext cx="337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- - - - - - - - - - - - - - - - - - - - - - - -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597" y="4546915"/>
            <a:ext cx="844053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Interesting that in MAM the Pacific has direct relationship to East Africa</a:t>
            </a:r>
          </a:p>
          <a:p>
            <a:r>
              <a:rPr lang="en-US" dirty="0"/>
              <a:t> </a:t>
            </a:r>
            <a:r>
              <a:rPr lang="en-US" dirty="0" smtClean="0"/>
              <a:t>     rainfall, vis-à-vis OND, when the progression is Pacific </a:t>
            </a:r>
            <a:r>
              <a:rPr lang="en-US" dirty="0" smtClean="0">
                <a:sym typeface="Wingdings"/>
              </a:rPr>
              <a:t> Indian  East Africa.  Why?</a:t>
            </a:r>
          </a:p>
          <a:p>
            <a:endParaRPr lang="en-US" sz="14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What are the </a:t>
            </a:r>
            <a:r>
              <a:rPr lang="en-US" i="1" dirty="0" smtClean="0">
                <a:sym typeface="Wingdings"/>
              </a:rPr>
              <a:t>physical mechanisms </a:t>
            </a:r>
            <a:r>
              <a:rPr lang="en-US" dirty="0" smtClean="0">
                <a:sym typeface="Wingdings"/>
              </a:rPr>
              <a:t>that lead to the rainfall decline in East Africa?</a:t>
            </a:r>
          </a:p>
          <a:p>
            <a:endParaRPr lang="en-US" sz="14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Are there additional factors leading to the severity of recent MAM droughts in EA?</a:t>
            </a:r>
            <a:endParaRPr lang="en-US" sz="14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Climate Change  A wetter East Africa?   What do the models get right (now)?</a:t>
            </a:r>
          </a:p>
        </p:txBody>
      </p:sp>
    </p:spTree>
    <p:extLst>
      <p:ext uri="{BB962C8B-B14F-4D97-AF65-F5344CB8AC3E}">
        <p14:creationId xmlns:p14="http://schemas.microsoft.com/office/powerpoint/2010/main" val="269059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89" y="0"/>
            <a:ext cx="48776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172" y="64813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MAM 2011</a:t>
            </a:r>
          </a:p>
          <a:p>
            <a:pPr algn="ctr"/>
            <a:r>
              <a:rPr lang="en-US" dirty="0" smtClean="0"/>
              <a:t>PRCP Anomaly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33" y="2858814"/>
            <a:ext cx="2133918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MAM 1999-2011</a:t>
            </a:r>
          </a:p>
          <a:p>
            <a:pPr algn="ctr"/>
            <a:r>
              <a:rPr lang="en-US" dirty="0" smtClean="0"/>
              <a:t>AVG PRCP Anomaly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East Africa </a:t>
            </a:r>
          </a:p>
          <a:p>
            <a:pPr algn="ctr"/>
            <a:r>
              <a:rPr lang="en-US" dirty="0" smtClean="0"/>
              <a:t>MAM PRCP Anomaly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1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348" y="368300"/>
            <a:ext cx="4381500" cy="610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938" y="1532759"/>
            <a:ext cx="2480166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MAM Avg. SST Anomaly</a:t>
            </a:r>
          </a:p>
          <a:p>
            <a:pPr algn="ctr"/>
            <a:r>
              <a:rPr lang="en-US" dirty="0" smtClean="0"/>
              <a:t>1999-2012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MAM Avg. PRCP, V850</a:t>
            </a:r>
          </a:p>
          <a:p>
            <a:pPr algn="ctr"/>
            <a:r>
              <a:rPr lang="en-US" dirty="0" smtClean="0"/>
              <a:t>Anomalies 1999-2012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CMAP PRCP &gt; 6 mm/day</a:t>
            </a:r>
          </a:p>
          <a:p>
            <a:pPr algn="ctr"/>
            <a:r>
              <a:rPr lang="en-US" dirty="0" smtClean="0"/>
              <a:t>Red </a:t>
            </a:r>
            <a:r>
              <a:rPr lang="en-US" dirty="0" smtClean="0">
                <a:sym typeface="Wingdings"/>
              </a:rPr>
              <a:t> 1979-1998</a:t>
            </a:r>
          </a:p>
          <a:p>
            <a:pPr algn="ctr"/>
            <a:r>
              <a:rPr lang="en-US" dirty="0" smtClean="0">
                <a:sym typeface="Wingdings"/>
              </a:rPr>
              <a:t>Blue 1999-2011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269" y="1578741"/>
            <a:ext cx="3898900" cy="367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310" y="2461172"/>
            <a:ext cx="23108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EOF Loadings</a:t>
            </a:r>
          </a:p>
          <a:p>
            <a:pPr algn="ctr"/>
            <a:r>
              <a:rPr lang="en-US" dirty="0" smtClean="0"/>
              <a:t>MAM PRCP 1979-2011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809" y="289910"/>
            <a:ext cx="31623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930" y="289910"/>
            <a:ext cx="38715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Linearly remove ENSO and GW</a:t>
            </a:r>
          </a:p>
          <a:p>
            <a:r>
              <a:rPr lang="en-US" dirty="0" smtClean="0"/>
              <a:t>Signals from ERSST (and HAD SST): </a:t>
            </a:r>
          </a:p>
          <a:p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Compute EOF of Residual Anomalies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1911" y="1644949"/>
            <a:ext cx="26038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EOF1 Pacific Domain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EOF1 Indo-Pacific Domain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PCs and GW Trend</a:t>
            </a:r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49" y="279837"/>
            <a:ext cx="4178300" cy="605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448" y="1226207"/>
            <a:ext cx="315246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GPCC PRCP Difference:</a:t>
            </a:r>
          </a:p>
          <a:p>
            <a:pPr algn="ctr"/>
            <a:r>
              <a:rPr lang="en-US" dirty="0" smtClean="0"/>
              <a:t>(1999-2010) minus (1977-1998)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(1946-1976) minus (1977-1998)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Statistically Significant Pooled</a:t>
            </a:r>
          </a:p>
          <a:p>
            <a:pPr algn="ctr"/>
            <a:r>
              <a:rPr lang="en-US" dirty="0" smtClean="0"/>
              <a:t>PRCP Anomalies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356" y="622300"/>
            <a:ext cx="3530600" cy="561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414" y="1690414"/>
            <a:ext cx="342477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EOF1 of R2 850hPa Wind for MAM</a:t>
            </a:r>
          </a:p>
          <a:p>
            <a:pPr algn="ctr"/>
            <a:r>
              <a:rPr lang="en-US" dirty="0" smtClean="0"/>
              <a:t>1979-2012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As Above but for 20CR</a:t>
            </a:r>
          </a:p>
          <a:p>
            <a:pPr algn="ctr"/>
            <a:r>
              <a:rPr lang="en-US" dirty="0" smtClean="0"/>
              <a:t>(1930-2008)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293" y="838200"/>
            <a:ext cx="3924300" cy="516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756" y="1629103"/>
            <a:ext cx="27285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R2 Composite 200hPa </a:t>
            </a:r>
          </a:p>
          <a:p>
            <a:pPr algn="ctr"/>
            <a:r>
              <a:rPr lang="en-US" dirty="0" smtClean="0"/>
              <a:t>Stationary Wave for MAM</a:t>
            </a:r>
          </a:p>
          <a:p>
            <a:pPr algn="ctr"/>
            <a:r>
              <a:rPr lang="en-US" dirty="0" smtClean="0"/>
              <a:t>1999-2012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EOF1 of R2 200 </a:t>
            </a:r>
            <a:r>
              <a:rPr lang="en-US" dirty="0" err="1" smtClean="0"/>
              <a:t>hPa</a:t>
            </a:r>
            <a:endParaRPr lang="en-US" dirty="0" smtClean="0"/>
          </a:p>
          <a:p>
            <a:pPr algn="ctr"/>
            <a:r>
              <a:rPr lang="en-US" dirty="0" smtClean="0"/>
              <a:t>Stationary Waves for MAM</a:t>
            </a:r>
          </a:p>
          <a:p>
            <a:pPr algn="ctr"/>
            <a:r>
              <a:rPr lang="en-US" dirty="0" smtClean="0"/>
              <a:t>1979-2012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PC1</a:t>
            </a:r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039" y="1453931"/>
            <a:ext cx="7728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Do Climate Model Simulations Capture </a:t>
            </a:r>
          </a:p>
          <a:p>
            <a:pPr algn="ctr"/>
            <a:r>
              <a:rPr lang="en-US" sz="3200" b="1" dirty="0" smtClean="0"/>
              <a:t>the Recent Observed Patterns and the Shift?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7518" y="2907860"/>
            <a:ext cx="671454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/>
              </a:rPr>
              <a:t>Use the ECHAM4.5 (captures </a:t>
            </a:r>
            <a:r>
              <a:rPr lang="en-US" sz="2400" dirty="0" err="1" smtClean="0">
                <a:sym typeface="Wingdings"/>
              </a:rPr>
              <a:t>climo</a:t>
            </a:r>
            <a:r>
              <a:rPr lang="en-US" sz="2400" dirty="0" smtClean="0">
                <a:sym typeface="Wingdings"/>
              </a:rPr>
              <a:t>, used in IRI </a:t>
            </a:r>
            <a:r>
              <a:rPr lang="en-US" sz="2400" dirty="0" err="1" smtClean="0">
                <a:sym typeface="Wingdings"/>
              </a:rPr>
              <a:t>fcsts</a:t>
            </a:r>
            <a:r>
              <a:rPr lang="en-US" sz="2400" dirty="0" smtClean="0">
                <a:sym typeface="Wingdings"/>
              </a:rPr>
              <a:t>)</a:t>
            </a:r>
          </a:p>
          <a:p>
            <a:endParaRPr lang="en-US" dirty="0">
              <a:sym typeface="Wingdings"/>
            </a:endParaRPr>
          </a:p>
          <a:p>
            <a:pPr marL="457200" indent="-457200"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Full Simulations</a:t>
            </a:r>
          </a:p>
          <a:p>
            <a:endParaRPr lang="en-US" sz="2400" dirty="0" smtClean="0">
              <a:sym typeface="Wingdings"/>
            </a:endParaRPr>
          </a:p>
          <a:p>
            <a:pPr marL="457200" indent="-457200"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POGA Runs (with slab ocean model)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3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484</Words>
  <Application>Microsoft Macintosh PowerPoint</Application>
  <PresentationFormat>On-screen Show (4:3)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Bradfield Lyon</dc:creator>
  <cp:lastModifiedBy>Bradfield Lyon</cp:lastModifiedBy>
  <cp:revision>13</cp:revision>
  <dcterms:created xsi:type="dcterms:W3CDTF">2013-06-12T13:29:10Z</dcterms:created>
  <dcterms:modified xsi:type="dcterms:W3CDTF">2013-06-12T16:09:45Z</dcterms:modified>
</cp:coreProperties>
</file>