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8" r:id="rId2"/>
    <p:sldId id="262" r:id="rId3"/>
    <p:sldId id="261" r:id="rId4"/>
    <p:sldId id="259" r:id="rId5"/>
    <p:sldId id="263" r:id="rId6"/>
    <p:sldId id="264" r:id="rId7"/>
    <p:sldId id="265" r:id="rId8"/>
    <p:sldId id="267" r:id="rId9"/>
    <p:sldId id="268" r:id="rId10"/>
    <p:sldId id="266" r:id="rId11"/>
    <p:sldId id="271" r:id="rId12"/>
    <p:sldId id="273" r:id="rId13"/>
    <p:sldId id="285" r:id="rId14"/>
    <p:sldId id="286" r:id="rId15"/>
    <p:sldId id="256" r:id="rId16"/>
    <p:sldId id="257" r:id="rId17"/>
    <p:sldId id="277" r:id="rId18"/>
    <p:sldId id="276" r:id="rId19"/>
    <p:sldId id="281" r:id="rId20"/>
    <p:sldId id="278" r:id="rId21"/>
    <p:sldId id="292" r:id="rId22"/>
    <p:sldId id="287" r:id="rId23"/>
    <p:sldId id="290" r:id="rId24"/>
    <p:sldId id="279" r:id="rId25"/>
    <p:sldId id="289" r:id="rId26"/>
    <p:sldId id="284" r:id="rId27"/>
    <p:sldId id="260" r:id="rId28"/>
    <p:sldId id="283" r:id="rId29"/>
    <p:sldId id="270" r:id="rId30"/>
    <p:sldId id="28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440"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5D10E-2E03-B949-9047-494FC446EB39}" type="datetimeFigureOut">
              <a:rPr lang="en-US" smtClean="0"/>
              <a:t>12/13/12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A18FC-BF76-074D-A1AF-2795418697AC}" type="slidenum">
              <a:rPr lang="en-US" smtClean="0"/>
              <a:t>‹#›</a:t>
            </a:fld>
            <a:endParaRPr lang="en-US"/>
          </a:p>
        </p:txBody>
      </p:sp>
    </p:spTree>
    <p:extLst>
      <p:ext uri="{BB962C8B-B14F-4D97-AF65-F5344CB8AC3E}">
        <p14:creationId xmlns:p14="http://schemas.microsoft.com/office/powerpoint/2010/main" val="39653378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A18FC-BF76-074D-A1AF-2795418697AC}" type="slidenum">
              <a:rPr lang="en-US" smtClean="0"/>
              <a:t>9</a:t>
            </a:fld>
            <a:endParaRPr lang="en-US"/>
          </a:p>
        </p:txBody>
      </p:sp>
    </p:spTree>
    <p:extLst>
      <p:ext uri="{BB962C8B-B14F-4D97-AF65-F5344CB8AC3E}">
        <p14:creationId xmlns:p14="http://schemas.microsoft.com/office/powerpoint/2010/main" val="142389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A18FC-BF76-074D-A1AF-2795418697AC}" type="slidenum">
              <a:rPr lang="en-US" smtClean="0"/>
              <a:t>18</a:t>
            </a:fld>
            <a:endParaRPr lang="en-US"/>
          </a:p>
        </p:txBody>
      </p:sp>
    </p:spTree>
    <p:extLst>
      <p:ext uri="{BB962C8B-B14F-4D97-AF65-F5344CB8AC3E}">
        <p14:creationId xmlns:p14="http://schemas.microsoft.com/office/powerpoint/2010/main" val="351204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461975-B7E3-D840-BD36-9CE0D3460A3C}" type="datetimeFigureOut">
              <a:rPr lang="en-US" smtClean="0"/>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65534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61975-B7E3-D840-BD36-9CE0D3460A3C}" type="datetimeFigureOut">
              <a:rPr lang="en-US" smtClean="0"/>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126961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61975-B7E3-D840-BD36-9CE0D3460A3C}" type="datetimeFigureOut">
              <a:rPr lang="en-US" smtClean="0"/>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218365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61975-B7E3-D840-BD36-9CE0D3460A3C}" type="datetimeFigureOut">
              <a:rPr lang="en-US" smtClean="0"/>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202427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461975-B7E3-D840-BD36-9CE0D3460A3C}" type="datetimeFigureOut">
              <a:rPr lang="en-US" smtClean="0"/>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391340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461975-B7E3-D840-BD36-9CE0D3460A3C}" type="datetimeFigureOut">
              <a:rPr lang="en-US" smtClean="0"/>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229915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461975-B7E3-D840-BD36-9CE0D3460A3C}" type="datetimeFigureOut">
              <a:rPr lang="en-US" smtClean="0"/>
              <a:t>12/13/12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33162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461975-B7E3-D840-BD36-9CE0D3460A3C}" type="datetimeFigureOut">
              <a:rPr lang="en-US" smtClean="0"/>
              <a:t>12/13/12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105885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61975-B7E3-D840-BD36-9CE0D3460A3C}" type="datetimeFigureOut">
              <a:rPr lang="en-US" smtClean="0"/>
              <a:t>12/13/12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301436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61975-B7E3-D840-BD36-9CE0D3460A3C}" type="datetimeFigureOut">
              <a:rPr lang="en-US" smtClean="0"/>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74571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61975-B7E3-D840-BD36-9CE0D3460A3C}" type="datetimeFigureOut">
              <a:rPr lang="en-US" smtClean="0"/>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74EDF-131E-4F4D-8781-D137627E07AD}" type="slidenum">
              <a:rPr lang="en-US" smtClean="0"/>
              <a:t>‹#›</a:t>
            </a:fld>
            <a:endParaRPr lang="en-US"/>
          </a:p>
        </p:txBody>
      </p:sp>
    </p:spTree>
    <p:extLst>
      <p:ext uri="{BB962C8B-B14F-4D97-AF65-F5344CB8AC3E}">
        <p14:creationId xmlns:p14="http://schemas.microsoft.com/office/powerpoint/2010/main" val="2987605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61975-B7E3-D840-BD36-9CE0D3460A3C}" type="datetimeFigureOut">
              <a:rPr lang="en-US" smtClean="0"/>
              <a:t>12/13/12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74EDF-131E-4F4D-8781-D137627E07AD}" type="slidenum">
              <a:rPr lang="en-US" smtClean="0"/>
              <a:t>‹#›</a:t>
            </a:fld>
            <a:endParaRPr lang="en-US"/>
          </a:p>
        </p:txBody>
      </p:sp>
    </p:spTree>
    <p:extLst>
      <p:ext uri="{BB962C8B-B14F-4D97-AF65-F5344CB8AC3E}">
        <p14:creationId xmlns:p14="http://schemas.microsoft.com/office/powerpoint/2010/main" val="25547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24.emf"/><Relationship Id="rId6"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 Id="rId3"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 Id="rId3" Type="http://schemas.openxmlformats.org/officeDocument/2006/relationships/image" Target="../media/image3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 Id="rId3"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 Id="rId3" Type="http://schemas.openxmlformats.org/officeDocument/2006/relationships/image" Target="../media/image5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2900" y="2598003"/>
            <a:ext cx="5778500" cy="646331"/>
          </a:xfrm>
          <a:prstGeom prst="rect">
            <a:avLst/>
          </a:prstGeom>
        </p:spPr>
        <p:txBody>
          <a:bodyPr wrap="square">
            <a:spAutoFit/>
          </a:bodyPr>
          <a:lstStyle/>
          <a:p>
            <a:pPr algn="ctr"/>
            <a:r>
              <a:rPr lang="en-US" b="1" dirty="0"/>
              <a:t>Michela Biasutti </a:t>
            </a:r>
            <a:r>
              <a:rPr lang="en-US" dirty="0" smtClean="0"/>
              <a:t> and </a:t>
            </a:r>
            <a:r>
              <a:rPr lang="en-US" b="1" dirty="0"/>
              <a:t>Dong </a:t>
            </a:r>
            <a:r>
              <a:rPr lang="en-US" b="1" dirty="0" err="1" smtClean="0"/>
              <a:t>Eun</a:t>
            </a:r>
            <a:r>
              <a:rPr lang="en-US" b="1" dirty="0" smtClean="0"/>
              <a:t> (Donna) Lee</a:t>
            </a:r>
          </a:p>
          <a:p>
            <a:pPr algn="ctr"/>
            <a:r>
              <a:rPr lang="en-US" dirty="0" smtClean="0"/>
              <a:t>Lamont Doherty Earth Observatory of Columbia University</a:t>
            </a:r>
            <a:endParaRPr lang="en-US" dirty="0"/>
          </a:p>
        </p:txBody>
      </p:sp>
      <p:sp>
        <p:nvSpPr>
          <p:cNvPr id="3" name="Rectangle 2"/>
          <p:cNvSpPr/>
          <p:nvPr/>
        </p:nvSpPr>
        <p:spPr>
          <a:xfrm>
            <a:off x="0" y="616635"/>
            <a:ext cx="9144000" cy="1569660"/>
          </a:xfrm>
          <a:prstGeom prst="rect">
            <a:avLst/>
          </a:prstGeom>
        </p:spPr>
        <p:txBody>
          <a:bodyPr wrap="square">
            <a:spAutoFit/>
          </a:bodyPr>
          <a:lstStyle/>
          <a:p>
            <a:pPr algn="ctr"/>
            <a:r>
              <a:rPr lang="en-US" sz="3200" b="1" i="1" dirty="0"/>
              <a:t>Climatology and variability of rainfall </a:t>
            </a:r>
            <a:endParaRPr lang="en-US" sz="3200" b="1" i="1" dirty="0" smtClean="0"/>
          </a:p>
          <a:p>
            <a:pPr algn="ctr"/>
            <a:r>
              <a:rPr lang="en-US" sz="3200" i="1" dirty="0" smtClean="0"/>
              <a:t>in </a:t>
            </a:r>
            <a:r>
              <a:rPr lang="en-US" sz="3200" i="1" dirty="0"/>
              <a:t>the </a:t>
            </a:r>
            <a:endParaRPr lang="en-US" sz="3200" i="1" dirty="0" smtClean="0"/>
          </a:p>
          <a:p>
            <a:pPr algn="ctr"/>
            <a:r>
              <a:rPr lang="en-US" sz="3200" b="1" i="1" dirty="0" smtClean="0"/>
              <a:t>20</a:t>
            </a:r>
            <a:r>
              <a:rPr lang="en-US" sz="3200" b="1" i="1" baseline="30000" dirty="0" smtClean="0"/>
              <a:t>th</a:t>
            </a:r>
            <a:r>
              <a:rPr lang="en-US" sz="3200" b="1" i="1" dirty="0" smtClean="0"/>
              <a:t> </a:t>
            </a:r>
            <a:r>
              <a:rPr lang="en-US" sz="3200" b="1" i="1" dirty="0"/>
              <a:t>Century Reanalysis</a:t>
            </a:r>
            <a:endParaRPr lang="en-US" sz="3200" b="1" dirty="0"/>
          </a:p>
        </p:txBody>
      </p:sp>
    </p:spTree>
    <p:extLst>
      <p:ext uri="{BB962C8B-B14F-4D97-AF65-F5344CB8AC3E}">
        <p14:creationId xmlns:p14="http://schemas.microsoft.com/office/powerpoint/2010/main" val="37196695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127000"/>
            <a:ext cx="9085039" cy="954107"/>
          </a:xfrm>
          <a:prstGeom prst="rect">
            <a:avLst/>
          </a:prstGeom>
          <a:noFill/>
        </p:spPr>
        <p:txBody>
          <a:bodyPr wrap="none" rtlCol="0">
            <a:spAutoFit/>
          </a:bodyPr>
          <a:lstStyle/>
          <a:p>
            <a:r>
              <a:rPr lang="en-US" sz="2800" b="1" dirty="0" smtClean="0"/>
              <a:t>Variability of seasonal means: </a:t>
            </a:r>
          </a:p>
          <a:p>
            <a:r>
              <a:rPr lang="en-US" sz="2800" b="1" u="sng" dirty="0" smtClean="0"/>
              <a:t>Can we trust the 20CRv2 estimates for the pre-satellite era? </a:t>
            </a:r>
            <a:endParaRPr lang="en-US" sz="2800" b="1" u="sng" dirty="0"/>
          </a:p>
        </p:txBody>
      </p:sp>
      <p:sp>
        <p:nvSpPr>
          <p:cNvPr id="3" name="TextBox 2"/>
          <p:cNvSpPr txBox="1"/>
          <p:nvPr/>
        </p:nvSpPr>
        <p:spPr>
          <a:xfrm>
            <a:off x="114300" y="1866900"/>
            <a:ext cx="8712200" cy="4832093"/>
          </a:xfrm>
          <a:prstGeom prst="rect">
            <a:avLst/>
          </a:prstGeom>
          <a:noFill/>
        </p:spPr>
        <p:txBody>
          <a:bodyPr wrap="square" rtlCol="0">
            <a:spAutoFit/>
          </a:bodyPr>
          <a:lstStyle/>
          <a:p>
            <a:pPr marL="514350" indent="-514350">
              <a:buAutoNum type="arabicPeriod"/>
            </a:pPr>
            <a:r>
              <a:rPr lang="en-US" sz="2800" dirty="0" smtClean="0"/>
              <a:t>Does the 20CRv2 reproduce the rainfall anomalies (land and ocean) over the satellite era?</a:t>
            </a:r>
          </a:p>
          <a:p>
            <a:pPr marL="514350" indent="-514350">
              <a:buAutoNum type="arabicPeriod"/>
            </a:pPr>
            <a:endParaRPr lang="en-US" sz="2800" dirty="0" smtClean="0"/>
          </a:p>
          <a:p>
            <a:pPr marL="514350" indent="-514350">
              <a:buAutoNum type="arabicPeriod"/>
            </a:pPr>
            <a:r>
              <a:rPr lang="en-US" sz="2800" dirty="0" smtClean="0"/>
              <a:t>How does it compare with (</a:t>
            </a:r>
            <a:r>
              <a:rPr lang="en-US" sz="2800" dirty="0" err="1" smtClean="0"/>
              <a:t>i</a:t>
            </a:r>
            <a:r>
              <a:rPr lang="en-US" sz="2800" dirty="0" smtClean="0"/>
              <a:t>) models that only know SST and (ii) reanalyses that assimilate more data?</a:t>
            </a:r>
          </a:p>
          <a:p>
            <a:pPr marL="514350" indent="-514350">
              <a:buAutoNum type="arabicPeriod"/>
            </a:pPr>
            <a:endParaRPr lang="en-US" sz="2800" dirty="0" smtClean="0"/>
          </a:p>
          <a:p>
            <a:pPr marL="514350" indent="-514350">
              <a:buAutoNum type="arabicPeriod"/>
            </a:pPr>
            <a:r>
              <a:rPr lang="en-US" sz="2800" dirty="0"/>
              <a:t> </a:t>
            </a:r>
            <a:r>
              <a:rPr lang="en-US" sz="2800" dirty="0" smtClean="0"/>
              <a:t>How important is the quality and density of the assimilated data, that is, how much does the fit with observations vary over time?</a:t>
            </a:r>
          </a:p>
          <a:p>
            <a:r>
              <a:rPr lang="en-US" sz="2800" dirty="0"/>
              <a:t> </a:t>
            </a:r>
            <a:r>
              <a:rPr lang="en-US" sz="2800" dirty="0" smtClean="0"/>
              <a:t>       </a:t>
            </a:r>
          </a:p>
          <a:p>
            <a:endParaRPr lang="en-US" sz="2800" dirty="0"/>
          </a:p>
        </p:txBody>
      </p:sp>
    </p:spTree>
    <p:extLst>
      <p:ext uri="{BB962C8B-B14F-4D97-AF65-F5344CB8AC3E}">
        <p14:creationId xmlns:p14="http://schemas.microsoft.com/office/powerpoint/2010/main" val="2903053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8296" y="546100"/>
            <a:ext cx="7785100" cy="5880100"/>
            <a:chOff x="330200" y="38100"/>
            <a:chExt cx="8712200" cy="6819900"/>
          </a:xfrm>
        </p:grpSpPr>
        <p:grpSp>
          <p:nvGrpSpPr>
            <p:cNvPr id="4" name="Group 3"/>
            <p:cNvGrpSpPr/>
            <p:nvPr/>
          </p:nvGrpSpPr>
          <p:grpSpPr>
            <a:xfrm>
              <a:off x="5410200" y="38100"/>
              <a:ext cx="3632200" cy="6781800"/>
              <a:chOff x="2755900" y="38100"/>
              <a:chExt cx="3632200" cy="6781800"/>
            </a:xfrm>
          </p:grpSpPr>
          <p:pic>
            <p:nvPicPr>
              <p:cNvPr id="2" name="Picture 1"/>
              <p:cNvPicPr>
                <a:picLocks noChangeAspect="1"/>
              </p:cNvPicPr>
              <p:nvPr/>
            </p:nvPicPr>
            <p:blipFill>
              <a:blip r:embed="rId2"/>
              <a:stretch>
                <a:fillRect/>
              </a:stretch>
            </p:blipFill>
            <p:spPr>
              <a:xfrm>
                <a:off x="2755900" y="38100"/>
                <a:ext cx="3632200" cy="6781800"/>
              </a:xfrm>
              <a:prstGeom prst="rect">
                <a:avLst/>
              </a:prstGeom>
            </p:spPr>
          </p:pic>
          <p:sp>
            <p:nvSpPr>
              <p:cNvPr id="3" name="TextBox 2"/>
              <p:cNvSpPr txBox="1"/>
              <p:nvPr/>
            </p:nvSpPr>
            <p:spPr>
              <a:xfrm>
                <a:off x="4361194" y="245934"/>
                <a:ext cx="1244893" cy="5354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solidFill>
                      <a:schemeClr val="tx1"/>
                    </a:solidFill>
                  </a:rPr>
                  <a:t>Tropics</a:t>
                </a:r>
                <a:endParaRPr lang="en-US" sz="2400" dirty="0">
                  <a:solidFill>
                    <a:schemeClr val="tx1"/>
                  </a:solidFill>
                </a:endParaRPr>
              </a:p>
            </p:txBody>
          </p:sp>
        </p:grpSp>
        <p:pic>
          <p:nvPicPr>
            <p:cNvPr id="5" name="Picture 4"/>
            <p:cNvPicPr>
              <a:picLocks noChangeAspect="1"/>
            </p:cNvPicPr>
            <p:nvPr/>
          </p:nvPicPr>
          <p:blipFill>
            <a:blip r:embed="rId3"/>
            <a:stretch>
              <a:fillRect/>
            </a:stretch>
          </p:blipFill>
          <p:spPr>
            <a:xfrm>
              <a:off x="330200" y="88900"/>
              <a:ext cx="3517900" cy="6769100"/>
            </a:xfrm>
            <a:prstGeom prst="rect">
              <a:avLst/>
            </a:prstGeom>
          </p:spPr>
        </p:pic>
        <p:pic>
          <p:nvPicPr>
            <p:cNvPr id="6" name="Picture 5"/>
            <p:cNvPicPr>
              <a:picLocks noChangeAspect="1"/>
            </p:cNvPicPr>
            <p:nvPr/>
          </p:nvPicPr>
          <p:blipFill>
            <a:blip r:embed="rId4"/>
            <a:stretch>
              <a:fillRect/>
            </a:stretch>
          </p:blipFill>
          <p:spPr>
            <a:xfrm>
              <a:off x="6235700" y="6007100"/>
              <a:ext cx="1866900" cy="533400"/>
            </a:xfrm>
            <a:prstGeom prst="rect">
              <a:avLst/>
            </a:prstGeom>
          </p:spPr>
        </p:pic>
        <p:sp>
          <p:nvSpPr>
            <p:cNvPr id="7" name="TextBox 6"/>
            <p:cNvSpPr txBox="1"/>
            <p:nvPr/>
          </p:nvSpPr>
          <p:spPr>
            <a:xfrm>
              <a:off x="834861" y="216474"/>
              <a:ext cx="3545541" cy="5354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solidFill>
                    <a:schemeClr val="tx1"/>
                  </a:solidFill>
                </a:rPr>
                <a:t>Northern Mid Latitudes</a:t>
              </a:r>
              <a:endParaRPr lang="en-US" sz="2400" dirty="0">
                <a:solidFill>
                  <a:schemeClr val="tx1"/>
                </a:solidFill>
              </a:endParaRPr>
            </a:p>
          </p:txBody>
        </p:sp>
        <p:sp>
          <p:nvSpPr>
            <p:cNvPr id="8" name="TextBox 7"/>
            <p:cNvSpPr txBox="1"/>
            <p:nvPr/>
          </p:nvSpPr>
          <p:spPr>
            <a:xfrm>
              <a:off x="3986106" y="1457069"/>
              <a:ext cx="1588138" cy="5354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solidFill>
                    <a:schemeClr val="tx1"/>
                  </a:solidFill>
                </a:rPr>
                <a:t>Land Only</a:t>
              </a:r>
              <a:endParaRPr lang="en-US" sz="2400" dirty="0">
                <a:solidFill>
                  <a:schemeClr val="tx1"/>
                </a:solidFill>
              </a:endParaRPr>
            </a:p>
          </p:txBody>
        </p:sp>
        <p:sp>
          <p:nvSpPr>
            <p:cNvPr id="9" name="TextBox 8"/>
            <p:cNvSpPr txBox="1"/>
            <p:nvPr/>
          </p:nvSpPr>
          <p:spPr>
            <a:xfrm>
              <a:off x="3859707" y="4835268"/>
              <a:ext cx="1956147" cy="5354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err="1" smtClean="0">
                  <a:solidFill>
                    <a:schemeClr val="tx1"/>
                  </a:solidFill>
                </a:rPr>
                <a:t>Land+Ocean</a:t>
              </a:r>
              <a:endParaRPr lang="en-US" sz="2400" dirty="0">
                <a:solidFill>
                  <a:schemeClr val="tx1"/>
                </a:solidFill>
              </a:endParaRPr>
            </a:p>
          </p:txBody>
        </p:sp>
      </p:grpSp>
      <p:sp>
        <p:nvSpPr>
          <p:cNvPr id="11" name="Rectangle 10"/>
          <p:cNvSpPr/>
          <p:nvPr/>
        </p:nvSpPr>
        <p:spPr>
          <a:xfrm>
            <a:off x="112690" y="18534"/>
            <a:ext cx="8853510" cy="461665"/>
          </a:xfrm>
          <a:prstGeom prst="rect">
            <a:avLst/>
          </a:prstGeom>
        </p:spPr>
        <p:txBody>
          <a:bodyPr wrap="square">
            <a:spAutoFit/>
          </a:bodyPr>
          <a:lstStyle/>
          <a:p>
            <a:r>
              <a:rPr lang="en-US" sz="2400" dirty="0"/>
              <a:t>S</a:t>
            </a:r>
            <a:r>
              <a:rPr lang="en-US" sz="2400" dirty="0" smtClean="0"/>
              <a:t>easonal cycle of the anomaly pattern correlation over 1979-2008</a:t>
            </a:r>
            <a:endParaRPr lang="en-US" sz="2400" dirty="0"/>
          </a:p>
        </p:txBody>
      </p:sp>
      <p:grpSp>
        <p:nvGrpSpPr>
          <p:cNvPr id="16" name="Group 15"/>
          <p:cNvGrpSpPr/>
          <p:nvPr/>
        </p:nvGrpSpPr>
        <p:grpSpPr>
          <a:xfrm>
            <a:off x="1600366" y="6409775"/>
            <a:ext cx="6051631" cy="369332"/>
            <a:chOff x="1079666" y="6409775"/>
            <a:chExt cx="6051631" cy="369332"/>
          </a:xfrm>
        </p:grpSpPr>
        <p:sp>
          <p:nvSpPr>
            <p:cNvPr id="12" name="Rectangle 11"/>
            <p:cNvSpPr/>
            <p:nvPr/>
          </p:nvSpPr>
          <p:spPr>
            <a:xfrm>
              <a:off x="1079666" y="6409775"/>
              <a:ext cx="897000" cy="369332"/>
            </a:xfrm>
            <a:prstGeom prst="rect">
              <a:avLst/>
            </a:prstGeom>
          </p:spPr>
          <p:txBody>
            <a:bodyPr wrap="none">
              <a:spAutoFit/>
            </a:bodyPr>
            <a:lstStyle/>
            <a:p>
              <a:r>
                <a:rPr lang="en-US" b="1" dirty="0" smtClean="0"/>
                <a:t>20CRv2</a:t>
              </a:r>
              <a:endParaRPr lang="en-US" b="1" dirty="0"/>
            </a:p>
          </p:txBody>
        </p:sp>
        <p:sp>
          <p:nvSpPr>
            <p:cNvPr id="13" name="Rectangle 12"/>
            <p:cNvSpPr/>
            <p:nvPr/>
          </p:nvSpPr>
          <p:spPr>
            <a:xfrm>
              <a:off x="2405002" y="6409775"/>
              <a:ext cx="1344464" cy="369332"/>
            </a:xfrm>
            <a:prstGeom prst="rect">
              <a:avLst/>
            </a:prstGeom>
          </p:spPr>
          <p:txBody>
            <a:bodyPr wrap="none">
              <a:spAutoFit/>
            </a:bodyPr>
            <a:lstStyle/>
            <a:p>
              <a:r>
                <a:rPr lang="en-US" b="1" dirty="0" smtClean="0">
                  <a:solidFill>
                    <a:srgbClr val="0000FF"/>
                  </a:solidFill>
                </a:rPr>
                <a:t>CCM3-AMIP</a:t>
              </a:r>
              <a:endParaRPr lang="en-US" b="1" dirty="0">
                <a:solidFill>
                  <a:srgbClr val="0000FF"/>
                </a:solidFill>
              </a:endParaRPr>
            </a:p>
          </p:txBody>
        </p:sp>
        <p:sp>
          <p:nvSpPr>
            <p:cNvPr id="14" name="Rectangle 13"/>
            <p:cNvSpPr/>
            <p:nvPr/>
          </p:nvSpPr>
          <p:spPr>
            <a:xfrm>
              <a:off x="4177802" y="6409775"/>
              <a:ext cx="1179229" cy="369332"/>
            </a:xfrm>
            <a:prstGeom prst="rect">
              <a:avLst/>
            </a:prstGeom>
          </p:spPr>
          <p:txBody>
            <a:bodyPr wrap="none">
              <a:spAutoFit/>
            </a:bodyPr>
            <a:lstStyle/>
            <a:p>
              <a:r>
                <a:rPr lang="en-US" b="1" dirty="0" smtClean="0">
                  <a:solidFill>
                    <a:srgbClr val="FF0000"/>
                  </a:solidFill>
                </a:rPr>
                <a:t>NCEP-DOE</a:t>
              </a:r>
              <a:endParaRPr lang="en-US" b="1" dirty="0">
                <a:solidFill>
                  <a:srgbClr val="FF0000"/>
                </a:solidFill>
              </a:endParaRPr>
            </a:p>
          </p:txBody>
        </p:sp>
        <p:sp>
          <p:nvSpPr>
            <p:cNvPr id="15" name="Rectangle 14"/>
            <p:cNvSpPr/>
            <p:nvPr/>
          </p:nvSpPr>
          <p:spPr>
            <a:xfrm>
              <a:off x="5785368" y="6409775"/>
              <a:ext cx="1345929" cy="369332"/>
            </a:xfrm>
            <a:prstGeom prst="rect">
              <a:avLst/>
            </a:prstGeom>
          </p:spPr>
          <p:txBody>
            <a:bodyPr wrap="none">
              <a:spAutoFit/>
            </a:bodyPr>
            <a:lstStyle/>
            <a:p>
              <a:r>
                <a:rPr lang="en-US" b="1" dirty="0" smtClean="0">
                  <a:solidFill>
                    <a:srgbClr val="80FF00"/>
                  </a:solidFill>
                </a:rPr>
                <a:t>ERA-Interim</a:t>
              </a:r>
              <a:endParaRPr lang="en-US" b="1" dirty="0">
                <a:solidFill>
                  <a:srgbClr val="80FF00"/>
                </a:solidFill>
              </a:endParaRPr>
            </a:p>
          </p:txBody>
        </p:sp>
      </p:grpSp>
    </p:spTree>
    <p:extLst>
      <p:ext uri="{BB962C8B-B14F-4D97-AF65-F5344CB8AC3E}">
        <p14:creationId xmlns:p14="http://schemas.microsoft.com/office/powerpoint/2010/main" val="2002898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4616" y="333970"/>
            <a:ext cx="621835" cy="461665"/>
          </a:xfrm>
          <a:prstGeom prst="rect">
            <a:avLst/>
          </a:prstGeom>
        </p:spPr>
        <p:txBody>
          <a:bodyPr wrap="none">
            <a:spAutoFit/>
          </a:bodyPr>
          <a:lstStyle/>
          <a:p>
            <a:r>
              <a:rPr lang="en-US" sz="2400" b="1" dirty="0" smtClean="0"/>
              <a:t>DJF</a:t>
            </a:r>
            <a:endParaRPr lang="en-US" dirty="0"/>
          </a:p>
        </p:txBody>
      </p:sp>
      <p:pic>
        <p:nvPicPr>
          <p:cNvPr id="3" name="Picture 2"/>
          <p:cNvPicPr>
            <a:picLocks noChangeAspect="1"/>
          </p:cNvPicPr>
          <p:nvPr/>
        </p:nvPicPr>
        <p:blipFill>
          <a:blip r:embed="rId2"/>
          <a:stretch>
            <a:fillRect/>
          </a:stretch>
        </p:blipFill>
        <p:spPr>
          <a:xfrm>
            <a:off x="165100" y="393700"/>
            <a:ext cx="7667134" cy="3873500"/>
          </a:xfrm>
          <a:prstGeom prst="rect">
            <a:avLst/>
          </a:prstGeom>
        </p:spPr>
      </p:pic>
      <p:pic>
        <p:nvPicPr>
          <p:cNvPr id="4" name="Picture 3"/>
          <p:cNvPicPr>
            <a:picLocks noChangeAspect="1"/>
          </p:cNvPicPr>
          <p:nvPr/>
        </p:nvPicPr>
        <p:blipFill>
          <a:blip r:embed="rId3"/>
          <a:stretch>
            <a:fillRect/>
          </a:stretch>
        </p:blipFill>
        <p:spPr>
          <a:xfrm>
            <a:off x="165100" y="4356100"/>
            <a:ext cx="4434006" cy="2240340"/>
          </a:xfrm>
          <a:prstGeom prst="rect">
            <a:avLst/>
          </a:prstGeom>
        </p:spPr>
      </p:pic>
      <p:pic>
        <p:nvPicPr>
          <p:cNvPr id="5" name="Picture 4"/>
          <p:cNvPicPr>
            <a:picLocks noChangeAspect="1"/>
          </p:cNvPicPr>
          <p:nvPr/>
        </p:nvPicPr>
        <p:blipFill>
          <a:blip r:embed="rId4"/>
          <a:stretch>
            <a:fillRect/>
          </a:stretch>
        </p:blipFill>
        <p:spPr>
          <a:xfrm>
            <a:off x="4689550" y="4356100"/>
            <a:ext cx="4293065" cy="2440502"/>
          </a:xfrm>
          <a:prstGeom prst="rect">
            <a:avLst/>
          </a:prstGeom>
        </p:spPr>
      </p:pic>
      <p:sp>
        <p:nvSpPr>
          <p:cNvPr id="9" name="Rectangle 8"/>
          <p:cNvSpPr/>
          <p:nvPr/>
        </p:nvSpPr>
        <p:spPr>
          <a:xfrm>
            <a:off x="112690" y="-44966"/>
            <a:ext cx="8853510" cy="461665"/>
          </a:xfrm>
          <a:prstGeom prst="rect">
            <a:avLst/>
          </a:prstGeom>
        </p:spPr>
        <p:txBody>
          <a:bodyPr wrap="square">
            <a:spAutoFit/>
          </a:bodyPr>
          <a:lstStyle/>
          <a:p>
            <a:r>
              <a:rPr lang="en-US" sz="2400" dirty="0" smtClean="0"/>
              <a:t>Temporal anomaly correlation over 1979-2008</a:t>
            </a:r>
            <a:endParaRPr lang="en-US" sz="2400" dirty="0"/>
          </a:p>
        </p:txBody>
      </p:sp>
    </p:spTree>
    <p:extLst>
      <p:ext uri="{BB962C8B-B14F-4D97-AF65-F5344CB8AC3E}">
        <p14:creationId xmlns:p14="http://schemas.microsoft.com/office/powerpoint/2010/main" val="34999857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4616" y="333970"/>
            <a:ext cx="621835" cy="461665"/>
          </a:xfrm>
          <a:prstGeom prst="rect">
            <a:avLst/>
          </a:prstGeom>
        </p:spPr>
        <p:txBody>
          <a:bodyPr wrap="none">
            <a:spAutoFit/>
          </a:bodyPr>
          <a:lstStyle/>
          <a:p>
            <a:r>
              <a:rPr lang="en-US" sz="2400" b="1" dirty="0" smtClean="0"/>
              <a:t>DJF</a:t>
            </a:r>
            <a:endParaRPr lang="en-US" dirty="0"/>
          </a:p>
        </p:txBody>
      </p:sp>
      <p:pic>
        <p:nvPicPr>
          <p:cNvPr id="3" name="Picture 2"/>
          <p:cNvPicPr>
            <a:picLocks noChangeAspect="1"/>
          </p:cNvPicPr>
          <p:nvPr/>
        </p:nvPicPr>
        <p:blipFill>
          <a:blip r:embed="rId2"/>
          <a:stretch>
            <a:fillRect/>
          </a:stretch>
        </p:blipFill>
        <p:spPr>
          <a:xfrm>
            <a:off x="165100" y="368300"/>
            <a:ext cx="7667134" cy="3873500"/>
          </a:xfrm>
          <a:prstGeom prst="rect">
            <a:avLst/>
          </a:prstGeom>
        </p:spPr>
      </p:pic>
      <p:pic>
        <p:nvPicPr>
          <p:cNvPr id="4" name="Picture 3"/>
          <p:cNvPicPr>
            <a:picLocks noChangeAspect="1"/>
          </p:cNvPicPr>
          <p:nvPr/>
        </p:nvPicPr>
        <p:blipFill>
          <a:blip r:embed="rId3"/>
          <a:stretch>
            <a:fillRect/>
          </a:stretch>
        </p:blipFill>
        <p:spPr>
          <a:xfrm>
            <a:off x="165100" y="4356100"/>
            <a:ext cx="4434006" cy="2240340"/>
          </a:xfrm>
          <a:prstGeom prst="rect">
            <a:avLst/>
          </a:prstGeom>
        </p:spPr>
      </p:pic>
      <p:pic>
        <p:nvPicPr>
          <p:cNvPr id="5" name="Picture 4"/>
          <p:cNvPicPr>
            <a:picLocks noChangeAspect="1"/>
          </p:cNvPicPr>
          <p:nvPr/>
        </p:nvPicPr>
        <p:blipFill>
          <a:blip r:embed="rId4"/>
          <a:stretch>
            <a:fillRect/>
          </a:stretch>
        </p:blipFill>
        <p:spPr>
          <a:xfrm>
            <a:off x="4689550" y="4356100"/>
            <a:ext cx="4293065" cy="2440502"/>
          </a:xfrm>
          <a:prstGeom prst="rect">
            <a:avLst/>
          </a:prstGeom>
        </p:spPr>
      </p:pic>
      <p:sp>
        <p:nvSpPr>
          <p:cNvPr id="6" name="Oval 5"/>
          <p:cNvSpPr/>
          <p:nvPr/>
        </p:nvSpPr>
        <p:spPr>
          <a:xfrm>
            <a:off x="2857500" y="2463800"/>
            <a:ext cx="393700" cy="381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467100" y="1257300"/>
            <a:ext cx="1549400" cy="508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16000" y="1447800"/>
            <a:ext cx="1549400" cy="508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65700" y="2209800"/>
            <a:ext cx="2387600" cy="622300"/>
          </a:xfrm>
          <a:prstGeom prst="ellipse">
            <a:avLst/>
          </a:prstGeom>
          <a:no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4469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4616" y="333970"/>
            <a:ext cx="621835" cy="461665"/>
          </a:xfrm>
          <a:prstGeom prst="rect">
            <a:avLst/>
          </a:prstGeom>
        </p:spPr>
        <p:txBody>
          <a:bodyPr wrap="none">
            <a:spAutoFit/>
          </a:bodyPr>
          <a:lstStyle/>
          <a:p>
            <a:r>
              <a:rPr lang="en-US" sz="2400" b="1" dirty="0" smtClean="0"/>
              <a:t>DJF</a:t>
            </a:r>
            <a:endParaRPr lang="en-US" dirty="0"/>
          </a:p>
        </p:txBody>
      </p:sp>
      <p:pic>
        <p:nvPicPr>
          <p:cNvPr id="3" name="Picture 2"/>
          <p:cNvPicPr>
            <a:picLocks noChangeAspect="1"/>
          </p:cNvPicPr>
          <p:nvPr/>
        </p:nvPicPr>
        <p:blipFill>
          <a:blip r:embed="rId2"/>
          <a:stretch>
            <a:fillRect/>
          </a:stretch>
        </p:blipFill>
        <p:spPr>
          <a:xfrm>
            <a:off x="165100" y="368300"/>
            <a:ext cx="7667134" cy="3873500"/>
          </a:xfrm>
          <a:prstGeom prst="rect">
            <a:avLst/>
          </a:prstGeom>
        </p:spPr>
      </p:pic>
      <p:pic>
        <p:nvPicPr>
          <p:cNvPr id="4" name="Picture 3"/>
          <p:cNvPicPr>
            <a:picLocks noChangeAspect="1"/>
          </p:cNvPicPr>
          <p:nvPr/>
        </p:nvPicPr>
        <p:blipFill>
          <a:blip r:embed="rId3"/>
          <a:stretch>
            <a:fillRect/>
          </a:stretch>
        </p:blipFill>
        <p:spPr>
          <a:xfrm>
            <a:off x="165100" y="4356100"/>
            <a:ext cx="4434006" cy="2240340"/>
          </a:xfrm>
          <a:prstGeom prst="rect">
            <a:avLst/>
          </a:prstGeom>
        </p:spPr>
      </p:pic>
      <p:pic>
        <p:nvPicPr>
          <p:cNvPr id="5" name="Picture 4"/>
          <p:cNvPicPr>
            <a:picLocks noChangeAspect="1"/>
          </p:cNvPicPr>
          <p:nvPr/>
        </p:nvPicPr>
        <p:blipFill>
          <a:blip r:embed="rId4"/>
          <a:stretch>
            <a:fillRect/>
          </a:stretch>
        </p:blipFill>
        <p:spPr>
          <a:xfrm>
            <a:off x="4689550" y="4356100"/>
            <a:ext cx="4293065" cy="2440502"/>
          </a:xfrm>
          <a:prstGeom prst="rect">
            <a:avLst/>
          </a:prstGeom>
        </p:spPr>
      </p:pic>
      <p:sp>
        <p:nvSpPr>
          <p:cNvPr id="6" name="Oval 5"/>
          <p:cNvSpPr/>
          <p:nvPr/>
        </p:nvSpPr>
        <p:spPr>
          <a:xfrm>
            <a:off x="2857500" y="2463800"/>
            <a:ext cx="393700" cy="381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467100" y="1257300"/>
            <a:ext cx="1549400" cy="508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16000" y="1447800"/>
            <a:ext cx="1549400" cy="508000"/>
          </a:xfrm>
          <a:prstGeom prst="ellipse">
            <a:avLst/>
          </a:pr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65700" y="2209800"/>
            <a:ext cx="2387600" cy="622300"/>
          </a:xfrm>
          <a:prstGeom prst="ellipse">
            <a:avLst/>
          </a:prstGeom>
          <a:no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165600" y="2413000"/>
            <a:ext cx="495300" cy="469900"/>
          </a:xfrm>
          <a:prstGeom prst="ellipse">
            <a:avLst/>
          </a:prstGeom>
          <a:noFill/>
          <a:ln w="57150" cmpd="sng">
            <a:solidFill>
              <a:schemeClr val="bg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87600" y="5346700"/>
            <a:ext cx="495300" cy="469900"/>
          </a:xfrm>
          <a:prstGeom prst="ellipse">
            <a:avLst/>
          </a:prstGeom>
          <a:noFill/>
          <a:ln w="57150" cmpd="sng">
            <a:solidFill>
              <a:schemeClr val="bg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69100" y="5334000"/>
            <a:ext cx="495300" cy="469900"/>
          </a:xfrm>
          <a:prstGeom prst="ellipse">
            <a:avLst/>
          </a:prstGeom>
          <a:noFill/>
          <a:ln w="57150" cmpd="sng">
            <a:solidFill>
              <a:schemeClr val="bg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34300" y="5384800"/>
            <a:ext cx="889000" cy="292100"/>
          </a:xfrm>
          <a:prstGeom prst="ellipse">
            <a:avLst/>
          </a:prstGeom>
          <a:noFill/>
          <a:ln w="57150" cmpd="sng">
            <a:solidFill>
              <a:schemeClr val="bg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352800" y="5372100"/>
            <a:ext cx="889000" cy="292100"/>
          </a:xfrm>
          <a:prstGeom prst="ellipse">
            <a:avLst/>
          </a:prstGeom>
          <a:noFill/>
          <a:ln w="57150" cmpd="sng">
            <a:solidFill>
              <a:schemeClr val="bg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800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1250582" y="631865"/>
            <a:ext cx="2476500" cy="4076700"/>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p:cNvPicPr>
            <a:picLocks noChangeAspect="1"/>
          </p:cNvPicPr>
          <p:nvPr/>
        </p:nvPicPr>
        <p:blipFill>
          <a:blip r:embed="rId3"/>
          <a:stretch>
            <a:fillRect/>
          </a:stretch>
        </p:blipFill>
        <p:spPr>
          <a:xfrm rot="16200000">
            <a:off x="5937250" y="-692150"/>
            <a:ext cx="2451100" cy="3911600"/>
          </a:xfrm>
          <a:prstGeom prst="rect">
            <a:avLst/>
          </a:prstGeom>
        </p:spPr>
        <p:style>
          <a:lnRef idx="2">
            <a:schemeClr val="accent1"/>
          </a:lnRef>
          <a:fillRef idx="1">
            <a:schemeClr val="lt1"/>
          </a:fillRef>
          <a:effectRef idx="0">
            <a:schemeClr val="accent1"/>
          </a:effectRef>
          <a:fontRef idx="minor">
            <a:schemeClr val="dk1"/>
          </a:fontRef>
        </p:style>
      </p:pic>
      <p:grpSp>
        <p:nvGrpSpPr>
          <p:cNvPr id="12" name="Group 11"/>
          <p:cNvGrpSpPr/>
          <p:nvPr/>
        </p:nvGrpSpPr>
        <p:grpSpPr>
          <a:xfrm>
            <a:off x="1248018" y="4267198"/>
            <a:ext cx="7857882" cy="2565401"/>
            <a:chOff x="1332339" y="4406897"/>
            <a:chExt cx="7773561" cy="2425702"/>
          </a:xfrm>
        </p:grpSpPr>
        <p:pic>
          <p:nvPicPr>
            <p:cNvPr id="5" name="Picture 4"/>
            <p:cNvPicPr>
              <a:picLocks noChangeAspect="1"/>
            </p:cNvPicPr>
            <p:nvPr/>
          </p:nvPicPr>
          <p:blipFill>
            <a:blip r:embed="rId4"/>
            <a:stretch>
              <a:fillRect/>
            </a:stretch>
          </p:blipFill>
          <p:spPr>
            <a:xfrm rot="16200000">
              <a:off x="2065086" y="3674150"/>
              <a:ext cx="2416780" cy="3882273"/>
            </a:xfrm>
            <a:prstGeom prst="rect">
              <a:avLst/>
            </a:prstGeom>
          </p:spPr>
          <p:style>
            <a:lnRef idx="2">
              <a:schemeClr val="accent4"/>
            </a:lnRef>
            <a:fillRef idx="1">
              <a:schemeClr val="lt1"/>
            </a:fillRef>
            <a:effectRef idx="0">
              <a:schemeClr val="accent4"/>
            </a:effectRef>
            <a:fontRef idx="minor">
              <a:schemeClr val="dk1"/>
            </a:fontRef>
          </p:style>
        </p:pic>
        <p:pic>
          <p:nvPicPr>
            <p:cNvPr id="7" name="Picture 6"/>
            <p:cNvPicPr>
              <a:picLocks noChangeAspect="1"/>
            </p:cNvPicPr>
            <p:nvPr/>
          </p:nvPicPr>
          <p:blipFill>
            <a:blip r:embed="rId5"/>
            <a:stretch>
              <a:fillRect/>
            </a:stretch>
          </p:blipFill>
          <p:spPr>
            <a:xfrm rot="16200000">
              <a:off x="5962650" y="3689349"/>
              <a:ext cx="2425700" cy="3860800"/>
            </a:xfrm>
            <a:prstGeom prst="rect">
              <a:avLst/>
            </a:prstGeom>
          </p:spPr>
          <p:style>
            <a:lnRef idx="2">
              <a:schemeClr val="accent4"/>
            </a:lnRef>
            <a:fillRef idx="1">
              <a:schemeClr val="lt1"/>
            </a:fillRef>
            <a:effectRef idx="0">
              <a:schemeClr val="accent4"/>
            </a:effectRef>
            <a:fontRef idx="minor">
              <a:schemeClr val="dk1"/>
            </a:fontRef>
          </p:style>
        </p:pic>
      </p:grpSp>
      <p:sp>
        <p:nvSpPr>
          <p:cNvPr id="8" name="TextBox 7"/>
          <p:cNvSpPr txBox="1"/>
          <p:nvPr/>
        </p:nvSpPr>
        <p:spPr>
          <a:xfrm>
            <a:off x="4518652" y="5981700"/>
            <a:ext cx="644552" cy="523220"/>
          </a:xfrm>
          <a:prstGeom prst="rect">
            <a:avLst/>
          </a:prstGeom>
          <a:noFill/>
        </p:spPr>
        <p:txBody>
          <a:bodyPr wrap="none" rtlCol="0">
            <a:spAutoFit/>
          </a:bodyPr>
          <a:lstStyle/>
          <a:p>
            <a:r>
              <a:rPr lang="en-US" sz="2800" b="1" dirty="0" smtClean="0"/>
              <a:t>.97</a:t>
            </a:r>
            <a:endParaRPr lang="en-US" sz="2800" b="1" dirty="0"/>
          </a:p>
        </p:txBody>
      </p:sp>
      <p:sp>
        <p:nvSpPr>
          <p:cNvPr id="9" name="TextBox 8"/>
          <p:cNvSpPr txBox="1"/>
          <p:nvPr/>
        </p:nvSpPr>
        <p:spPr>
          <a:xfrm>
            <a:off x="8458200" y="5943600"/>
            <a:ext cx="646331" cy="523220"/>
          </a:xfrm>
          <a:prstGeom prst="rect">
            <a:avLst/>
          </a:prstGeom>
          <a:noFill/>
        </p:spPr>
        <p:txBody>
          <a:bodyPr wrap="none" rtlCol="0">
            <a:spAutoFit/>
          </a:bodyPr>
          <a:lstStyle/>
          <a:p>
            <a:r>
              <a:rPr lang="en-US" sz="2800" b="1" dirty="0" smtClean="0"/>
              <a:t>.88</a:t>
            </a:r>
            <a:endParaRPr lang="en-US" sz="2800" b="1" dirty="0"/>
          </a:p>
        </p:txBody>
      </p:sp>
      <p:sp>
        <p:nvSpPr>
          <p:cNvPr id="10" name="TextBox 9"/>
          <p:cNvSpPr txBox="1"/>
          <p:nvPr/>
        </p:nvSpPr>
        <p:spPr>
          <a:xfrm>
            <a:off x="3857884" y="2959100"/>
            <a:ext cx="644552" cy="523220"/>
          </a:xfrm>
          <a:prstGeom prst="rect">
            <a:avLst/>
          </a:prstGeom>
          <a:noFill/>
        </p:spPr>
        <p:txBody>
          <a:bodyPr wrap="none" rtlCol="0">
            <a:spAutoFit/>
          </a:bodyPr>
          <a:lstStyle/>
          <a:p>
            <a:r>
              <a:rPr lang="en-US" sz="2800" b="1" dirty="0" smtClean="0"/>
              <a:t>.87</a:t>
            </a:r>
            <a:endParaRPr lang="en-US" sz="2800" b="1" dirty="0"/>
          </a:p>
        </p:txBody>
      </p:sp>
      <p:sp>
        <p:nvSpPr>
          <p:cNvPr id="11" name="TextBox 10"/>
          <p:cNvSpPr txBox="1"/>
          <p:nvPr/>
        </p:nvSpPr>
        <p:spPr>
          <a:xfrm>
            <a:off x="8458200" y="1524000"/>
            <a:ext cx="644552" cy="523220"/>
          </a:xfrm>
          <a:prstGeom prst="rect">
            <a:avLst/>
          </a:prstGeom>
          <a:noFill/>
        </p:spPr>
        <p:txBody>
          <a:bodyPr wrap="none" rtlCol="0">
            <a:spAutoFit/>
          </a:bodyPr>
          <a:lstStyle/>
          <a:p>
            <a:r>
              <a:rPr lang="en-US" sz="2800" b="1" dirty="0" smtClean="0"/>
              <a:t>.15</a:t>
            </a:r>
            <a:endParaRPr lang="en-US" sz="2800" b="1" dirty="0"/>
          </a:p>
        </p:txBody>
      </p:sp>
      <p:sp>
        <p:nvSpPr>
          <p:cNvPr id="13" name="TextBox 12"/>
          <p:cNvSpPr txBox="1"/>
          <p:nvPr/>
        </p:nvSpPr>
        <p:spPr>
          <a:xfrm rot="16200000">
            <a:off x="4658391" y="558800"/>
            <a:ext cx="627996" cy="461665"/>
          </a:xfrm>
          <a:prstGeom prst="rect">
            <a:avLst/>
          </a:prstGeom>
          <a:noFill/>
        </p:spPr>
        <p:txBody>
          <a:bodyPr wrap="none" rtlCol="0">
            <a:spAutoFit/>
          </a:bodyPr>
          <a:lstStyle/>
          <a:p>
            <a:r>
              <a:rPr lang="en-US" sz="2400" b="1" dirty="0" smtClean="0">
                <a:solidFill>
                  <a:srgbClr val="3366FF"/>
                </a:solidFill>
              </a:rPr>
              <a:t>SST</a:t>
            </a:r>
            <a:endParaRPr lang="en-US" sz="2400" b="1" dirty="0">
              <a:solidFill>
                <a:srgbClr val="3366FF"/>
              </a:solidFill>
            </a:endParaRPr>
          </a:p>
        </p:txBody>
      </p:sp>
      <p:sp>
        <p:nvSpPr>
          <p:cNvPr id="14" name="TextBox 13"/>
          <p:cNvSpPr txBox="1"/>
          <p:nvPr/>
        </p:nvSpPr>
        <p:spPr>
          <a:xfrm rot="16200000">
            <a:off x="-460287" y="2384112"/>
            <a:ext cx="1359868" cy="461665"/>
          </a:xfrm>
          <a:prstGeom prst="rect">
            <a:avLst/>
          </a:prstGeom>
          <a:noFill/>
        </p:spPr>
        <p:txBody>
          <a:bodyPr wrap="none" rtlCol="0">
            <a:spAutoFit/>
          </a:bodyPr>
          <a:lstStyle/>
          <a:p>
            <a:r>
              <a:rPr lang="en-US" sz="2400" b="1" dirty="0" smtClean="0">
                <a:solidFill>
                  <a:srgbClr val="800000"/>
                </a:solidFill>
              </a:rPr>
              <a:t>SST + SLP</a:t>
            </a:r>
            <a:endParaRPr lang="en-US" sz="2400" b="1" dirty="0">
              <a:solidFill>
                <a:srgbClr val="800000"/>
              </a:solidFill>
            </a:endParaRPr>
          </a:p>
        </p:txBody>
      </p:sp>
      <p:sp>
        <p:nvSpPr>
          <p:cNvPr id="15" name="TextBox 14"/>
          <p:cNvSpPr txBox="1"/>
          <p:nvPr/>
        </p:nvSpPr>
        <p:spPr>
          <a:xfrm rot="16200000">
            <a:off x="403601" y="5455632"/>
            <a:ext cx="1227169" cy="461665"/>
          </a:xfrm>
          <a:prstGeom prst="rect">
            <a:avLst/>
          </a:prstGeom>
          <a:noFill/>
        </p:spPr>
        <p:txBody>
          <a:bodyPr wrap="none" rtlCol="0">
            <a:spAutoFit/>
          </a:bodyPr>
          <a:lstStyle/>
          <a:p>
            <a:r>
              <a:rPr lang="en-US" sz="2400" b="1" dirty="0" smtClean="0">
                <a:solidFill>
                  <a:srgbClr val="660066"/>
                </a:solidFill>
              </a:rPr>
              <a:t>ALL OBS</a:t>
            </a:r>
            <a:endParaRPr lang="en-US" sz="2400" b="1" dirty="0">
              <a:solidFill>
                <a:srgbClr val="660066"/>
              </a:solidFill>
            </a:endParaRPr>
          </a:p>
        </p:txBody>
      </p:sp>
      <p:sp>
        <p:nvSpPr>
          <p:cNvPr id="16" name="TextBox 15"/>
          <p:cNvSpPr txBox="1"/>
          <p:nvPr/>
        </p:nvSpPr>
        <p:spPr>
          <a:xfrm>
            <a:off x="5585084" y="1585555"/>
            <a:ext cx="1790123" cy="461665"/>
          </a:xfrm>
          <a:prstGeom prst="rect">
            <a:avLst/>
          </a:prstGeom>
          <a:noFill/>
        </p:spPr>
        <p:txBody>
          <a:bodyPr wrap="none" rtlCol="0">
            <a:spAutoFit/>
          </a:bodyPr>
          <a:lstStyle/>
          <a:p>
            <a:r>
              <a:rPr lang="en-US" sz="2400" b="1" dirty="0" smtClean="0">
                <a:solidFill>
                  <a:srgbClr val="3366FF"/>
                </a:solidFill>
              </a:rPr>
              <a:t>CCM3_AMIP</a:t>
            </a:r>
            <a:endParaRPr lang="en-US" sz="2400" b="1" dirty="0">
              <a:solidFill>
                <a:srgbClr val="3366FF"/>
              </a:solidFill>
            </a:endParaRPr>
          </a:p>
        </p:txBody>
      </p:sp>
      <p:sp>
        <p:nvSpPr>
          <p:cNvPr id="17" name="TextBox 16"/>
          <p:cNvSpPr txBox="1"/>
          <p:nvPr/>
        </p:nvSpPr>
        <p:spPr>
          <a:xfrm>
            <a:off x="962284" y="3020655"/>
            <a:ext cx="1325754" cy="461665"/>
          </a:xfrm>
          <a:prstGeom prst="rect">
            <a:avLst/>
          </a:prstGeom>
          <a:noFill/>
        </p:spPr>
        <p:txBody>
          <a:bodyPr wrap="none" rtlCol="0">
            <a:spAutoFit/>
          </a:bodyPr>
          <a:lstStyle/>
          <a:p>
            <a:r>
              <a:rPr lang="en-US" sz="2400" b="1" dirty="0" smtClean="0">
                <a:solidFill>
                  <a:srgbClr val="800000"/>
                </a:solidFill>
              </a:rPr>
              <a:t>20CReV2</a:t>
            </a:r>
            <a:endParaRPr lang="en-US" sz="2400" b="1" dirty="0">
              <a:solidFill>
                <a:srgbClr val="800000"/>
              </a:solidFill>
            </a:endParaRPr>
          </a:p>
        </p:txBody>
      </p:sp>
      <p:sp>
        <p:nvSpPr>
          <p:cNvPr id="18" name="TextBox 17"/>
          <p:cNvSpPr txBox="1"/>
          <p:nvPr/>
        </p:nvSpPr>
        <p:spPr>
          <a:xfrm>
            <a:off x="1574361" y="6019800"/>
            <a:ext cx="1136249" cy="461665"/>
          </a:xfrm>
          <a:prstGeom prst="rect">
            <a:avLst/>
          </a:prstGeom>
          <a:noFill/>
        </p:spPr>
        <p:txBody>
          <a:bodyPr wrap="none" rtlCol="0">
            <a:spAutoFit/>
          </a:bodyPr>
          <a:lstStyle/>
          <a:p>
            <a:r>
              <a:rPr lang="en-US" sz="2400" b="1" dirty="0" smtClean="0">
                <a:solidFill>
                  <a:srgbClr val="660066"/>
                </a:solidFill>
              </a:rPr>
              <a:t>ERA-</a:t>
            </a:r>
            <a:r>
              <a:rPr lang="en-US" sz="2400" b="1" dirty="0" err="1">
                <a:solidFill>
                  <a:srgbClr val="660066"/>
                </a:solidFill>
              </a:rPr>
              <a:t>i</a:t>
            </a:r>
            <a:r>
              <a:rPr lang="en-US" sz="2400" b="1" dirty="0" err="1" smtClean="0">
                <a:solidFill>
                  <a:srgbClr val="660066"/>
                </a:solidFill>
              </a:rPr>
              <a:t>nt</a:t>
            </a:r>
            <a:endParaRPr lang="en-US" sz="2400" b="1" dirty="0">
              <a:solidFill>
                <a:srgbClr val="660066"/>
              </a:solidFill>
            </a:endParaRPr>
          </a:p>
        </p:txBody>
      </p:sp>
      <p:sp>
        <p:nvSpPr>
          <p:cNvPr id="19" name="TextBox 18"/>
          <p:cNvSpPr txBox="1"/>
          <p:nvPr/>
        </p:nvSpPr>
        <p:spPr>
          <a:xfrm>
            <a:off x="5534284" y="5994400"/>
            <a:ext cx="1510750" cy="461665"/>
          </a:xfrm>
          <a:prstGeom prst="rect">
            <a:avLst/>
          </a:prstGeom>
          <a:noFill/>
        </p:spPr>
        <p:txBody>
          <a:bodyPr wrap="none" rtlCol="0">
            <a:spAutoFit/>
          </a:bodyPr>
          <a:lstStyle/>
          <a:p>
            <a:r>
              <a:rPr lang="en-US" sz="2400" b="1" dirty="0" smtClean="0">
                <a:solidFill>
                  <a:srgbClr val="660066"/>
                </a:solidFill>
              </a:rPr>
              <a:t>NCEP-DOE</a:t>
            </a:r>
            <a:endParaRPr lang="en-US" sz="2400" b="1" dirty="0">
              <a:solidFill>
                <a:srgbClr val="660066"/>
              </a:solidFill>
            </a:endParaRPr>
          </a:p>
        </p:txBody>
      </p:sp>
      <p:sp>
        <p:nvSpPr>
          <p:cNvPr id="20" name="TextBox 19"/>
          <p:cNvSpPr txBox="1"/>
          <p:nvPr/>
        </p:nvSpPr>
        <p:spPr>
          <a:xfrm>
            <a:off x="152400" y="88900"/>
            <a:ext cx="4044697" cy="584776"/>
          </a:xfrm>
          <a:prstGeom prst="rect">
            <a:avLst/>
          </a:prstGeom>
          <a:noFill/>
        </p:spPr>
        <p:txBody>
          <a:bodyPr wrap="none" rtlCol="0">
            <a:spAutoFit/>
          </a:bodyPr>
          <a:lstStyle/>
          <a:p>
            <a:r>
              <a:rPr lang="en-US" sz="3200" b="1" dirty="0" smtClean="0"/>
              <a:t>Mediterranean Winter</a:t>
            </a:r>
            <a:endParaRPr lang="en-US" sz="3200" b="1" dirty="0"/>
          </a:p>
        </p:txBody>
      </p:sp>
    </p:spTree>
    <p:extLst>
      <p:ext uri="{BB962C8B-B14F-4D97-AF65-F5344CB8AC3E}">
        <p14:creationId xmlns:p14="http://schemas.microsoft.com/office/powerpoint/2010/main" val="3651507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1238399" y="-1042115"/>
            <a:ext cx="3550215" cy="6077815"/>
          </a:xfrm>
          <a:prstGeom prst="rect">
            <a:avLst/>
          </a:prstGeom>
        </p:spPr>
      </p:pic>
      <p:pic>
        <p:nvPicPr>
          <p:cNvPr id="5" name="Picture 4"/>
          <p:cNvPicPr>
            <a:picLocks noChangeAspect="1"/>
          </p:cNvPicPr>
          <p:nvPr/>
        </p:nvPicPr>
        <p:blipFill>
          <a:blip r:embed="rId3"/>
          <a:stretch>
            <a:fillRect/>
          </a:stretch>
        </p:blipFill>
        <p:spPr>
          <a:xfrm rot="16200000">
            <a:off x="1291213" y="2446896"/>
            <a:ext cx="3368387" cy="5950817"/>
          </a:xfrm>
          <a:prstGeom prst="rect">
            <a:avLst/>
          </a:prstGeom>
        </p:spPr>
      </p:pic>
      <p:sp>
        <p:nvSpPr>
          <p:cNvPr id="6" name="TextBox 5"/>
          <p:cNvSpPr txBox="1"/>
          <p:nvPr/>
        </p:nvSpPr>
        <p:spPr>
          <a:xfrm>
            <a:off x="4924684" y="2659388"/>
            <a:ext cx="548648" cy="523220"/>
          </a:xfrm>
          <a:prstGeom prst="rect">
            <a:avLst/>
          </a:prstGeom>
          <a:noFill/>
        </p:spPr>
        <p:txBody>
          <a:bodyPr wrap="none" rtlCol="0">
            <a:spAutoFit/>
          </a:bodyPr>
          <a:lstStyle/>
          <a:p>
            <a:r>
              <a:rPr lang="en-US" sz="2800" b="1" dirty="0" smtClean="0"/>
              <a:t>87</a:t>
            </a:r>
            <a:endParaRPr lang="en-US" sz="2800" b="1" dirty="0"/>
          </a:p>
        </p:txBody>
      </p:sp>
      <p:sp>
        <p:nvSpPr>
          <p:cNvPr id="7" name="TextBox 6"/>
          <p:cNvSpPr txBox="1"/>
          <p:nvPr/>
        </p:nvSpPr>
        <p:spPr>
          <a:xfrm>
            <a:off x="4746884" y="6143800"/>
            <a:ext cx="548648" cy="523220"/>
          </a:xfrm>
          <a:prstGeom prst="rect">
            <a:avLst/>
          </a:prstGeom>
          <a:noFill/>
        </p:spPr>
        <p:txBody>
          <a:bodyPr wrap="none" rtlCol="0">
            <a:spAutoFit/>
          </a:bodyPr>
          <a:lstStyle/>
          <a:p>
            <a:r>
              <a:rPr lang="en-US" sz="2800" b="1" dirty="0" smtClean="0"/>
              <a:t>15</a:t>
            </a:r>
            <a:endParaRPr lang="en-US" sz="2800" b="1" dirty="0"/>
          </a:p>
        </p:txBody>
      </p:sp>
      <p:pic>
        <p:nvPicPr>
          <p:cNvPr id="8" name="Picture 7"/>
          <p:cNvPicPr>
            <a:picLocks noChangeAspect="1"/>
          </p:cNvPicPr>
          <p:nvPr/>
        </p:nvPicPr>
        <p:blipFill>
          <a:blip r:embed="rId4"/>
          <a:stretch>
            <a:fillRect/>
          </a:stretch>
        </p:blipFill>
        <p:spPr>
          <a:xfrm rot="16200000">
            <a:off x="2094008" y="4711751"/>
            <a:ext cx="451330" cy="3343945"/>
          </a:xfrm>
          <a:prstGeom prst="rect">
            <a:avLst/>
          </a:prstGeom>
        </p:spPr>
      </p:pic>
      <p:pic>
        <p:nvPicPr>
          <p:cNvPr id="9" name="Picture 8"/>
          <p:cNvPicPr>
            <a:picLocks noChangeAspect="1"/>
          </p:cNvPicPr>
          <p:nvPr/>
        </p:nvPicPr>
        <p:blipFill>
          <a:blip r:embed="rId5"/>
          <a:stretch>
            <a:fillRect/>
          </a:stretch>
        </p:blipFill>
        <p:spPr>
          <a:xfrm rot="16200000">
            <a:off x="2090916" y="1254271"/>
            <a:ext cx="523220" cy="3435053"/>
          </a:xfrm>
          <a:prstGeom prst="rect">
            <a:avLst/>
          </a:prstGeom>
        </p:spPr>
      </p:pic>
      <p:sp>
        <p:nvSpPr>
          <p:cNvPr id="10" name="TextBox 9"/>
          <p:cNvSpPr txBox="1"/>
          <p:nvPr/>
        </p:nvSpPr>
        <p:spPr>
          <a:xfrm>
            <a:off x="685799" y="493355"/>
            <a:ext cx="1134445" cy="461665"/>
          </a:xfrm>
          <a:prstGeom prst="rect">
            <a:avLst/>
          </a:prstGeom>
          <a:noFill/>
        </p:spPr>
        <p:txBody>
          <a:bodyPr wrap="none" rtlCol="0">
            <a:spAutoFit/>
          </a:bodyPr>
          <a:lstStyle/>
          <a:p>
            <a:r>
              <a:rPr lang="en-US" sz="2400" b="1" dirty="0" smtClean="0">
                <a:solidFill>
                  <a:srgbClr val="800000"/>
                </a:solidFill>
              </a:rPr>
              <a:t>20CRv2</a:t>
            </a:r>
            <a:endParaRPr lang="en-US" sz="2400" b="1" dirty="0">
              <a:solidFill>
                <a:srgbClr val="800000"/>
              </a:solidFill>
            </a:endParaRPr>
          </a:p>
        </p:txBody>
      </p:sp>
      <p:sp>
        <p:nvSpPr>
          <p:cNvPr id="11" name="TextBox 10"/>
          <p:cNvSpPr txBox="1"/>
          <p:nvPr/>
        </p:nvSpPr>
        <p:spPr>
          <a:xfrm>
            <a:off x="609599" y="3924587"/>
            <a:ext cx="1790123" cy="461665"/>
          </a:xfrm>
          <a:prstGeom prst="rect">
            <a:avLst/>
          </a:prstGeom>
          <a:noFill/>
        </p:spPr>
        <p:txBody>
          <a:bodyPr wrap="none" rtlCol="0">
            <a:spAutoFit/>
          </a:bodyPr>
          <a:lstStyle/>
          <a:p>
            <a:r>
              <a:rPr lang="en-US" sz="2400" b="1" dirty="0" smtClean="0">
                <a:solidFill>
                  <a:srgbClr val="3366FF"/>
                </a:solidFill>
              </a:rPr>
              <a:t>CCM3_AMIP</a:t>
            </a:r>
            <a:endParaRPr lang="en-US" sz="2400" b="1" dirty="0">
              <a:solidFill>
                <a:srgbClr val="3366FF"/>
              </a:solidFill>
            </a:endParaRPr>
          </a:p>
        </p:txBody>
      </p:sp>
    </p:spTree>
    <p:extLst>
      <p:ext uri="{BB962C8B-B14F-4D97-AF65-F5344CB8AC3E}">
        <p14:creationId xmlns:p14="http://schemas.microsoft.com/office/powerpoint/2010/main" val="334690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rot="16200000">
            <a:off x="6073663" y="3500877"/>
            <a:ext cx="2181881" cy="3948166"/>
          </a:xfrm>
          <a:prstGeom prst="rect">
            <a:avLst/>
          </a:prstGeom>
        </p:spPr>
        <p:style>
          <a:lnRef idx="2">
            <a:schemeClr val="accent4"/>
          </a:lnRef>
          <a:fillRef idx="1">
            <a:schemeClr val="lt1"/>
          </a:fillRef>
          <a:effectRef idx="0">
            <a:schemeClr val="accent4"/>
          </a:effectRef>
          <a:fontRef idx="minor">
            <a:schemeClr val="dk1"/>
          </a:fontRef>
        </p:style>
      </p:pic>
      <p:pic>
        <p:nvPicPr>
          <p:cNvPr id="21" name="Picture 20"/>
          <p:cNvPicPr>
            <a:picLocks noChangeAspect="1"/>
          </p:cNvPicPr>
          <p:nvPr/>
        </p:nvPicPr>
        <p:blipFill>
          <a:blip r:embed="rId3"/>
          <a:stretch>
            <a:fillRect/>
          </a:stretch>
        </p:blipFill>
        <p:spPr>
          <a:xfrm rot="16200000">
            <a:off x="2076186" y="3501634"/>
            <a:ext cx="2213746" cy="3953118"/>
          </a:xfrm>
          <a:prstGeom prst="rect">
            <a:avLst/>
          </a:prstGeom>
        </p:spPr>
        <p:style>
          <a:lnRef idx="2">
            <a:schemeClr val="accent4"/>
          </a:lnRef>
          <a:fillRef idx="1">
            <a:schemeClr val="lt1"/>
          </a:fillRef>
          <a:effectRef idx="0">
            <a:schemeClr val="accent4"/>
          </a:effectRef>
          <a:fontRef idx="minor">
            <a:schemeClr val="dk1"/>
          </a:fontRef>
        </p:style>
      </p:pic>
      <p:pic>
        <p:nvPicPr>
          <p:cNvPr id="3" name="Picture 2"/>
          <p:cNvPicPr>
            <a:picLocks noChangeAspect="1"/>
          </p:cNvPicPr>
          <p:nvPr/>
        </p:nvPicPr>
        <p:blipFill>
          <a:blip r:embed="rId4"/>
          <a:stretch>
            <a:fillRect/>
          </a:stretch>
        </p:blipFill>
        <p:spPr>
          <a:xfrm rot="16200000">
            <a:off x="6065441" y="-798719"/>
            <a:ext cx="2178239" cy="3902678"/>
          </a:xfrm>
          <a:prstGeom prst="rect">
            <a:avLst/>
          </a:prstGeom>
        </p:spPr>
        <p:style>
          <a:lnRef idx="2">
            <a:schemeClr val="accent1"/>
          </a:lnRef>
          <a:fillRef idx="1">
            <a:schemeClr val="lt1"/>
          </a:fillRef>
          <a:effectRef idx="0">
            <a:schemeClr val="accent1"/>
          </a:effectRef>
          <a:fontRef idx="minor">
            <a:schemeClr val="dk1"/>
          </a:fontRef>
        </p:style>
      </p:pic>
      <p:pic>
        <p:nvPicPr>
          <p:cNvPr id="2" name="Picture 1"/>
          <p:cNvPicPr>
            <a:picLocks noChangeAspect="1"/>
          </p:cNvPicPr>
          <p:nvPr/>
        </p:nvPicPr>
        <p:blipFill>
          <a:blip r:embed="rId5"/>
          <a:stretch>
            <a:fillRect/>
          </a:stretch>
        </p:blipFill>
        <p:spPr>
          <a:xfrm rot="16200000">
            <a:off x="1375894" y="148777"/>
            <a:ext cx="2473940" cy="4383649"/>
          </a:xfrm>
          <a:prstGeom prst="rect">
            <a:avLst/>
          </a:prstGeom>
        </p:spPr>
        <p:style>
          <a:lnRef idx="2">
            <a:schemeClr val="accent2"/>
          </a:lnRef>
          <a:fillRef idx="1">
            <a:schemeClr val="lt1"/>
          </a:fillRef>
          <a:effectRef idx="0">
            <a:schemeClr val="accent2"/>
          </a:effectRef>
          <a:fontRef idx="minor">
            <a:schemeClr val="dk1"/>
          </a:fontRef>
        </p:style>
      </p:pic>
      <p:sp>
        <p:nvSpPr>
          <p:cNvPr id="8" name="TextBox 7"/>
          <p:cNvSpPr txBox="1"/>
          <p:nvPr/>
        </p:nvSpPr>
        <p:spPr>
          <a:xfrm>
            <a:off x="4518652" y="5981700"/>
            <a:ext cx="644552" cy="523220"/>
          </a:xfrm>
          <a:prstGeom prst="rect">
            <a:avLst/>
          </a:prstGeom>
          <a:noFill/>
        </p:spPr>
        <p:txBody>
          <a:bodyPr wrap="none" rtlCol="0">
            <a:spAutoFit/>
          </a:bodyPr>
          <a:lstStyle/>
          <a:p>
            <a:r>
              <a:rPr lang="en-US" sz="2800" b="1" dirty="0" smtClean="0"/>
              <a:t>.97</a:t>
            </a:r>
            <a:endParaRPr lang="en-US" sz="2800" b="1" dirty="0"/>
          </a:p>
        </p:txBody>
      </p:sp>
      <p:sp>
        <p:nvSpPr>
          <p:cNvPr id="9" name="TextBox 8"/>
          <p:cNvSpPr txBox="1"/>
          <p:nvPr/>
        </p:nvSpPr>
        <p:spPr>
          <a:xfrm>
            <a:off x="8458200" y="5943600"/>
            <a:ext cx="644552" cy="523220"/>
          </a:xfrm>
          <a:prstGeom prst="rect">
            <a:avLst/>
          </a:prstGeom>
          <a:noFill/>
        </p:spPr>
        <p:txBody>
          <a:bodyPr wrap="none" rtlCol="0">
            <a:spAutoFit/>
          </a:bodyPr>
          <a:lstStyle/>
          <a:p>
            <a:r>
              <a:rPr lang="en-US" sz="2800" b="1" dirty="0" smtClean="0"/>
              <a:t>.93</a:t>
            </a:r>
            <a:endParaRPr lang="en-US" sz="2800" b="1" dirty="0"/>
          </a:p>
        </p:txBody>
      </p:sp>
      <p:sp>
        <p:nvSpPr>
          <p:cNvPr id="10" name="TextBox 9"/>
          <p:cNvSpPr txBox="1"/>
          <p:nvPr/>
        </p:nvSpPr>
        <p:spPr>
          <a:xfrm>
            <a:off x="3857884" y="2959100"/>
            <a:ext cx="644552" cy="523220"/>
          </a:xfrm>
          <a:prstGeom prst="rect">
            <a:avLst/>
          </a:prstGeom>
          <a:noFill/>
        </p:spPr>
        <p:txBody>
          <a:bodyPr wrap="none" rtlCol="0">
            <a:spAutoFit/>
          </a:bodyPr>
          <a:lstStyle/>
          <a:p>
            <a:r>
              <a:rPr lang="en-US" sz="2800" b="1" dirty="0" smtClean="0"/>
              <a:t>.86</a:t>
            </a:r>
            <a:endParaRPr lang="en-US" sz="2800" b="1" dirty="0"/>
          </a:p>
        </p:txBody>
      </p:sp>
      <p:sp>
        <p:nvSpPr>
          <p:cNvPr id="11" name="TextBox 10"/>
          <p:cNvSpPr txBox="1"/>
          <p:nvPr/>
        </p:nvSpPr>
        <p:spPr>
          <a:xfrm>
            <a:off x="8458200" y="1673400"/>
            <a:ext cx="646331" cy="523220"/>
          </a:xfrm>
          <a:prstGeom prst="rect">
            <a:avLst/>
          </a:prstGeom>
          <a:noFill/>
        </p:spPr>
        <p:txBody>
          <a:bodyPr wrap="none" rtlCol="0">
            <a:spAutoFit/>
          </a:bodyPr>
          <a:lstStyle/>
          <a:p>
            <a:r>
              <a:rPr lang="en-US" sz="2800" b="1" dirty="0" smtClean="0"/>
              <a:t>.58</a:t>
            </a:r>
            <a:endParaRPr lang="en-US" sz="2800" b="1" dirty="0"/>
          </a:p>
        </p:txBody>
      </p:sp>
      <p:sp>
        <p:nvSpPr>
          <p:cNvPr id="13" name="TextBox 12"/>
          <p:cNvSpPr txBox="1"/>
          <p:nvPr/>
        </p:nvSpPr>
        <p:spPr>
          <a:xfrm rot="16200000">
            <a:off x="4658391" y="558800"/>
            <a:ext cx="627996" cy="461665"/>
          </a:xfrm>
          <a:prstGeom prst="rect">
            <a:avLst/>
          </a:prstGeom>
          <a:noFill/>
        </p:spPr>
        <p:txBody>
          <a:bodyPr wrap="none" rtlCol="0">
            <a:spAutoFit/>
          </a:bodyPr>
          <a:lstStyle/>
          <a:p>
            <a:r>
              <a:rPr lang="en-US" sz="2400" b="1" dirty="0" smtClean="0">
                <a:solidFill>
                  <a:srgbClr val="3366FF"/>
                </a:solidFill>
              </a:rPr>
              <a:t>SST</a:t>
            </a:r>
            <a:endParaRPr lang="en-US" sz="2400" b="1" dirty="0">
              <a:solidFill>
                <a:srgbClr val="3366FF"/>
              </a:solidFill>
            </a:endParaRPr>
          </a:p>
        </p:txBody>
      </p:sp>
      <p:sp>
        <p:nvSpPr>
          <p:cNvPr id="14" name="TextBox 13"/>
          <p:cNvSpPr txBox="1"/>
          <p:nvPr/>
        </p:nvSpPr>
        <p:spPr>
          <a:xfrm rot="16200000">
            <a:off x="-460287" y="2384112"/>
            <a:ext cx="1359868" cy="461665"/>
          </a:xfrm>
          <a:prstGeom prst="rect">
            <a:avLst/>
          </a:prstGeom>
          <a:noFill/>
        </p:spPr>
        <p:txBody>
          <a:bodyPr wrap="none" rtlCol="0">
            <a:spAutoFit/>
          </a:bodyPr>
          <a:lstStyle/>
          <a:p>
            <a:r>
              <a:rPr lang="en-US" sz="2400" b="1" dirty="0" smtClean="0">
                <a:solidFill>
                  <a:srgbClr val="800000"/>
                </a:solidFill>
              </a:rPr>
              <a:t>SST + SLP</a:t>
            </a:r>
            <a:endParaRPr lang="en-US" sz="2400" b="1" dirty="0">
              <a:solidFill>
                <a:srgbClr val="800000"/>
              </a:solidFill>
            </a:endParaRPr>
          </a:p>
        </p:txBody>
      </p:sp>
      <p:sp>
        <p:nvSpPr>
          <p:cNvPr id="15" name="TextBox 14"/>
          <p:cNvSpPr txBox="1"/>
          <p:nvPr/>
        </p:nvSpPr>
        <p:spPr>
          <a:xfrm rot="16200000">
            <a:off x="403601" y="5455632"/>
            <a:ext cx="1227169" cy="461665"/>
          </a:xfrm>
          <a:prstGeom prst="rect">
            <a:avLst/>
          </a:prstGeom>
          <a:noFill/>
        </p:spPr>
        <p:txBody>
          <a:bodyPr wrap="none" rtlCol="0">
            <a:spAutoFit/>
          </a:bodyPr>
          <a:lstStyle/>
          <a:p>
            <a:r>
              <a:rPr lang="en-US" sz="2400" b="1" dirty="0" smtClean="0">
                <a:solidFill>
                  <a:srgbClr val="660066"/>
                </a:solidFill>
              </a:rPr>
              <a:t>ALL OBS</a:t>
            </a:r>
            <a:endParaRPr lang="en-US" sz="2400" b="1" dirty="0">
              <a:solidFill>
                <a:srgbClr val="660066"/>
              </a:solidFill>
            </a:endParaRPr>
          </a:p>
        </p:txBody>
      </p:sp>
      <p:sp>
        <p:nvSpPr>
          <p:cNvPr id="16" name="TextBox 15"/>
          <p:cNvSpPr txBox="1"/>
          <p:nvPr/>
        </p:nvSpPr>
        <p:spPr>
          <a:xfrm>
            <a:off x="5496184" y="1763355"/>
            <a:ext cx="1790123" cy="461665"/>
          </a:xfrm>
          <a:prstGeom prst="rect">
            <a:avLst/>
          </a:prstGeom>
          <a:noFill/>
        </p:spPr>
        <p:txBody>
          <a:bodyPr wrap="none" rtlCol="0">
            <a:spAutoFit/>
          </a:bodyPr>
          <a:lstStyle/>
          <a:p>
            <a:r>
              <a:rPr lang="en-US" sz="2400" b="1" dirty="0" smtClean="0">
                <a:solidFill>
                  <a:srgbClr val="3366FF"/>
                </a:solidFill>
              </a:rPr>
              <a:t>CCM3_AMIP</a:t>
            </a:r>
            <a:endParaRPr lang="en-US" sz="2400" b="1" dirty="0">
              <a:solidFill>
                <a:srgbClr val="3366FF"/>
              </a:solidFill>
            </a:endParaRPr>
          </a:p>
        </p:txBody>
      </p:sp>
      <p:sp>
        <p:nvSpPr>
          <p:cNvPr id="17" name="TextBox 16"/>
          <p:cNvSpPr txBox="1"/>
          <p:nvPr/>
        </p:nvSpPr>
        <p:spPr>
          <a:xfrm>
            <a:off x="962284" y="3020655"/>
            <a:ext cx="1134445" cy="461665"/>
          </a:xfrm>
          <a:prstGeom prst="rect">
            <a:avLst/>
          </a:prstGeom>
          <a:noFill/>
        </p:spPr>
        <p:txBody>
          <a:bodyPr wrap="none" rtlCol="0">
            <a:spAutoFit/>
          </a:bodyPr>
          <a:lstStyle/>
          <a:p>
            <a:r>
              <a:rPr lang="en-US" sz="2400" b="1" dirty="0" smtClean="0">
                <a:solidFill>
                  <a:srgbClr val="800000"/>
                </a:solidFill>
              </a:rPr>
              <a:t>20CRv2</a:t>
            </a:r>
            <a:endParaRPr lang="en-US" sz="2400" b="1" dirty="0">
              <a:solidFill>
                <a:srgbClr val="800000"/>
              </a:solidFill>
            </a:endParaRPr>
          </a:p>
        </p:txBody>
      </p:sp>
      <p:sp>
        <p:nvSpPr>
          <p:cNvPr id="18" name="TextBox 17"/>
          <p:cNvSpPr txBox="1"/>
          <p:nvPr/>
        </p:nvSpPr>
        <p:spPr>
          <a:xfrm>
            <a:off x="1574361" y="6019800"/>
            <a:ext cx="1136249" cy="461665"/>
          </a:xfrm>
          <a:prstGeom prst="rect">
            <a:avLst/>
          </a:prstGeom>
          <a:noFill/>
        </p:spPr>
        <p:txBody>
          <a:bodyPr wrap="none" rtlCol="0">
            <a:spAutoFit/>
          </a:bodyPr>
          <a:lstStyle/>
          <a:p>
            <a:r>
              <a:rPr lang="en-US" sz="2400" b="1" dirty="0" smtClean="0">
                <a:solidFill>
                  <a:srgbClr val="660066"/>
                </a:solidFill>
              </a:rPr>
              <a:t>ERA-</a:t>
            </a:r>
            <a:r>
              <a:rPr lang="en-US" sz="2400" b="1" dirty="0" err="1">
                <a:solidFill>
                  <a:srgbClr val="660066"/>
                </a:solidFill>
              </a:rPr>
              <a:t>i</a:t>
            </a:r>
            <a:r>
              <a:rPr lang="en-US" sz="2400" b="1" dirty="0" err="1" smtClean="0">
                <a:solidFill>
                  <a:srgbClr val="660066"/>
                </a:solidFill>
              </a:rPr>
              <a:t>nt</a:t>
            </a:r>
            <a:endParaRPr lang="en-US" sz="2400" b="1" dirty="0">
              <a:solidFill>
                <a:srgbClr val="660066"/>
              </a:solidFill>
            </a:endParaRPr>
          </a:p>
        </p:txBody>
      </p:sp>
      <p:sp>
        <p:nvSpPr>
          <p:cNvPr id="19" name="TextBox 18"/>
          <p:cNvSpPr txBox="1"/>
          <p:nvPr/>
        </p:nvSpPr>
        <p:spPr>
          <a:xfrm>
            <a:off x="5534284" y="5994400"/>
            <a:ext cx="1510750" cy="461665"/>
          </a:xfrm>
          <a:prstGeom prst="rect">
            <a:avLst/>
          </a:prstGeom>
          <a:noFill/>
        </p:spPr>
        <p:txBody>
          <a:bodyPr wrap="none" rtlCol="0">
            <a:spAutoFit/>
          </a:bodyPr>
          <a:lstStyle/>
          <a:p>
            <a:r>
              <a:rPr lang="en-US" sz="2400" b="1" dirty="0" smtClean="0">
                <a:solidFill>
                  <a:srgbClr val="660066"/>
                </a:solidFill>
              </a:rPr>
              <a:t>NCEP-DOE</a:t>
            </a:r>
            <a:endParaRPr lang="en-US" sz="2400" b="1" dirty="0">
              <a:solidFill>
                <a:srgbClr val="660066"/>
              </a:solidFill>
            </a:endParaRPr>
          </a:p>
        </p:txBody>
      </p:sp>
      <p:sp>
        <p:nvSpPr>
          <p:cNvPr id="20" name="TextBox 19"/>
          <p:cNvSpPr txBox="1"/>
          <p:nvPr/>
        </p:nvSpPr>
        <p:spPr>
          <a:xfrm>
            <a:off x="152400" y="88900"/>
            <a:ext cx="3835305" cy="584776"/>
          </a:xfrm>
          <a:prstGeom prst="rect">
            <a:avLst/>
          </a:prstGeom>
          <a:noFill/>
        </p:spPr>
        <p:txBody>
          <a:bodyPr wrap="none" rtlCol="0">
            <a:spAutoFit/>
          </a:bodyPr>
          <a:lstStyle/>
          <a:p>
            <a:r>
              <a:rPr lang="en-US" sz="3200" b="1" dirty="0" smtClean="0"/>
              <a:t>Southwest US Winter</a:t>
            </a:r>
            <a:endParaRPr lang="en-US" sz="3200" b="1" dirty="0"/>
          </a:p>
        </p:txBody>
      </p:sp>
    </p:spTree>
    <p:extLst>
      <p:ext uri="{BB962C8B-B14F-4D97-AF65-F5344CB8AC3E}">
        <p14:creationId xmlns:p14="http://schemas.microsoft.com/office/powerpoint/2010/main" val="35684574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1275911" y="-1009212"/>
            <a:ext cx="3252078" cy="6083300"/>
          </a:xfrm>
          <a:prstGeom prst="rect">
            <a:avLst/>
          </a:prstGeom>
        </p:spPr>
      </p:pic>
      <p:pic>
        <p:nvPicPr>
          <p:cNvPr id="3" name="Picture 2"/>
          <p:cNvPicPr>
            <a:picLocks noChangeAspect="1"/>
          </p:cNvPicPr>
          <p:nvPr/>
        </p:nvPicPr>
        <p:blipFill>
          <a:blip r:embed="rId4"/>
          <a:stretch>
            <a:fillRect/>
          </a:stretch>
        </p:blipFill>
        <p:spPr>
          <a:xfrm rot="16200000">
            <a:off x="1268217" y="2221595"/>
            <a:ext cx="3276600" cy="6074165"/>
          </a:xfrm>
          <a:prstGeom prst="rect">
            <a:avLst/>
          </a:prstGeom>
        </p:spPr>
      </p:pic>
      <p:sp>
        <p:nvSpPr>
          <p:cNvPr id="4" name="TextBox 3"/>
          <p:cNvSpPr txBox="1"/>
          <p:nvPr/>
        </p:nvSpPr>
        <p:spPr>
          <a:xfrm>
            <a:off x="4746884" y="2875288"/>
            <a:ext cx="644552" cy="523220"/>
          </a:xfrm>
          <a:prstGeom prst="rect">
            <a:avLst/>
          </a:prstGeom>
          <a:noFill/>
        </p:spPr>
        <p:txBody>
          <a:bodyPr wrap="none" rtlCol="0">
            <a:spAutoFit/>
          </a:bodyPr>
          <a:lstStyle/>
          <a:p>
            <a:r>
              <a:rPr lang="en-US" sz="2800" b="1" dirty="0" smtClean="0"/>
              <a:t>.86</a:t>
            </a:r>
            <a:endParaRPr lang="en-US" sz="2800" b="1" dirty="0"/>
          </a:p>
        </p:txBody>
      </p:sp>
      <p:sp>
        <p:nvSpPr>
          <p:cNvPr id="5" name="TextBox 4"/>
          <p:cNvSpPr txBox="1"/>
          <p:nvPr/>
        </p:nvSpPr>
        <p:spPr>
          <a:xfrm>
            <a:off x="4746884" y="6143800"/>
            <a:ext cx="646331" cy="523220"/>
          </a:xfrm>
          <a:prstGeom prst="rect">
            <a:avLst/>
          </a:prstGeom>
          <a:noFill/>
        </p:spPr>
        <p:txBody>
          <a:bodyPr wrap="none" rtlCol="0">
            <a:spAutoFit/>
          </a:bodyPr>
          <a:lstStyle/>
          <a:p>
            <a:r>
              <a:rPr lang="en-US" sz="2800" b="1" dirty="0" smtClean="0"/>
              <a:t>.58</a:t>
            </a:r>
            <a:endParaRPr lang="en-US" sz="2800" b="1" dirty="0"/>
          </a:p>
        </p:txBody>
      </p:sp>
      <p:pic>
        <p:nvPicPr>
          <p:cNvPr id="6" name="Picture 5"/>
          <p:cNvPicPr>
            <a:picLocks noChangeAspect="1"/>
          </p:cNvPicPr>
          <p:nvPr/>
        </p:nvPicPr>
        <p:blipFill>
          <a:blip r:embed="rId5"/>
          <a:stretch>
            <a:fillRect/>
          </a:stretch>
        </p:blipFill>
        <p:spPr>
          <a:xfrm rot="16200000">
            <a:off x="1878108" y="4737151"/>
            <a:ext cx="451330" cy="3343945"/>
          </a:xfrm>
          <a:prstGeom prst="rect">
            <a:avLst/>
          </a:prstGeom>
        </p:spPr>
      </p:pic>
      <p:pic>
        <p:nvPicPr>
          <p:cNvPr id="7" name="Picture 6"/>
          <p:cNvPicPr>
            <a:picLocks noChangeAspect="1"/>
          </p:cNvPicPr>
          <p:nvPr/>
        </p:nvPicPr>
        <p:blipFill>
          <a:blip r:embed="rId6"/>
          <a:stretch>
            <a:fillRect/>
          </a:stretch>
        </p:blipFill>
        <p:spPr>
          <a:xfrm rot="16200000">
            <a:off x="1938516" y="1419371"/>
            <a:ext cx="523220" cy="3435053"/>
          </a:xfrm>
          <a:prstGeom prst="rect">
            <a:avLst/>
          </a:prstGeom>
        </p:spPr>
      </p:pic>
      <p:sp>
        <p:nvSpPr>
          <p:cNvPr id="8" name="TextBox 7"/>
          <p:cNvSpPr txBox="1"/>
          <p:nvPr/>
        </p:nvSpPr>
        <p:spPr>
          <a:xfrm>
            <a:off x="457199" y="569555"/>
            <a:ext cx="1134445" cy="461665"/>
          </a:xfrm>
          <a:prstGeom prst="rect">
            <a:avLst/>
          </a:prstGeom>
          <a:noFill/>
        </p:spPr>
        <p:txBody>
          <a:bodyPr wrap="none" rtlCol="0">
            <a:spAutoFit/>
          </a:bodyPr>
          <a:lstStyle/>
          <a:p>
            <a:r>
              <a:rPr lang="en-US" sz="2400" b="1" dirty="0" smtClean="0">
                <a:solidFill>
                  <a:srgbClr val="800000"/>
                </a:solidFill>
              </a:rPr>
              <a:t>20CRv2</a:t>
            </a:r>
            <a:endParaRPr lang="en-US" sz="2400" b="1" dirty="0">
              <a:solidFill>
                <a:srgbClr val="800000"/>
              </a:solidFill>
            </a:endParaRPr>
          </a:p>
        </p:txBody>
      </p:sp>
      <p:sp>
        <p:nvSpPr>
          <p:cNvPr id="9" name="TextBox 8"/>
          <p:cNvSpPr txBox="1"/>
          <p:nvPr/>
        </p:nvSpPr>
        <p:spPr>
          <a:xfrm>
            <a:off x="406399" y="3757255"/>
            <a:ext cx="1790123" cy="461665"/>
          </a:xfrm>
          <a:prstGeom prst="rect">
            <a:avLst/>
          </a:prstGeom>
          <a:noFill/>
        </p:spPr>
        <p:txBody>
          <a:bodyPr wrap="none" rtlCol="0">
            <a:spAutoFit/>
          </a:bodyPr>
          <a:lstStyle/>
          <a:p>
            <a:r>
              <a:rPr lang="en-US" sz="2400" b="1" dirty="0" smtClean="0">
                <a:solidFill>
                  <a:srgbClr val="3366FF"/>
                </a:solidFill>
              </a:rPr>
              <a:t>CCM3_AMIP</a:t>
            </a:r>
            <a:endParaRPr lang="en-US" sz="2400" b="1" dirty="0">
              <a:solidFill>
                <a:srgbClr val="3366FF"/>
              </a:solidFill>
            </a:endParaRPr>
          </a:p>
        </p:txBody>
      </p:sp>
      <p:sp>
        <p:nvSpPr>
          <p:cNvPr id="10" name="TextBox 9"/>
          <p:cNvSpPr txBox="1"/>
          <p:nvPr/>
        </p:nvSpPr>
        <p:spPr>
          <a:xfrm>
            <a:off x="911579" y="63498"/>
            <a:ext cx="3835305"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200" b="1" dirty="0" smtClean="0"/>
              <a:t>Southwest US Winter</a:t>
            </a:r>
            <a:endParaRPr lang="en-US" sz="3200" b="1" dirty="0"/>
          </a:p>
        </p:txBody>
      </p:sp>
      <p:sp>
        <p:nvSpPr>
          <p:cNvPr id="11" name="TextBox 10"/>
          <p:cNvSpPr txBox="1"/>
          <p:nvPr/>
        </p:nvSpPr>
        <p:spPr>
          <a:xfrm>
            <a:off x="6089353" y="648274"/>
            <a:ext cx="2559347" cy="5509200"/>
          </a:xfrm>
          <a:prstGeom prst="rect">
            <a:avLst/>
          </a:prstGeom>
          <a:noFill/>
        </p:spPr>
        <p:txBody>
          <a:bodyPr wrap="square" rtlCol="0">
            <a:spAutoFit/>
          </a:bodyPr>
          <a:lstStyle/>
          <a:p>
            <a:r>
              <a:rPr lang="en-US" sz="3200" dirty="0" smtClean="0"/>
              <a:t>Each 20CRv2 ensemble member tracks observations as well as the ensemble mean. Largest spread and worst fit go together.</a:t>
            </a:r>
            <a:endParaRPr lang="en-US" sz="3200" dirty="0"/>
          </a:p>
        </p:txBody>
      </p:sp>
    </p:spTree>
    <p:extLst>
      <p:ext uri="{BB962C8B-B14F-4D97-AF65-F5344CB8AC3E}">
        <p14:creationId xmlns:p14="http://schemas.microsoft.com/office/powerpoint/2010/main" val="5474778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336040" y="-1030263"/>
            <a:ext cx="3452455" cy="6122580"/>
          </a:xfrm>
          <a:prstGeom prst="rect">
            <a:avLst/>
          </a:prstGeom>
        </p:spPr>
      </p:pic>
      <p:pic>
        <p:nvPicPr>
          <p:cNvPr id="3" name="Picture 2"/>
          <p:cNvPicPr>
            <a:picLocks noChangeAspect="1"/>
          </p:cNvPicPr>
          <p:nvPr/>
        </p:nvPicPr>
        <p:blipFill>
          <a:blip r:embed="rId3"/>
          <a:stretch>
            <a:fillRect/>
          </a:stretch>
        </p:blipFill>
        <p:spPr>
          <a:xfrm rot="16200000">
            <a:off x="1349703" y="2161940"/>
            <a:ext cx="3505200" cy="6267919"/>
          </a:xfrm>
          <a:prstGeom prst="rect">
            <a:avLst/>
          </a:prstGeom>
        </p:spPr>
      </p:pic>
      <p:sp>
        <p:nvSpPr>
          <p:cNvPr id="4" name="TextBox 3"/>
          <p:cNvSpPr txBox="1"/>
          <p:nvPr/>
        </p:nvSpPr>
        <p:spPr>
          <a:xfrm>
            <a:off x="4899284" y="2799088"/>
            <a:ext cx="644552" cy="523220"/>
          </a:xfrm>
          <a:prstGeom prst="rect">
            <a:avLst/>
          </a:prstGeom>
          <a:noFill/>
        </p:spPr>
        <p:txBody>
          <a:bodyPr wrap="none" rtlCol="0">
            <a:spAutoFit/>
          </a:bodyPr>
          <a:lstStyle/>
          <a:p>
            <a:r>
              <a:rPr lang="en-US" sz="2800" b="1" dirty="0" smtClean="0"/>
              <a:t>.76</a:t>
            </a:r>
            <a:endParaRPr lang="en-US" sz="2800" b="1" dirty="0"/>
          </a:p>
        </p:txBody>
      </p:sp>
      <p:sp>
        <p:nvSpPr>
          <p:cNvPr id="5" name="TextBox 4"/>
          <p:cNvSpPr txBox="1"/>
          <p:nvPr/>
        </p:nvSpPr>
        <p:spPr>
          <a:xfrm>
            <a:off x="5038984" y="6080300"/>
            <a:ext cx="646331" cy="523220"/>
          </a:xfrm>
          <a:prstGeom prst="rect">
            <a:avLst/>
          </a:prstGeom>
          <a:noFill/>
        </p:spPr>
        <p:txBody>
          <a:bodyPr wrap="none" rtlCol="0">
            <a:spAutoFit/>
          </a:bodyPr>
          <a:lstStyle/>
          <a:p>
            <a:r>
              <a:rPr lang="en-US" sz="2800" b="1" dirty="0" smtClean="0"/>
              <a:t>.60</a:t>
            </a:r>
            <a:endParaRPr lang="en-US" sz="2800" b="1" dirty="0"/>
          </a:p>
        </p:txBody>
      </p:sp>
      <p:sp>
        <p:nvSpPr>
          <p:cNvPr id="6" name="TextBox 5"/>
          <p:cNvSpPr txBox="1"/>
          <p:nvPr/>
        </p:nvSpPr>
        <p:spPr>
          <a:xfrm>
            <a:off x="457199" y="569555"/>
            <a:ext cx="1134445" cy="461665"/>
          </a:xfrm>
          <a:prstGeom prst="rect">
            <a:avLst/>
          </a:prstGeom>
          <a:noFill/>
        </p:spPr>
        <p:txBody>
          <a:bodyPr wrap="none" rtlCol="0">
            <a:spAutoFit/>
          </a:bodyPr>
          <a:lstStyle/>
          <a:p>
            <a:r>
              <a:rPr lang="en-US" sz="2400" b="1" dirty="0" smtClean="0">
                <a:solidFill>
                  <a:srgbClr val="800000"/>
                </a:solidFill>
              </a:rPr>
              <a:t>20CRv2</a:t>
            </a:r>
            <a:endParaRPr lang="en-US" sz="2400" b="1" dirty="0">
              <a:solidFill>
                <a:srgbClr val="800000"/>
              </a:solidFill>
            </a:endParaRPr>
          </a:p>
        </p:txBody>
      </p:sp>
      <p:sp>
        <p:nvSpPr>
          <p:cNvPr id="7" name="TextBox 6"/>
          <p:cNvSpPr txBox="1"/>
          <p:nvPr/>
        </p:nvSpPr>
        <p:spPr>
          <a:xfrm>
            <a:off x="406399" y="3757255"/>
            <a:ext cx="1790123" cy="461665"/>
          </a:xfrm>
          <a:prstGeom prst="rect">
            <a:avLst/>
          </a:prstGeom>
          <a:noFill/>
        </p:spPr>
        <p:txBody>
          <a:bodyPr wrap="none" rtlCol="0">
            <a:spAutoFit/>
          </a:bodyPr>
          <a:lstStyle/>
          <a:p>
            <a:r>
              <a:rPr lang="en-US" sz="2400" b="1" dirty="0" smtClean="0">
                <a:solidFill>
                  <a:srgbClr val="3366FF"/>
                </a:solidFill>
              </a:rPr>
              <a:t>CCM3_AMIP</a:t>
            </a:r>
            <a:endParaRPr lang="en-US" sz="2400" b="1" dirty="0">
              <a:solidFill>
                <a:srgbClr val="3366FF"/>
              </a:solidFill>
            </a:endParaRPr>
          </a:p>
        </p:txBody>
      </p:sp>
      <p:sp>
        <p:nvSpPr>
          <p:cNvPr id="8" name="TextBox 7"/>
          <p:cNvSpPr txBox="1"/>
          <p:nvPr/>
        </p:nvSpPr>
        <p:spPr>
          <a:xfrm>
            <a:off x="1838679" y="38098"/>
            <a:ext cx="3055644"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3200" b="1" dirty="0" smtClean="0"/>
              <a:t>NORDESTE Brazil</a:t>
            </a:r>
            <a:endParaRPr lang="en-US" sz="3200" b="1" dirty="0"/>
          </a:p>
        </p:txBody>
      </p:sp>
      <p:sp>
        <p:nvSpPr>
          <p:cNvPr id="9" name="TextBox 8"/>
          <p:cNvSpPr txBox="1"/>
          <p:nvPr/>
        </p:nvSpPr>
        <p:spPr>
          <a:xfrm>
            <a:off x="6236263" y="569555"/>
            <a:ext cx="2813347" cy="6001642"/>
          </a:xfrm>
          <a:prstGeom prst="rect">
            <a:avLst/>
          </a:prstGeom>
          <a:noFill/>
        </p:spPr>
        <p:txBody>
          <a:bodyPr wrap="square" rtlCol="0">
            <a:spAutoFit/>
          </a:bodyPr>
          <a:lstStyle/>
          <a:p>
            <a:r>
              <a:rPr lang="en-US" sz="3200" dirty="0" smtClean="0"/>
              <a:t>In tropical locations, the 20CRv2 spread is similar to AMIP integrations (with only SST forcing), but  correlations are consistently better across the ensemble</a:t>
            </a:r>
            <a:endParaRPr lang="en-US" sz="3200" dirty="0"/>
          </a:p>
        </p:txBody>
      </p:sp>
    </p:spTree>
    <p:extLst>
      <p:ext uri="{BB962C8B-B14F-4D97-AF65-F5344CB8AC3E}">
        <p14:creationId xmlns:p14="http://schemas.microsoft.com/office/powerpoint/2010/main" val="15983015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1143000"/>
            <a:ext cx="3314700" cy="5395356"/>
          </a:xfrm>
          <a:prstGeom prst="rect">
            <a:avLst/>
          </a:prstGeom>
        </p:spPr>
      </p:pic>
      <p:sp>
        <p:nvSpPr>
          <p:cNvPr id="3" name="TextBox 2"/>
          <p:cNvSpPr txBox="1"/>
          <p:nvPr/>
        </p:nvSpPr>
        <p:spPr>
          <a:xfrm>
            <a:off x="0" y="254000"/>
            <a:ext cx="9055100" cy="523220"/>
          </a:xfrm>
          <a:prstGeom prst="rect">
            <a:avLst/>
          </a:prstGeom>
          <a:noFill/>
        </p:spPr>
        <p:txBody>
          <a:bodyPr wrap="square" rtlCol="0">
            <a:spAutoFit/>
          </a:bodyPr>
          <a:lstStyle/>
          <a:p>
            <a:r>
              <a:rPr lang="en-US" sz="2800" b="1" dirty="0" smtClean="0"/>
              <a:t>The 20</a:t>
            </a:r>
            <a:r>
              <a:rPr lang="en-US" sz="2800" b="1" baseline="30000" dirty="0" smtClean="0"/>
              <a:t>th</a:t>
            </a:r>
            <a:r>
              <a:rPr lang="en-US" sz="2800" b="1" dirty="0" smtClean="0"/>
              <a:t> Century Reanalysis, version 2 (</a:t>
            </a:r>
            <a:r>
              <a:rPr lang="en-US" sz="2800" b="1" u="sng" dirty="0" smtClean="0"/>
              <a:t>Compo et al</a:t>
            </a:r>
            <a:r>
              <a:rPr lang="en-US" sz="2800" b="1" dirty="0" smtClean="0"/>
              <a:t>.)</a:t>
            </a:r>
            <a:endParaRPr lang="en-US" sz="2800" b="1" dirty="0"/>
          </a:p>
        </p:txBody>
      </p:sp>
      <p:sp>
        <p:nvSpPr>
          <p:cNvPr id="4" name="TextBox 3"/>
          <p:cNvSpPr txBox="1"/>
          <p:nvPr/>
        </p:nvSpPr>
        <p:spPr>
          <a:xfrm>
            <a:off x="3632200" y="981413"/>
            <a:ext cx="5422900" cy="5841599"/>
          </a:xfrm>
          <a:prstGeom prst="rect">
            <a:avLst/>
          </a:prstGeom>
          <a:noFill/>
        </p:spPr>
        <p:txBody>
          <a:bodyPr wrap="square" rtlCol="0">
            <a:spAutoFit/>
          </a:bodyPr>
          <a:lstStyle/>
          <a:p>
            <a:pPr marL="342900" indent="-342900">
              <a:lnSpc>
                <a:spcPct val="120000"/>
              </a:lnSpc>
              <a:buFont typeface="Arial"/>
              <a:buChar char="•"/>
            </a:pPr>
            <a:r>
              <a:rPr lang="en-US" sz="2400" dirty="0" smtClean="0"/>
              <a:t>Uses </a:t>
            </a:r>
            <a:r>
              <a:rPr lang="en-US" sz="2400" dirty="0"/>
              <a:t>the </a:t>
            </a:r>
            <a:r>
              <a:rPr lang="en-US" sz="2400" b="1" dirty="0"/>
              <a:t>NCEP</a:t>
            </a:r>
            <a:r>
              <a:rPr lang="en-US" sz="2400" dirty="0"/>
              <a:t> atmospheric-land  </a:t>
            </a:r>
            <a:r>
              <a:rPr lang="en-US" sz="2400" dirty="0" smtClean="0"/>
              <a:t>GCM</a:t>
            </a:r>
          </a:p>
          <a:p>
            <a:pPr marL="285750" indent="-285750">
              <a:lnSpc>
                <a:spcPct val="120000"/>
              </a:lnSpc>
              <a:buFont typeface="Arial"/>
              <a:buChar char="•"/>
            </a:pPr>
            <a:endParaRPr lang="en-US" sz="2400" dirty="0"/>
          </a:p>
          <a:p>
            <a:pPr marL="285750" indent="-285750">
              <a:lnSpc>
                <a:spcPct val="120000"/>
              </a:lnSpc>
              <a:buFont typeface="Arial"/>
              <a:buChar char="•"/>
            </a:pPr>
            <a:r>
              <a:rPr lang="en-US" sz="2400" dirty="0" smtClean="0"/>
              <a:t>Hadley Center </a:t>
            </a:r>
            <a:r>
              <a:rPr lang="en-US" sz="2400" b="1" dirty="0" smtClean="0"/>
              <a:t>SST and sea ice </a:t>
            </a:r>
            <a:r>
              <a:rPr lang="en-US" sz="2400" dirty="0" smtClean="0"/>
              <a:t>as boundary conditions</a:t>
            </a:r>
          </a:p>
          <a:p>
            <a:pPr marL="285750" indent="-285750">
              <a:lnSpc>
                <a:spcPct val="120000"/>
              </a:lnSpc>
              <a:buFont typeface="Arial"/>
              <a:buChar char="•"/>
            </a:pPr>
            <a:endParaRPr lang="en-US" sz="2400" dirty="0" smtClean="0"/>
          </a:p>
          <a:p>
            <a:pPr marL="285750" indent="-285750">
              <a:lnSpc>
                <a:spcPct val="120000"/>
              </a:lnSpc>
              <a:buFont typeface="Arial"/>
              <a:buChar char="•"/>
            </a:pPr>
            <a:r>
              <a:rPr lang="en-US" sz="2400" dirty="0" smtClean="0">
                <a:solidFill>
                  <a:srgbClr val="FF0000"/>
                </a:solidFill>
              </a:rPr>
              <a:t>Assimilates only </a:t>
            </a:r>
            <a:r>
              <a:rPr lang="en-US" sz="2400" b="1" dirty="0" smtClean="0"/>
              <a:t>surface pressure </a:t>
            </a:r>
            <a:r>
              <a:rPr lang="en-US" sz="2400" dirty="0" smtClean="0">
                <a:solidFill>
                  <a:srgbClr val="FF0000"/>
                </a:solidFill>
              </a:rPr>
              <a:t>observations</a:t>
            </a:r>
          </a:p>
          <a:p>
            <a:pPr>
              <a:lnSpc>
                <a:spcPct val="120000"/>
              </a:lnSpc>
            </a:pPr>
            <a:endParaRPr lang="en-US" sz="2400" dirty="0" smtClean="0">
              <a:solidFill>
                <a:srgbClr val="FF0000"/>
              </a:solidFill>
            </a:endParaRPr>
          </a:p>
          <a:p>
            <a:pPr marL="285750" indent="-285750">
              <a:lnSpc>
                <a:spcPct val="120000"/>
              </a:lnSpc>
              <a:buFont typeface="Arial"/>
              <a:buChar char="•"/>
            </a:pPr>
            <a:r>
              <a:rPr lang="en-US" sz="2400" dirty="0" smtClean="0">
                <a:solidFill>
                  <a:srgbClr val="FF0000"/>
                </a:solidFill>
              </a:rPr>
              <a:t>Spans </a:t>
            </a:r>
            <a:r>
              <a:rPr lang="en-US" sz="2400" b="1" dirty="0" smtClean="0">
                <a:solidFill>
                  <a:srgbClr val="000000"/>
                </a:solidFill>
              </a:rPr>
              <a:t>1871 to 2008 </a:t>
            </a:r>
          </a:p>
          <a:p>
            <a:pPr>
              <a:lnSpc>
                <a:spcPct val="120000"/>
              </a:lnSpc>
            </a:pPr>
            <a:endParaRPr lang="en-US" sz="2400" b="1" dirty="0" smtClean="0">
              <a:solidFill>
                <a:srgbClr val="FF0000"/>
              </a:solidFill>
            </a:endParaRPr>
          </a:p>
          <a:p>
            <a:pPr marL="285750" indent="-285750">
              <a:lnSpc>
                <a:spcPct val="120000"/>
              </a:lnSpc>
              <a:buFont typeface="Arial"/>
              <a:buChar char="•"/>
            </a:pPr>
            <a:r>
              <a:rPr lang="en-US" sz="2400" dirty="0">
                <a:solidFill>
                  <a:srgbClr val="FF0000"/>
                </a:solidFill>
              </a:rPr>
              <a:t>Uses an Ensemble </a:t>
            </a:r>
            <a:r>
              <a:rPr lang="en-US" sz="2400" dirty="0" err="1">
                <a:solidFill>
                  <a:srgbClr val="FF0000"/>
                </a:solidFill>
              </a:rPr>
              <a:t>Kalman</a:t>
            </a:r>
            <a:r>
              <a:rPr lang="en-US" sz="2400" dirty="0">
                <a:solidFill>
                  <a:srgbClr val="FF0000"/>
                </a:solidFill>
              </a:rPr>
              <a:t> Filter (producing </a:t>
            </a:r>
            <a:r>
              <a:rPr lang="en-US" sz="2400" b="1" dirty="0">
                <a:solidFill>
                  <a:srgbClr val="000000"/>
                </a:solidFill>
              </a:rPr>
              <a:t>56 realizations</a:t>
            </a:r>
            <a:r>
              <a:rPr lang="en-US" sz="2400" dirty="0">
                <a:solidFill>
                  <a:srgbClr val="FF0000"/>
                </a:solidFill>
              </a:rPr>
              <a:t>)</a:t>
            </a:r>
          </a:p>
          <a:p>
            <a:pPr marL="285750" indent="-285750">
              <a:lnSpc>
                <a:spcPct val="120000"/>
              </a:lnSpc>
              <a:buFont typeface="Arial"/>
              <a:buChar char="•"/>
            </a:pPr>
            <a:endParaRPr lang="en-US" sz="2400" dirty="0" smtClean="0">
              <a:solidFill>
                <a:srgbClr val="FF0000"/>
              </a:solidFill>
            </a:endParaRPr>
          </a:p>
        </p:txBody>
      </p:sp>
    </p:spTree>
    <p:extLst>
      <p:ext uri="{BB962C8B-B14F-4D97-AF65-F5344CB8AC3E}">
        <p14:creationId xmlns:p14="http://schemas.microsoft.com/office/powerpoint/2010/main" val="3716054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3200" y="416698"/>
            <a:ext cx="6807872" cy="3317101"/>
          </a:xfrm>
          <a:prstGeom prst="rect">
            <a:avLst/>
          </a:prstGeom>
        </p:spPr>
      </p:pic>
      <p:sp>
        <p:nvSpPr>
          <p:cNvPr id="5" name="Rectangle 4"/>
          <p:cNvSpPr/>
          <p:nvPr/>
        </p:nvSpPr>
        <p:spPr>
          <a:xfrm>
            <a:off x="518298" y="280937"/>
            <a:ext cx="582211" cy="461665"/>
          </a:xfrm>
          <a:prstGeom prst="rect">
            <a:avLst/>
          </a:prstGeom>
        </p:spPr>
        <p:txBody>
          <a:bodyPr wrap="none">
            <a:spAutoFit/>
          </a:bodyPr>
          <a:lstStyle/>
          <a:p>
            <a:r>
              <a:rPr lang="en-US" sz="2400" b="1" dirty="0" smtClean="0"/>
              <a:t>JJA</a:t>
            </a:r>
            <a:endParaRPr lang="en-US" dirty="0"/>
          </a:p>
        </p:txBody>
      </p:sp>
      <p:sp>
        <p:nvSpPr>
          <p:cNvPr id="6" name="TextBox 5"/>
          <p:cNvSpPr txBox="1"/>
          <p:nvPr/>
        </p:nvSpPr>
        <p:spPr>
          <a:xfrm>
            <a:off x="6832600" y="552102"/>
            <a:ext cx="2374899" cy="3046988"/>
          </a:xfrm>
          <a:prstGeom prst="rect">
            <a:avLst/>
          </a:prstGeom>
          <a:noFill/>
        </p:spPr>
        <p:txBody>
          <a:bodyPr wrap="square" rtlCol="0">
            <a:spAutoFit/>
          </a:bodyPr>
          <a:lstStyle/>
          <a:p>
            <a:r>
              <a:rPr lang="en-US" sz="2400" dirty="0" smtClean="0"/>
              <a:t>JJA correlation is weaker than in DJF overall and especially over North America, where convective processes have a larger role. </a:t>
            </a:r>
            <a:endParaRPr lang="en-US" sz="2400" dirty="0"/>
          </a:p>
        </p:txBody>
      </p:sp>
      <p:sp>
        <p:nvSpPr>
          <p:cNvPr id="7" name="Rectangle 6"/>
          <p:cNvSpPr/>
          <p:nvPr/>
        </p:nvSpPr>
        <p:spPr>
          <a:xfrm>
            <a:off x="112690" y="-44966"/>
            <a:ext cx="8853510" cy="461665"/>
          </a:xfrm>
          <a:prstGeom prst="rect">
            <a:avLst/>
          </a:prstGeom>
        </p:spPr>
        <p:txBody>
          <a:bodyPr wrap="square">
            <a:spAutoFit/>
          </a:bodyPr>
          <a:lstStyle/>
          <a:p>
            <a:r>
              <a:rPr lang="en-US" sz="2400" dirty="0" smtClean="0"/>
              <a:t>Temporal anomaly correlation over 1979-2008</a:t>
            </a:r>
            <a:endParaRPr lang="en-US" sz="2400" dirty="0"/>
          </a:p>
        </p:txBody>
      </p:sp>
      <p:pic>
        <p:nvPicPr>
          <p:cNvPr id="9" name="Picture 8"/>
          <p:cNvPicPr>
            <a:picLocks noChangeAspect="1"/>
          </p:cNvPicPr>
          <p:nvPr/>
        </p:nvPicPr>
        <p:blipFill>
          <a:blip r:embed="rId3"/>
          <a:stretch>
            <a:fillRect/>
          </a:stretch>
        </p:blipFill>
        <p:spPr>
          <a:xfrm>
            <a:off x="-25400" y="3898900"/>
            <a:ext cx="4700610" cy="2362610"/>
          </a:xfrm>
          <a:prstGeom prst="rect">
            <a:avLst/>
          </a:prstGeom>
        </p:spPr>
      </p:pic>
      <p:pic>
        <p:nvPicPr>
          <p:cNvPr id="10" name="Picture 9"/>
          <p:cNvPicPr>
            <a:picLocks noChangeAspect="1"/>
          </p:cNvPicPr>
          <p:nvPr/>
        </p:nvPicPr>
        <p:blipFill>
          <a:blip r:embed="rId4"/>
          <a:stretch>
            <a:fillRect/>
          </a:stretch>
        </p:blipFill>
        <p:spPr>
          <a:xfrm>
            <a:off x="4533899" y="3873732"/>
            <a:ext cx="4711699" cy="2755667"/>
          </a:xfrm>
          <a:prstGeom prst="rect">
            <a:avLst/>
          </a:prstGeom>
        </p:spPr>
      </p:pic>
    </p:spTree>
    <p:extLst>
      <p:ext uri="{BB962C8B-B14F-4D97-AF65-F5344CB8AC3E}">
        <p14:creationId xmlns:p14="http://schemas.microsoft.com/office/powerpoint/2010/main" val="18868341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1200" y="-850900"/>
            <a:ext cx="7645400" cy="7632700"/>
            <a:chOff x="0" y="0"/>
            <a:chExt cx="5299364" cy="4381500"/>
          </a:xfrm>
        </p:grpSpPr>
        <p:pic>
          <p:nvPicPr>
            <p:cNvPr id="2" name="Picture 1" descr="cormap.monthly.jja.om.pdf"/>
            <p:cNvPicPr>
              <a:picLocks noChangeAspect="1"/>
            </p:cNvPicPr>
            <p:nvPr/>
          </p:nvPicPr>
          <p:blipFill rotWithShape="1">
            <a:blip r:embed="rId2" cstate="screen">
              <a:extLst>
                <a:ext uri="{28A0092B-C50C-407E-A947-70E740481C1C}">
                  <a14:useLocalDpi xmlns:a14="http://schemas.microsoft.com/office/drawing/2010/main"/>
                </a:ext>
              </a:extLst>
            </a:blip>
            <a:srcRect b="42963"/>
            <a:stretch/>
          </p:blipFill>
          <p:spPr>
            <a:xfrm>
              <a:off x="0" y="0"/>
              <a:ext cx="5299364" cy="3911600"/>
            </a:xfrm>
            <a:prstGeom prst="rect">
              <a:avLst/>
            </a:prstGeom>
          </p:spPr>
        </p:pic>
        <p:pic>
          <p:nvPicPr>
            <p:cNvPr id="3" name="Picture 2" descr="cormap.monthly.jja.om.pdf"/>
            <p:cNvPicPr>
              <a:picLocks noChangeAspect="1"/>
            </p:cNvPicPr>
            <p:nvPr/>
          </p:nvPicPr>
          <p:blipFill rotWithShape="1">
            <a:blip r:embed="rId2" cstate="screen">
              <a:extLst>
                <a:ext uri="{28A0092B-C50C-407E-A947-70E740481C1C}">
                  <a14:useLocalDpi xmlns:a14="http://schemas.microsoft.com/office/drawing/2010/main"/>
                </a:ext>
              </a:extLst>
            </a:blip>
            <a:srcRect t="81112" b="13332"/>
            <a:stretch/>
          </p:blipFill>
          <p:spPr>
            <a:xfrm>
              <a:off x="0" y="4000500"/>
              <a:ext cx="5299364" cy="381000"/>
            </a:xfrm>
            <a:prstGeom prst="rect">
              <a:avLst/>
            </a:prstGeom>
          </p:spPr>
        </p:pic>
      </p:grpSp>
      <p:sp>
        <p:nvSpPr>
          <p:cNvPr id="5" name="TextBox 4"/>
          <p:cNvSpPr txBox="1"/>
          <p:nvPr/>
        </p:nvSpPr>
        <p:spPr>
          <a:xfrm>
            <a:off x="5562600" y="996602"/>
            <a:ext cx="3467100" cy="4154983"/>
          </a:xfrm>
          <a:prstGeom prst="rect">
            <a:avLst/>
          </a:prstGeom>
          <a:noFill/>
        </p:spPr>
        <p:txBody>
          <a:bodyPr wrap="square" rtlCol="0">
            <a:spAutoFit/>
          </a:bodyPr>
          <a:lstStyle/>
          <a:p>
            <a:r>
              <a:rPr lang="en-US" sz="2400" dirty="0" smtClean="0"/>
              <a:t>The monthly JJA correlation between </a:t>
            </a:r>
            <a:r>
              <a:rPr lang="en-US" sz="2400" dirty="0"/>
              <a:t>observed rainfall </a:t>
            </a:r>
            <a:r>
              <a:rPr lang="en-US" sz="2400" dirty="0" smtClean="0"/>
              <a:t>and 20CRv2 mid</a:t>
            </a:r>
            <a:r>
              <a:rPr lang="en-US" sz="2400" dirty="0"/>
              <a:t>-troposphere vertical velocity </a:t>
            </a:r>
            <a:r>
              <a:rPr lang="en-US" sz="2400" dirty="0" smtClean="0"/>
              <a:t>is </a:t>
            </a:r>
            <a:r>
              <a:rPr lang="en-US" sz="2400" dirty="0" smtClean="0"/>
              <a:t>worse than the correlation with simulated rainfall, indicating that problems arise outside the convective parameterization. </a:t>
            </a:r>
            <a:endParaRPr lang="en-US" sz="2400" dirty="0"/>
          </a:p>
        </p:txBody>
      </p:sp>
      <p:sp>
        <p:nvSpPr>
          <p:cNvPr id="6" name="Rectangle 5"/>
          <p:cNvSpPr/>
          <p:nvPr/>
        </p:nvSpPr>
        <p:spPr>
          <a:xfrm>
            <a:off x="4805704" y="3069679"/>
            <a:ext cx="579096"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4400" b="1" dirty="0" err="1"/>
              <a:t>ω</a:t>
            </a:r>
            <a:endParaRPr lang="en-US" sz="4400" b="1" dirty="0"/>
          </a:p>
        </p:txBody>
      </p:sp>
      <p:sp>
        <p:nvSpPr>
          <p:cNvPr id="7" name="Rectangle 6"/>
          <p:cNvSpPr/>
          <p:nvPr/>
        </p:nvSpPr>
        <p:spPr>
          <a:xfrm>
            <a:off x="4805704" y="227161"/>
            <a:ext cx="579096"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4400" b="1" dirty="0" smtClean="0"/>
              <a:t>p</a:t>
            </a:r>
            <a:endParaRPr lang="en-US" sz="4400" b="1" dirty="0"/>
          </a:p>
        </p:txBody>
      </p:sp>
    </p:spTree>
    <p:extLst>
      <p:ext uri="{BB962C8B-B14F-4D97-AF65-F5344CB8AC3E}">
        <p14:creationId xmlns:p14="http://schemas.microsoft.com/office/powerpoint/2010/main" val="10045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3200" y="416698"/>
            <a:ext cx="6807872" cy="3317101"/>
          </a:xfrm>
          <a:prstGeom prst="rect">
            <a:avLst/>
          </a:prstGeom>
        </p:spPr>
      </p:pic>
      <p:sp>
        <p:nvSpPr>
          <p:cNvPr id="5" name="Rectangle 4"/>
          <p:cNvSpPr/>
          <p:nvPr/>
        </p:nvSpPr>
        <p:spPr>
          <a:xfrm>
            <a:off x="518298" y="280937"/>
            <a:ext cx="582211" cy="461665"/>
          </a:xfrm>
          <a:prstGeom prst="rect">
            <a:avLst/>
          </a:prstGeom>
        </p:spPr>
        <p:txBody>
          <a:bodyPr wrap="none">
            <a:spAutoFit/>
          </a:bodyPr>
          <a:lstStyle/>
          <a:p>
            <a:r>
              <a:rPr lang="en-US" sz="2400" b="1" dirty="0" smtClean="0"/>
              <a:t>JJA</a:t>
            </a:r>
            <a:endParaRPr lang="en-US" dirty="0"/>
          </a:p>
        </p:txBody>
      </p:sp>
      <p:sp>
        <p:nvSpPr>
          <p:cNvPr id="6" name="TextBox 5"/>
          <p:cNvSpPr txBox="1"/>
          <p:nvPr/>
        </p:nvSpPr>
        <p:spPr>
          <a:xfrm>
            <a:off x="6832600" y="552102"/>
            <a:ext cx="2374899" cy="3046988"/>
          </a:xfrm>
          <a:prstGeom prst="rect">
            <a:avLst/>
          </a:prstGeom>
          <a:noFill/>
        </p:spPr>
        <p:txBody>
          <a:bodyPr wrap="square" rtlCol="0">
            <a:spAutoFit/>
          </a:bodyPr>
          <a:lstStyle/>
          <a:p>
            <a:r>
              <a:rPr lang="en-US" sz="2400" dirty="0" smtClean="0"/>
              <a:t>JJA correlation is weaker than in DJF overall and especially over North America, where convective processes have a larger role. </a:t>
            </a:r>
            <a:endParaRPr lang="en-US" sz="2400" dirty="0"/>
          </a:p>
        </p:txBody>
      </p:sp>
      <p:sp>
        <p:nvSpPr>
          <p:cNvPr id="7" name="Rectangle 6"/>
          <p:cNvSpPr/>
          <p:nvPr/>
        </p:nvSpPr>
        <p:spPr>
          <a:xfrm>
            <a:off x="112690" y="-44966"/>
            <a:ext cx="8853510" cy="461665"/>
          </a:xfrm>
          <a:prstGeom prst="rect">
            <a:avLst/>
          </a:prstGeom>
        </p:spPr>
        <p:txBody>
          <a:bodyPr wrap="square">
            <a:spAutoFit/>
          </a:bodyPr>
          <a:lstStyle/>
          <a:p>
            <a:r>
              <a:rPr lang="en-US" sz="2400" dirty="0" smtClean="0"/>
              <a:t>Temporal anomaly correlation over 1979-2008</a:t>
            </a:r>
            <a:endParaRPr lang="en-US" sz="2400" dirty="0"/>
          </a:p>
        </p:txBody>
      </p:sp>
      <p:pic>
        <p:nvPicPr>
          <p:cNvPr id="9" name="Picture 8"/>
          <p:cNvPicPr>
            <a:picLocks noChangeAspect="1"/>
          </p:cNvPicPr>
          <p:nvPr/>
        </p:nvPicPr>
        <p:blipFill>
          <a:blip r:embed="rId3"/>
          <a:stretch>
            <a:fillRect/>
          </a:stretch>
        </p:blipFill>
        <p:spPr>
          <a:xfrm>
            <a:off x="-25400" y="3898900"/>
            <a:ext cx="4700610" cy="2362610"/>
          </a:xfrm>
          <a:prstGeom prst="rect">
            <a:avLst/>
          </a:prstGeom>
        </p:spPr>
      </p:pic>
      <p:pic>
        <p:nvPicPr>
          <p:cNvPr id="10" name="Picture 9"/>
          <p:cNvPicPr>
            <a:picLocks noChangeAspect="1"/>
          </p:cNvPicPr>
          <p:nvPr/>
        </p:nvPicPr>
        <p:blipFill>
          <a:blip r:embed="rId4"/>
          <a:stretch>
            <a:fillRect/>
          </a:stretch>
        </p:blipFill>
        <p:spPr>
          <a:xfrm>
            <a:off x="4533899" y="3873732"/>
            <a:ext cx="4711699" cy="2755667"/>
          </a:xfrm>
          <a:prstGeom prst="rect">
            <a:avLst/>
          </a:prstGeom>
        </p:spPr>
      </p:pic>
      <p:sp>
        <p:nvSpPr>
          <p:cNvPr id="11" name="Oval 10"/>
          <p:cNvSpPr/>
          <p:nvPr/>
        </p:nvSpPr>
        <p:spPr>
          <a:xfrm>
            <a:off x="4407365" y="1686242"/>
            <a:ext cx="952035" cy="522605"/>
          </a:xfrm>
          <a:prstGeom prst="ellipse">
            <a:avLst/>
          </a:prstGeom>
          <a:no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100508" y="1325245"/>
            <a:ext cx="541709" cy="622300"/>
          </a:xfrm>
          <a:prstGeom prst="ellipse">
            <a:avLst/>
          </a:prstGeom>
          <a:no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730965" y="1814195"/>
            <a:ext cx="1549400" cy="237490"/>
          </a:xfrm>
          <a:prstGeom prst="ellipse">
            <a:avLst/>
          </a:prstGeom>
          <a:noFill/>
          <a:ln w="57150"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44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map.daily.jja.eps"/>
          <p:cNvPicPr>
            <a:picLocks noChangeAspect="1"/>
          </p:cNvPicPr>
          <p:nvPr/>
        </p:nvPicPr>
        <p:blipFill rotWithShape="1">
          <a:blip r:embed="rId2" cstate="screen">
            <a:extLst>
              <a:ext uri="{28A0092B-C50C-407E-A947-70E740481C1C}">
                <a14:useLocalDpi xmlns:a14="http://schemas.microsoft.com/office/drawing/2010/main"/>
              </a:ext>
            </a:extLst>
          </a:blip>
          <a:srcRect l="18039" t="2592" r="18453" b="12778"/>
          <a:stretch/>
        </p:blipFill>
        <p:spPr>
          <a:xfrm>
            <a:off x="0" y="94196"/>
            <a:ext cx="3822700" cy="6592354"/>
          </a:xfrm>
          <a:prstGeom prst="rect">
            <a:avLst/>
          </a:prstGeom>
        </p:spPr>
      </p:pic>
      <p:sp>
        <p:nvSpPr>
          <p:cNvPr id="5" name="TextBox 4"/>
          <p:cNvSpPr txBox="1"/>
          <p:nvPr/>
        </p:nvSpPr>
        <p:spPr>
          <a:xfrm>
            <a:off x="1851284" y="6457890"/>
            <a:ext cx="509399"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0.4</a:t>
            </a:r>
            <a:endParaRPr lang="en-US" sz="2000" dirty="0"/>
          </a:p>
        </p:txBody>
      </p:sp>
      <p:cxnSp>
        <p:nvCxnSpPr>
          <p:cNvPr id="7" name="Straight Arrow Connector 6"/>
          <p:cNvCxnSpPr/>
          <p:nvPr/>
        </p:nvCxnSpPr>
        <p:spPr>
          <a:xfrm flipV="1">
            <a:off x="2133600" y="6330890"/>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733800" y="94196"/>
            <a:ext cx="3800997" cy="6592354"/>
          </a:xfrm>
          <a:prstGeom prst="rect">
            <a:avLst/>
          </a:prstGeom>
        </p:spPr>
      </p:pic>
      <p:sp>
        <p:nvSpPr>
          <p:cNvPr id="9" name="TextBox 8"/>
          <p:cNvSpPr txBox="1"/>
          <p:nvPr/>
        </p:nvSpPr>
        <p:spPr>
          <a:xfrm>
            <a:off x="5559684" y="6483290"/>
            <a:ext cx="509399"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0.4</a:t>
            </a:r>
            <a:endParaRPr lang="en-US" sz="2000" dirty="0"/>
          </a:p>
        </p:txBody>
      </p:sp>
      <p:cxnSp>
        <p:nvCxnSpPr>
          <p:cNvPr id="10" name="Straight Arrow Connector 9"/>
          <p:cNvCxnSpPr/>
          <p:nvPr/>
        </p:nvCxnSpPr>
        <p:spPr>
          <a:xfrm flipV="1">
            <a:off x="5842000" y="6356290"/>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977900" y="190500"/>
            <a:ext cx="584200" cy="330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10100" y="127000"/>
            <a:ext cx="723900" cy="330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18282" y="114300"/>
            <a:ext cx="1169917" cy="3302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33600" y="152400"/>
            <a:ext cx="1169917" cy="3302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3750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74746" y="1178581"/>
            <a:ext cx="6146803" cy="5488919"/>
            <a:chOff x="171446" y="302281"/>
            <a:chExt cx="6146803" cy="5488919"/>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4189"/>
            <a:stretch/>
          </p:blipFill>
          <p:spPr>
            <a:xfrm rot="16200000">
              <a:off x="2870199" y="2343150"/>
              <a:ext cx="2324100" cy="4572000"/>
            </a:xfrm>
            <a:prstGeom prst="rect">
              <a:avLst/>
            </a:prstGeom>
          </p:spPr>
        </p:pic>
        <p:pic>
          <p:nvPicPr>
            <p:cNvPr id="4" name="Picture 3"/>
            <p:cNvPicPr>
              <a:picLocks noChangeAspect="1"/>
            </p:cNvPicPr>
            <p:nvPr/>
          </p:nvPicPr>
          <p:blipFill>
            <a:blip r:embed="rId3"/>
            <a:stretch>
              <a:fillRect/>
            </a:stretch>
          </p:blipFill>
          <p:spPr>
            <a:xfrm rot="16200000">
              <a:off x="1174746" y="-330199"/>
              <a:ext cx="2565400" cy="4572000"/>
            </a:xfrm>
            <a:prstGeom prst="rect">
              <a:avLst/>
            </a:prstGeom>
          </p:spPr>
        </p:pic>
        <p:sp>
          <p:nvSpPr>
            <p:cNvPr id="6" name="Trapezoid 5"/>
            <p:cNvSpPr/>
            <p:nvPr/>
          </p:nvSpPr>
          <p:spPr>
            <a:xfrm>
              <a:off x="2120900" y="3149601"/>
              <a:ext cx="3784600" cy="482599"/>
            </a:xfrm>
            <a:prstGeom prst="trapezoid">
              <a:avLst>
                <a:gd name="adj" fmla="val 279211"/>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61084" y="2626381"/>
              <a:ext cx="644552" cy="523220"/>
            </a:xfrm>
            <a:prstGeom prst="rect">
              <a:avLst/>
            </a:prstGeom>
            <a:noFill/>
          </p:spPr>
          <p:txBody>
            <a:bodyPr wrap="none" rtlCol="0">
              <a:spAutoFit/>
            </a:bodyPr>
            <a:lstStyle/>
            <a:p>
              <a:r>
                <a:rPr lang="en-US" sz="2800" b="1" dirty="0" smtClean="0"/>
                <a:t>.65</a:t>
              </a:r>
              <a:endParaRPr lang="en-US" sz="2800" b="1" dirty="0"/>
            </a:p>
          </p:txBody>
        </p:sp>
        <p:sp>
          <p:nvSpPr>
            <p:cNvPr id="8" name="TextBox 7"/>
            <p:cNvSpPr txBox="1"/>
            <p:nvPr/>
          </p:nvSpPr>
          <p:spPr>
            <a:xfrm>
              <a:off x="2867284" y="2626381"/>
              <a:ext cx="644552" cy="523220"/>
            </a:xfrm>
            <a:prstGeom prst="rect">
              <a:avLst/>
            </a:prstGeom>
            <a:noFill/>
          </p:spPr>
          <p:txBody>
            <a:bodyPr wrap="none" rtlCol="0">
              <a:spAutoFit/>
            </a:bodyPr>
            <a:lstStyle/>
            <a:p>
              <a:r>
                <a:rPr lang="en-US" sz="2800" b="1" dirty="0" smtClean="0"/>
                <a:t>.37</a:t>
              </a:r>
              <a:endParaRPr lang="en-US" sz="2800" b="1" dirty="0"/>
            </a:p>
          </p:txBody>
        </p:sp>
        <p:sp>
          <p:nvSpPr>
            <p:cNvPr id="9" name="TextBox 8"/>
            <p:cNvSpPr txBox="1"/>
            <p:nvPr/>
          </p:nvSpPr>
          <p:spPr>
            <a:xfrm>
              <a:off x="1471925" y="2626381"/>
              <a:ext cx="646331" cy="523220"/>
            </a:xfrm>
            <a:prstGeom prst="rect">
              <a:avLst/>
            </a:prstGeom>
            <a:noFill/>
          </p:spPr>
          <p:txBody>
            <a:bodyPr wrap="none" rtlCol="0">
              <a:spAutoFit/>
            </a:bodyPr>
            <a:lstStyle/>
            <a:p>
              <a:r>
                <a:rPr lang="en-US" sz="2800" b="1" dirty="0" smtClean="0"/>
                <a:t>.58</a:t>
              </a:r>
              <a:endParaRPr lang="en-US" sz="2800" b="1" dirty="0"/>
            </a:p>
          </p:txBody>
        </p:sp>
        <p:sp>
          <p:nvSpPr>
            <p:cNvPr id="10" name="TextBox 9"/>
            <p:cNvSpPr txBox="1"/>
            <p:nvPr/>
          </p:nvSpPr>
          <p:spPr>
            <a:xfrm>
              <a:off x="4061084" y="302281"/>
              <a:ext cx="646331"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.40</a:t>
              </a:r>
              <a:endParaRPr lang="en-US" sz="2800" b="1" dirty="0"/>
            </a:p>
          </p:txBody>
        </p:sp>
      </p:grpSp>
      <p:sp>
        <p:nvSpPr>
          <p:cNvPr id="11" name="TextBox 10"/>
          <p:cNvSpPr txBox="1"/>
          <p:nvPr/>
        </p:nvSpPr>
        <p:spPr>
          <a:xfrm>
            <a:off x="1" y="204164"/>
            <a:ext cx="9144000" cy="461665"/>
          </a:xfrm>
          <a:prstGeom prst="rect">
            <a:avLst/>
          </a:prstGeom>
          <a:noFill/>
        </p:spPr>
        <p:txBody>
          <a:bodyPr wrap="square" rtlCol="0">
            <a:spAutoFit/>
          </a:bodyPr>
          <a:lstStyle/>
          <a:p>
            <a:r>
              <a:rPr lang="en-US" sz="2400" dirty="0" smtClean="0"/>
              <a:t>How does 20CRv2 perform in the Sahel?</a:t>
            </a:r>
            <a:endParaRPr lang="en-US" sz="2400" dirty="0"/>
          </a:p>
        </p:txBody>
      </p:sp>
      <p:sp>
        <p:nvSpPr>
          <p:cNvPr id="13" name="TextBox 12"/>
          <p:cNvSpPr txBox="1"/>
          <p:nvPr/>
        </p:nvSpPr>
        <p:spPr>
          <a:xfrm>
            <a:off x="5746378" y="4645681"/>
            <a:ext cx="644552" cy="523220"/>
          </a:xfrm>
          <a:prstGeom prst="rect">
            <a:avLst/>
          </a:prstGeom>
          <a:noFill/>
        </p:spPr>
        <p:txBody>
          <a:bodyPr wrap="none" rtlCol="0">
            <a:spAutoFit/>
          </a:bodyPr>
          <a:lstStyle/>
          <a:p>
            <a:r>
              <a:rPr lang="en-US" sz="2800" b="1" dirty="0" smtClean="0"/>
              <a:t>.65</a:t>
            </a:r>
            <a:endParaRPr lang="en-US" sz="2800" b="1" dirty="0"/>
          </a:p>
        </p:txBody>
      </p:sp>
      <p:sp>
        <p:nvSpPr>
          <p:cNvPr id="2" name="Left Brace 1"/>
          <p:cNvSpPr/>
          <p:nvPr/>
        </p:nvSpPr>
        <p:spPr>
          <a:xfrm>
            <a:off x="6119313" y="665829"/>
            <a:ext cx="351426" cy="1384300"/>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6470739" y="709763"/>
            <a:ext cx="748923" cy="369332"/>
          </a:xfrm>
          <a:prstGeom prst="rect">
            <a:avLst/>
          </a:prstGeom>
        </p:spPr>
        <p:txBody>
          <a:bodyPr wrap="none">
            <a:spAutoFit/>
          </a:bodyPr>
          <a:lstStyle/>
          <a:p>
            <a:r>
              <a:rPr lang="en-US" b="1" dirty="0">
                <a:solidFill>
                  <a:srgbClr val="3366FF"/>
                </a:solidFill>
              </a:rPr>
              <a:t>CCM3</a:t>
            </a:r>
            <a:endParaRPr lang="en-US" dirty="0"/>
          </a:p>
        </p:txBody>
      </p:sp>
      <p:cxnSp>
        <p:nvCxnSpPr>
          <p:cNvPr id="15" name="Straight Arrow Connector 14"/>
          <p:cNvCxnSpPr/>
          <p:nvPr/>
        </p:nvCxnSpPr>
        <p:spPr>
          <a:xfrm>
            <a:off x="7321549" y="914400"/>
            <a:ext cx="285751"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651462" y="708326"/>
            <a:ext cx="480307" cy="369332"/>
          </a:xfrm>
          <a:prstGeom prst="rect">
            <a:avLst/>
          </a:prstGeom>
        </p:spPr>
        <p:txBody>
          <a:bodyPr wrap="none">
            <a:spAutoFit/>
          </a:bodyPr>
          <a:lstStyle/>
          <a:p>
            <a:r>
              <a:rPr lang="en-US" b="1" dirty="0" smtClean="0">
                <a:solidFill>
                  <a:srgbClr val="3366FF"/>
                </a:solidFill>
              </a:rPr>
              <a:t>.21</a:t>
            </a:r>
            <a:endParaRPr lang="en-US" dirty="0"/>
          </a:p>
        </p:txBody>
      </p:sp>
      <p:sp>
        <p:nvSpPr>
          <p:cNvPr id="17" name="Rectangle 16"/>
          <p:cNvSpPr/>
          <p:nvPr/>
        </p:nvSpPr>
        <p:spPr>
          <a:xfrm>
            <a:off x="6496139" y="1128863"/>
            <a:ext cx="646331" cy="369332"/>
          </a:xfrm>
          <a:prstGeom prst="rect">
            <a:avLst/>
          </a:prstGeom>
        </p:spPr>
        <p:txBody>
          <a:bodyPr wrap="none">
            <a:spAutoFit/>
          </a:bodyPr>
          <a:lstStyle/>
          <a:p>
            <a:r>
              <a:rPr lang="en-US" b="1" dirty="0" smtClean="0">
                <a:solidFill>
                  <a:srgbClr val="3366FF"/>
                </a:solidFill>
              </a:rPr>
              <a:t>AM2</a:t>
            </a:r>
            <a:endParaRPr lang="en-US" dirty="0"/>
          </a:p>
        </p:txBody>
      </p:sp>
      <p:cxnSp>
        <p:nvCxnSpPr>
          <p:cNvPr id="18" name="Straight Arrow Connector 17"/>
          <p:cNvCxnSpPr/>
          <p:nvPr/>
        </p:nvCxnSpPr>
        <p:spPr>
          <a:xfrm>
            <a:off x="7346949" y="1333500"/>
            <a:ext cx="285751"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676862" y="1127426"/>
            <a:ext cx="480307" cy="369332"/>
          </a:xfrm>
          <a:prstGeom prst="rect">
            <a:avLst/>
          </a:prstGeom>
        </p:spPr>
        <p:txBody>
          <a:bodyPr wrap="none">
            <a:spAutoFit/>
          </a:bodyPr>
          <a:lstStyle/>
          <a:p>
            <a:r>
              <a:rPr lang="en-US" b="1" dirty="0" smtClean="0">
                <a:solidFill>
                  <a:srgbClr val="3366FF"/>
                </a:solidFill>
              </a:rPr>
              <a:t>.60</a:t>
            </a:r>
            <a:endParaRPr lang="en-US" dirty="0"/>
          </a:p>
        </p:txBody>
      </p:sp>
      <p:sp>
        <p:nvSpPr>
          <p:cNvPr id="20" name="Rectangle 19"/>
          <p:cNvSpPr/>
          <p:nvPr/>
        </p:nvSpPr>
        <p:spPr>
          <a:xfrm>
            <a:off x="6540301" y="1576237"/>
            <a:ext cx="870062" cy="369332"/>
          </a:xfrm>
          <a:prstGeom prst="rect">
            <a:avLst/>
          </a:prstGeom>
        </p:spPr>
        <p:txBody>
          <a:bodyPr wrap="none">
            <a:spAutoFit/>
          </a:bodyPr>
          <a:lstStyle/>
          <a:p>
            <a:r>
              <a:rPr lang="en-US" b="1" dirty="0" smtClean="0">
                <a:solidFill>
                  <a:srgbClr val="3366FF"/>
                </a:solidFill>
              </a:rPr>
              <a:t>NSIPP1</a:t>
            </a:r>
            <a:endParaRPr lang="en-US" dirty="0"/>
          </a:p>
        </p:txBody>
      </p:sp>
      <p:cxnSp>
        <p:nvCxnSpPr>
          <p:cNvPr id="21" name="Straight Arrow Connector 20"/>
          <p:cNvCxnSpPr/>
          <p:nvPr/>
        </p:nvCxnSpPr>
        <p:spPr>
          <a:xfrm>
            <a:off x="7391111" y="1780874"/>
            <a:ext cx="285751"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721024" y="1574800"/>
            <a:ext cx="480307" cy="369332"/>
          </a:xfrm>
          <a:prstGeom prst="rect">
            <a:avLst/>
          </a:prstGeom>
        </p:spPr>
        <p:txBody>
          <a:bodyPr wrap="none">
            <a:spAutoFit/>
          </a:bodyPr>
          <a:lstStyle/>
          <a:p>
            <a:r>
              <a:rPr lang="en-US" b="1" dirty="0" smtClean="0">
                <a:solidFill>
                  <a:srgbClr val="3366FF"/>
                </a:solidFill>
              </a:rPr>
              <a:t>.60</a:t>
            </a:r>
            <a:endParaRPr lang="en-US" dirty="0"/>
          </a:p>
        </p:txBody>
      </p:sp>
      <p:sp>
        <p:nvSpPr>
          <p:cNvPr id="23" name="Left Brace 22"/>
          <p:cNvSpPr/>
          <p:nvPr/>
        </p:nvSpPr>
        <p:spPr>
          <a:xfrm>
            <a:off x="7128584" y="4343401"/>
            <a:ext cx="392779" cy="1168399"/>
          </a:xfrm>
          <a:prstGeom prst="leftBrac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60066"/>
              </a:solidFill>
            </a:endParaRPr>
          </a:p>
        </p:txBody>
      </p:sp>
      <p:sp>
        <p:nvSpPr>
          <p:cNvPr id="24" name="Rectangle 23"/>
          <p:cNvSpPr/>
          <p:nvPr/>
        </p:nvSpPr>
        <p:spPr>
          <a:xfrm>
            <a:off x="7391111" y="4425435"/>
            <a:ext cx="699305" cy="369332"/>
          </a:xfrm>
          <a:prstGeom prst="rect">
            <a:avLst/>
          </a:prstGeom>
          <a:ln>
            <a:solidFill>
              <a:srgbClr val="660066"/>
            </a:solidFill>
          </a:ln>
        </p:spPr>
        <p:txBody>
          <a:bodyPr wrap="none">
            <a:spAutoFit/>
          </a:bodyPr>
          <a:lstStyle/>
          <a:p>
            <a:r>
              <a:rPr lang="en-US" b="1" dirty="0" smtClean="0">
                <a:solidFill>
                  <a:srgbClr val="660066"/>
                </a:solidFill>
              </a:rPr>
              <a:t>ERA-I</a:t>
            </a:r>
            <a:endParaRPr lang="en-US" dirty="0">
              <a:solidFill>
                <a:srgbClr val="660066"/>
              </a:solidFill>
            </a:endParaRPr>
          </a:p>
        </p:txBody>
      </p:sp>
      <p:cxnSp>
        <p:nvCxnSpPr>
          <p:cNvPr id="25" name="Straight Arrow Connector 24"/>
          <p:cNvCxnSpPr/>
          <p:nvPr/>
        </p:nvCxnSpPr>
        <p:spPr>
          <a:xfrm>
            <a:off x="8241921" y="4630072"/>
            <a:ext cx="285751" cy="0"/>
          </a:xfrm>
          <a:prstGeom prst="straightConnector1">
            <a:avLst/>
          </a:prstGeom>
          <a:ln>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8571834" y="4423998"/>
            <a:ext cx="480307" cy="369332"/>
          </a:xfrm>
          <a:prstGeom prst="rect">
            <a:avLst/>
          </a:prstGeom>
          <a:ln>
            <a:solidFill>
              <a:srgbClr val="660066"/>
            </a:solidFill>
          </a:ln>
        </p:spPr>
        <p:txBody>
          <a:bodyPr wrap="none">
            <a:spAutoFit/>
          </a:bodyPr>
          <a:lstStyle/>
          <a:p>
            <a:r>
              <a:rPr lang="en-US" b="1" dirty="0" smtClean="0">
                <a:solidFill>
                  <a:srgbClr val="660066"/>
                </a:solidFill>
              </a:rPr>
              <a:t>.15</a:t>
            </a:r>
            <a:endParaRPr lang="en-US" dirty="0">
              <a:solidFill>
                <a:srgbClr val="660066"/>
              </a:solidFill>
            </a:endParaRPr>
          </a:p>
        </p:txBody>
      </p:sp>
      <p:sp>
        <p:nvSpPr>
          <p:cNvPr id="27" name="Rectangle 26"/>
          <p:cNvSpPr/>
          <p:nvPr/>
        </p:nvSpPr>
        <p:spPr>
          <a:xfrm>
            <a:off x="7432464" y="5089150"/>
            <a:ext cx="888096" cy="369332"/>
          </a:xfrm>
          <a:prstGeom prst="rect">
            <a:avLst/>
          </a:prstGeom>
          <a:ln>
            <a:solidFill>
              <a:srgbClr val="660066"/>
            </a:solidFill>
          </a:ln>
        </p:spPr>
        <p:txBody>
          <a:bodyPr wrap="none">
            <a:spAutoFit/>
          </a:bodyPr>
          <a:lstStyle/>
          <a:p>
            <a:r>
              <a:rPr lang="en-US" b="1" dirty="0" smtClean="0">
                <a:solidFill>
                  <a:srgbClr val="660066"/>
                </a:solidFill>
              </a:rPr>
              <a:t>NCEP-II</a:t>
            </a:r>
            <a:endParaRPr lang="en-US" dirty="0">
              <a:solidFill>
                <a:srgbClr val="660066"/>
              </a:solidFill>
            </a:endParaRPr>
          </a:p>
        </p:txBody>
      </p:sp>
      <p:cxnSp>
        <p:nvCxnSpPr>
          <p:cNvPr id="28" name="Straight Arrow Connector 27"/>
          <p:cNvCxnSpPr/>
          <p:nvPr/>
        </p:nvCxnSpPr>
        <p:spPr>
          <a:xfrm>
            <a:off x="8283274" y="5293787"/>
            <a:ext cx="285751" cy="0"/>
          </a:xfrm>
          <a:prstGeom prst="straightConnector1">
            <a:avLst/>
          </a:prstGeom>
          <a:ln>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8613187" y="5087713"/>
            <a:ext cx="480307" cy="369332"/>
          </a:xfrm>
          <a:prstGeom prst="rect">
            <a:avLst/>
          </a:prstGeom>
          <a:ln>
            <a:solidFill>
              <a:srgbClr val="660066"/>
            </a:solidFill>
          </a:ln>
        </p:spPr>
        <p:txBody>
          <a:bodyPr wrap="none">
            <a:spAutoFit/>
          </a:bodyPr>
          <a:lstStyle/>
          <a:p>
            <a:r>
              <a:rPr lang="en-US" b="1" dirty="0" smtClean="0">
                <a:solidFill>
                  <a:srgbClr val="660066"/>
                </a:solidFill>
              </a:rPr>
              <a:t>.71</a:t>
            </a:r>
            <a:endParaRPr lang="en-US" dirty="0">
              <a:solidFill>
                <a:srgbClr val="660066"/>
              </a:solidFill>
            </a:endParaRPr>
          </a:p>
        </p:txBody>
      </p:sp>
    </p:spTree>
    <p:extLst>
      <p:ext uri="{BB962C8B-B14F-4D97-AF65-F5344CB8AC3E}">
        <p14:creationId xmlns:p14="http://schemas.microsoft.com/office/powerpoint/2010/main" val="31322390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8100" y="1295400"/>
            <a:ext cx="9093200" cy="5651500"/>
            <a:chOff x="-38100" y="1295400"/>
            <a:chExt cx="9093200" cy="565150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2898"/>
            <a:stretch/>
          </p:blipFill>
          <p:spPr>
            <a:xfrm>
              <a:off x="4330699" y="1600200"/>
              <a:ext cx="4724401" cy="4688179"/>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2419"/>
            <a:stretch/>
          </p:blipFill>
          <p:spPr>
            <a:xfrm>
              <a:off x="-38100" y="1600200"/>
              <a:ext cx="4724400" cy="4653221"/>
            </a:xfrm>
            <a:prstGeom prst="rect">
              <a:avLst/>
            </a:prstGeom>
          </p:spPr>
        </p:pic>
        <p:pic>
          <p:nvPicPr>
            <p:cNvPr id="4" name="Picture 3" descr="monthly.ston.GOGA.eps"/>
            <p:cNvPicPr>
              <a:picLocks noChangeAspect="1"/>
            </p:cNvPicPr>
            <p:nvPr/>
          </p:nvPicPr>
          <p:blipFill rotWithShape="1">
            <a:blip r:embed="rId4" cstate="screen">
              <a:extLst>
                <a:ext uri="{28A0092B-C50C-407E-A947-70E740481C1C}">
                  <a14:useLocalDpi xmlns:a14="http://schemas.microsoft.com/office/drawing/2010/main"/>
                </a:ext>
              </a:extLst>
            </a:blip>
            <a:srcRect l="30349" t="24512" r="63181" b="28081"/>
            <a:stretch/>
          </p:blipFill>
          <p:spPr>
            <a:xfrm rot="16200000">
              <a:off x="4038600" y="3352800"/>
              <a:ext cx="685800" cy="6502400"/>
            </a:xfrm>
            <a:prstGeom prst="rect">
              <a:avLst/>
            </a:prstGeom>
          </p:spPr>
        </p:pic>
        <p:grpSp>
          <p:nvGrpSpPr>
            <p:cNvPr id="9" name="Group 8"/>
            <p:cNvGrpSpPr/>
            <p:nvPr/>
          </p:nvGrpSpPr>
          <p:grpSpPr>
            <a:xfrm>
              <a:off x="304800" y="1295400"/>
              <a:ext cx="8643596" cy="3192722"/>
              <a:chOff x="355600" y="919677"/>
              <a:chExt cx="8643596" cy="3192722"/>
            </a:xfrm>
          </p:grpSpPr>
          <p:sp>
            <p:nvSpPr>
              <p:cNvPr id="5" name="Rectangle 4"/>
              <p:cNvSpPr/>
              <p:nvPr/>
            </p:nvSpPr>
            <p:spPr>
              <a:xfrm>
                <a:off x="355600" y="919677"/>
                <a:ext cx="1544296" cy="523220"/>
              </a:xfrm>
              <a:prstGeom prst="rect">
                <a:avLst/>
              </a:prstGeom>
              <a:solidFill>
                <a:srgbClr val="FFFFFF"/>
              </a:solidFill>
              <a:ln>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2800" dirty="0" smtClean="0"/>
                  <a:t>20CRv2</a:t>
                </a:r>
                <a:endParaRPr lang="en-US" sz="2800" dirty="0"/>
              </a:p>
            </p:txBody>
          </p:sp>
          <p:sp>
            <p:nvSpPr>
              <p:cNvPr id="6" name="Rectangle 5"/>
              <p:cNvSpPr/>
              <p:nvPr/>
            </p:nvSpPr>
            <p:spPr>
              <a:xfrm>
                <a:off x="6908800" y="919677"/>
                <a:ext cx="2090396" cy="523220"/>
              </a:xfrm>
              <a:prstGeom prst="rect">
                <a:avLst/>
              </a:prstGeom>
              <a:solidFill>
                <a:srgbClr val="FFFFFF"/>
              </a:solidFill>
              <a:ln>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2800" dirty="0" smtClean="0"/>
                  <a:t>CCM3 GOGA</a:t>
                </a:r>
                <a:endParaRPr lang="en-US" sz="2800" dirty="0"/>
              </a:p>
            </p:txBody>
          </p:sp>
          <p:sp>
            <p:nvSpPr>
              <p:cNvPr id="7" name="Rectangle 6"/>
              <p:cNvSpPr/>
              <p:nvPr/>
            </p:nvSpPr>
            <p:spPr>
              <a:xfrm>
                <a:off x="4404023" y="1288534"/>
                <a:ext cx="621835" cy="461665"/>
              </a:xfrm>
              <a:prstGeom prst="rect">
                <a:avLst/>
              </a:prstGeom>
              <a:solidFill>
                <a:schemeClr val="bg1"/>
              </a:solidFill>
            </p:spPr>
            <p:txBody>
              <a:bodyPr wrap="none">
                <a:spAutoFit/>
              </a:bodyPr>
              <a:lstStyle/>
              <a:p>
                <a:r>
                  <a:rPr lang="en-US" sz="2400" b="1" dirty="0" smtClean="0"/>
                  <a:t>DJF</a:t>
                </a:r>
                <a:endParaRPr lang="en-US" sz="2000" dirty="0"/>
              </a:p>
            </p:txBody>
          </p:sp>
          <p:sp>
            <p:nvSpPr>
              <p:cNvPr id="8" name="Rectangle 7"/>
              <p:cNvSpPr/>
              <p:nvPr/>
            </p:nvSpPr>
            <p:spPr>
              <a:xfrm>
                <a:off x="4400681" y="3650734"/>
                <a:ext cx="582211" cy="461665"/>
              </a:xfrm>
              <a:prstGeom prst="rect">
                <a:avLst/>
              </a:prstGeom>
              <a:solidFill>
                <a:schemeClr val="bg1"/>
              </a:solidFill>
            </p:spPr>
            <p:txBody>
              <a:bodyPr wrap="none">
                <a:spAutoFit/>
              </a:bodyPr>
              <a:lstStyle/>
              <a:p>
                <a:r>
                  <a:rPr lang="en-US" sz="2400" b="1" dirty="0" smtClean="0"/>
                  <a:t>JJA</a:t>
                </a:r>
                <a:endParaRPr lang="en-US" sz="2000" dirty="0"/>
              </a:p>
            </p:txBody>
          </p:sp>
        </p:grpSp>
      </p:grpSp>
      <p:sp>
        <p:nvSpPr>
          <p:cNvPr id="10" name="TextBox 9"/>
          <p:cNvSpPr txBox="1"/>
          <p:nvPr/>
        </p:nvSpPr>
        <p:spPr>
          <a:xfrm>
            <a:off x="1" y="-11736"/>
            <a:ext cx="9144000" cy="1200328"/>
          </a:xfrm>
          <a:prstGeom prst="rect">
            <a:avLst/>
          </a:prstGeom>
          <a:noFill/>
        </p:spPr>
        <p:txBody>
          <a:bodyPr wrap="square" rtlCol="0">
            <a:spAutoFit/>
          </a:bodyPr>
          <a:lstStyle/>
          <a:p>
            <a:r>
              <a:rPr lang="en-US" sz="2400" dirty="0" smtClean="0"/>
              <a:t>The signal to noise ratio </a:t>
            </a:r>
            <a:r>
              <a:rPr lang="en-US" sz="2400" dirty="0" smtClean="0"/>
              <a:t>identifies places where SST is important (GOGA and 20CRv2) and where atmospheric large scale circulation is important (20CRv2 only). </a:t>
            </a:r>
            <a:endParaRPr lang="en-US" sz="2400" dirty="0"/>
          </a:p>
        </p:txBody>
      </p:sp>
    </p:spTree>
    <p:extLst>
      <p:ext uri="{BB962C8B-B14F-4D97-AF65-F5344CB8AC3E}">
        <p14:creationId xmlns:p14="http://schemas.microsoft.com/office/powerpoint/2010/main" val="27797899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5777361" y="3396111"/>
            <a:ext cx="2364477" cy="4241800"/>
          </a:xfrm>
          <a:prstGeom prst="rect">
            <a:avLst/>
          </a:prstGeom>
        </p:spPr>
      </p:pic>
      <p:pic>
        <p:nvPicPr>
          <p:cNvPr id="3" name="Picture 2"/>
          <p:cNvPicPr>
            <a:picLocks noChangeAspect="1"/>
          </p:cNvPicPr>
          <p:nvPr/>
        </p:nvPicPr>
        <p:blipFill>
          <a:blip r:embed="rId3"/>
          <a:stretch>
            <a:fillRect/>
          </a:stretch>
        </p:blipFill>
        <p:spPr>
          <a:xfrm rot="16200000">
            <a:off x="1458092" y="3382142"/>
            <a:ext cx="2386065" cy="4273550"/>
          </a:xfrm>
          <a:prstGeom prst="rect">
            <a:avLst/>
          </a:prstGeom>
        </p:spPr>
      </p:pic>
      <p:pic>
        <p:nvPicPr>
          <p:cNvPr id="4" name="Picture 3"/>
          <p:cNvPicPr>
            <a:picLocks noChangeAspect="1"/>
          </p:cNvPicPr>
          <p:nvPr/>
        </p:nvPicPr>
        <p:blipFill>
          <a:blip r:embed="rId4"/>
          <a:stretch>
            <a:fillRect/>
          </a:stretch>
        </p:blipFill>
        <p:spPr>
          <a:xfrm rot="16200000">
            <a:off x="791486" y="-353336"/>
            <a:ext cx="1854200" cy="3322873"/>
          </a:xfrm>
          <a:prstGeom prst="rect">
            <a:avLst/>
          </a:prstGeom>
        </p:spPr>
      </p:pic>
      <p:sp>
        <p:nvSpPr>
          <p:cNvPr id="5" name="TextBox 4"/>
          <p:cNvSpPr txBox="1"/>
          <p:nvPr/>
        </p:nvSpPr>
        <p:spPr>
          <a:xfrm>
            <a:off x="4105901" y="6070600"/>
            <a:ext cx="548648" cy="523220"/>
          </a:xfrm>
          <a:prstGeom prst="rect">
            <a:avLst/>
          </a:prstGeom>
          <a:noFill/>
        </p:spPr>
        <p:txBody>
          <a:bodyPr wrap="none" rtlCol="0">
            <a:spAutoFit/>
          </a:bodyPr>
          <a:lstStyle/>
          <a:p>
            <a:r>
              <a:rPr lang="en-US" sz="2800" b="1" dirty="0" smtClean="0"/>
              <a:t>15</a:t>
            </a:r>
            <a:endParaRPr lang="en-US" sz="2800" b="1" dirty="0"/>
          </a:p>
        </p:txBody>
      </p:sp>
      <p:sp>
        <p:nvSpPr>
          <p:cNvPr id="6" name="TextBox 5"/>
          <p:cNvSpPr txBox="1"/>
          <p:nvPr/>
        </p:nvSpPr>
        <p:spPr>
          <a:xfrm>
            <a:off x="8356600" y="6072545"/>
            <a:ext cx="548648" cy="523220"/>
          </a:xfrm>
          <a:prstGeom prst="rect">
            <a:avLst/>
          </a:prstGeom>
          <a:noFill/>
        </p:spPr>
        <p:txBody>
          <a:bodyPr wrap="none" rtlCol="0">
            <a:spAutoFit/>
          </a:bodyPr>
          <a:lstStyle/>
          <a:p>
            <a:r>
              <a:rPr lang="en-US" sz="2800" b="1" dirty="0" smtClean="0"/>
              <a:t>71</a:t>
            </a:r>
            <a:endParaRPr lang="en-US" sz="2800" b="1" dirty="0"/>
          </a:p>
        </p:txBody>
      </p:sp>
      <p:sp>
        <p:nvSpPr>
          <p:cNvPr id="7" name="TextBox 6"/>
          <p:cNvSpPr txBox="1"/>
          <p:nvPr/>
        </p:nvSpPr>
        <p:spPr>
          <a:xfrm rot="16200000">
            <a:off x="-676625" y="5455632"/>
            <a:ext cx="1814920" cy="461665"/>
          </a:xfrm>
          <a:prstGeom prst="rect">
            <a:avLst/>
          </a:prstGeom>
          <a:noFill/>
        </p:spPr>
        <p:txBody>
          <a:bodyPr wrap="none" rtlCol="0">
            <a:spAutoFit/>
          </a:bodyPr>
          <a:lstStyle/>
          <a:p>
            <a:r>
              <a:rPr lang="en-US" sz="2400" b="1" dirty="0" smtClean="0">
                <a:solidFill>
                  <a:srgbClr val="660066"/>
                </a:solidFill>
              </a:rPr>
              <a:t>REANALYSES</a:t>
            </a:r>
            <a:endParaRPr lang="en-US" sz="2400" b="1" dirty="0">
              <a:solidFill>
                <a:srgbClr val="660066"/>
              </a:solidFill>
            </a:endParaRPr>
          </a:p>
        </p:txBody>
      </p:sp>
      <p:sp>
        <p:nvSpPr>
          <p:cNvPr id="8" name="TextBox 7"/>
          <p:cNvSpPr txBox="1"/>
          <p:nvPr/>
        </p:nvSpPr>
        <p:spPr>
          <a:xfrm>
            <a:off x="888561" y="6132155"/>
            <a:ext cx="1136249" cy="461665"/>
          </a:xfrm>
          <a:prstGeom prst="rect">
            <a:avLst/>
          </a:prstGeom>
          <a:noFill/>
        </p:spPr>
        <p:txBody>
          <a:bodyPr wrap="none" rtlCol="0">
            <a:spAutoFit/>
          </a:bodyPr>
          <a:lstStyle/>
          <a:p>
            <a:r>
              <a:rPr lang="en-US" sz="2400" b="1" dirty="0" smtClean="0">
                <a:solidFill>
                  <a:srgbClr val="660066"/>
                </a:solidFill>
              </a:rPr>
              <a:t>ERA-</a:t>
            </a:r>
            <a:r>
              <a:rPr lang="en-US" sz="2400" b="1" dirty="0" err="1">
                <a:solidFill>
                  <a:srgbClr val="660066"/>
                </a:solidFill>
              </a:rPr>
              <a:t>i</a:t>
            </a:r>
            <a:r>
              <a:rPr lang="en-US" sz="2400" b="1" dirty="0" err="1" smtClean="0">
                <a:solidFill>
                  <a:srgbClr val="660066"/>
                </a:solidFill>
              </a:rPr>
              <a:t>nt</a:t>
            </a:r>
            <a:endParaRPr lang="en-US" sz="2400" b="1" dirty="0">
              <a:solidFill>
                <a:srgbClr val="660066"/>
              </a:solidFill>
            </a:endParaRPr>
          </a:p>
        </p:txBody>
      </p:sp>
      <p:sp>
        <p:nvSpPr>
          <p:cNvPr id="9" name="TextBox 8"/>
          <p:cNvSpPr txBox="1"/>
          <p:nvPr/>
        </p:nvSpPr>
        <p:spPr>
          <a:xfrm>
            <a:off x="5153284" y="6134100"/>
            <a:ext cx="1510750" cy="461665"/>
          </a:xfrm>
          <a:prstGeom prst="rect">
            <a:avLst/>
          </a:prstGeom>
          <a:noFill/>
        </p:spPr>
        <p:txBody>
          <a:bodyPr wrap="none" rtlCol="0">
            <a:spAutoFit/>
          </a:bodyPr>
          <a:lstStyle/>
          <a:p>
            <a:r>
              <a:rPr lang="en-US" sz="2400" b="1" dirty="0" smtClean="0">
                <a:solidFill>
                  <a:srgbClr val="660066"/>
                </a:solidFill>
              </a:rPr>
              <a:t>NCEP-DOE</a:t>
            </a:r>
            <a:endParaRPr lang="en-US" sz="2400" b="1" dirty="0">
              <a:solidFill>
                <a:srgbClr val="660066"/>
              </a:solidFill>
            </a:endParaRPr>
          </a:p>
        </p:txBody>
      </p:sp>
      <p:pic>
        <p:nvPicPr>
          <p:cNvPr id="10" name="Picture 9"/>
          <p:cNvPicPr>
            <a:picLocks noChangeAspect="1"/>
          </p:cNvPicPr>
          <p:nvPr/>
        </p:nvPicPr>
        <p:blipFill>
          <a:blip r:embed="rId5"/>
          <a:stretch>
            <a:fillRect/>
          </a:stretch>
        </p:blipFill>
        <p:spPr>
          <a:xfrm>
            <a:off x="3060699" y="1874510"/>
            <a:ext cx="3187700" cy="2514600"/>
          </a:xfrm>
          <a:prstGeom prst="rect">
            <a:avLst/>
          </a:prstGeom>
        </p:spPr>
      </p:pic>
      <p:sp>
        <p:nvSpPr>
          <p:cNvPr id="12" name="TextBox 11"/>
          <p:cNvSpPr txBox="1"/>
          <p:nvPr/>
        </p:nvSpPr>
        <p:spPr>
          <a:xfrm>
            <a:off x="2727950" y="119390"/>
            <a:ext cx="548648"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21</a:t>
            </a:r>
            <a:endParaRPr lang="en-US" sz="2800" b="1" dirty="0"/>
          </a:p>
        </p:txBody>
      </p:sp>
      <p:sp>
        <p:nvSpPr>
          <p:cNvPr id="13" name="TextBox 12"/>
          <p:cNvSpPr txBox="1"/>
          <p:nvPr/>
        </p:nvSpPr>
        <p:spPr>
          <a:xfrm>
            <a:off x="5534650" y="1874510"/>
            <a:ext cx="548648"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60</a:t>
            </a:r>
            <a:endParaRPr lang="en-US" sz="2800" b="1" dirty="0"/>
          </a:p>
        </p:txBody>
      </p:sp>
      <p:pic>
        <p:nvPicPr>
          <p:cNvPr id="14" name="Picture 13"/>
          <p:cNvPicPr>
            <a:picLocks noChangeAspect="1"/>
          </p:cNvPicPr>
          <p:nvPr/>
        </p:nvPicPr>
        <p:blipFill>
          <a:blip r:embed="rId6"/>
          <a:stretch>
            <a:fillRect/>
          </a:stretch>
        </p:blipFill>
        <p:spPr>
          <a:xfrm>
            <a:off x="4333248" y="0"/>
            <a:ext cx="4572000" cy="2006600"/>
          </a:xfrm>
          <a:prstGeom prst="rect">
            <a:avLst/>
          </a:prstGeom>
        </p:spPr>
      </p:pic>
      <p:sp>
        <p:nvSpPr>
          <p:cNvPr id="15" name="TextBox 14"/>
          <p:cNvSpPr txBox="1"/>
          <p:nvPr/>
        </p:nvSpPr>
        <p:spPr>
          <a:xfrm>
            <a:off x="8481050" y="248910"/>
            <a:ext cx="548648"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60</a:t>
            </a:r>
            <a:endParaRPr lang="en-US" sz="2800" b="1" dirty="0"/>
          </a:p>
        </p:txBody>
      </p:sp>
      <p:sp>
        <p:nvSpPr>
          <p:cNvPr id="16" name="Rectangle 15"/>
          <p:cNvSpPr/>
          <p:nvPr/>
        </p:nvSpPr>
        <p:spPr>
          <a:xfrm>
            <a:off x="57149" y="50800"/>
            <a:ext cx="8972549" cy="4249684"/>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34687" y="1996420"/>
            <a:ext cx="935472"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smtClean="0">
                <a:solidFill>
                  <a:srgbClr val="3366FF"/>
                </a:solidFill>
              </a:rPr>
              <a:t>CCM3</a:t>
            </a:r>
            <a:endParaRPr lang="en-US" sz="2400" b="1" dirty="0">
              <a:solidFill>
                <a:srgbClr val="3366FF"/>
              </a:solidFill>
            </a:endParaRPr>
          </a:p>
        </p:txBody>
      </p:sp>
      <p:sp>
        <p:nvSpPr>
          <p:cNvPr id="18" name="TextBox 17"/>
          <p:cNvSpPr txBox="1"/>
          <p:nvPr/>
        </p:nvSpPr>
        <p:spPr>
          <a:xfrm>
            <a:off x="5780663" y="3190220"/>
            <a:ext cx="79616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smtClean="0">
                <a:solidFill>
                  <a:srgbClr val="3366FF"/>
                </a:solidFill>
              </a:rPr>
              <a:t>AM2</a:t>
            </a:r>
            <a:endParaRPr lang="en-US" sz="2400" b="1" dirty="0">
              <a:solidFill>
                <a:srgbClr val="3366FF"/>
              </a:solidFill>
            </a:endParaRPr>
          </a:p>
        </p:txBody>
      </p:sp>
      <p:sp>
        <p:nvSpPr>
          <p:cNvPr id="19" name="TextBox 18"/>
          <p:cNvSpPr txBox="1"/>
          <p:nvPr/>
        </p:nvSpPr>
        <p:spPr>
          <a:xfrm>
            <a:off x="7981972" y="1576000"/>
            <a:ext cx="109852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smtClean="0">
                <a:solidFill>
                  <a:srgbClr val="3366FF"/>
                </a:solidFill>
              </a:rPr>
              <a:t>NSIPP1</a:t>
            </a:r>
            <a:endParaRPr lang="en-US" sz="2400" b="1" dirty="0">
              <a:solidFill>
                <a:srgbClr val="3366FF"/>
              </a:solidFill>
            </a:endParaRPr>
          </a:p>
        </p:txBody>
      </p:sp>
      <p:sp>
        <p:nvSpPr>
          <p:cNvPr id="20" name="Rectangle 19"/>
          <p:cNvSpPr/>
          <p:nvPr/>
        </p:nvSpPr>
        <p:spPr>
          <a:xfrm>
            <a:off x="107951" y="4343400"/>
            <a:ext cx="8972549" cy="2514601"/>
          </a:xfrm>
          <a:prstGeom prst="rect">
            <a:avLst/>
          </a:prstGeom>
          <a:noFill/>
          <a:ln w="285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rot="16200000">
            <a:off x="-384052" y="3134712"/>
            <a:ext cx="1518114" cy="461665"/>
          </a:xfrm>
          <a:prstGeom prst="rect">
            <a:avLst/>
          </a:prstGeom>
          <a:noFill/>
        </p:spPr>
        <p:txBody>
          <a:bodyPr wrap="none" rtlCol="0">
            <a:spAutoFit/>
          </a:bodyPr>
          <a:lstStyle/>
          <a:p>
            <a:r>
              <a:rPr lang="en-US" sz="2400" b="1" dirty="0" smtClean="0">
                <a:solidFill>
                  <a:srgbClr val="660066"/>
                </a:solidFill>
              </a:rPr>
              <a:t>AMIP runs</a:t>
            </a:r>
            <a:endParaRPr lang="en-US" sz="2400" b="1" dirty="0">
              <a:solidFill>
                <a:srgbClr val="660066"/>
              </a:solidFill>
            </a:endParaRPr>
          </a:p>
        </p:txBody>
      </p:sp>
    </p:spTree>
    <p:extLst>
      <p:ext uri="{BB962C8B-B14F-4D97-AF65-F5344CB8AC3E}">
        <p14:creationId xmlns:p14="http://schemas.microsoft.com/office/powerpoint/2010/main" val="90280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1282700"/>
            <a:ext cx="8342566" cy="4305300"/>
          </a:xfrm>
          <a:prstGeom prst="rect">
            <a:avLst/>
          </a:prstGeom>
        </p:spPr>
      </p:pic>
      <p:sp>
        <p:nvSpPr>
          <p:cNvPr id="3" name="Rectangle 2"/>
          <p:cNvSpPr/>
          <p:nvPr/>
        </p:nvSpPr>
        <p:spPr>
          <a:xfrm>
            <a:off x="76200" y="6172200"/>
            <a:ext cx="8953500" cy="646331"/>
          </a:xfrm>
          <a:prstGeom prst="rect">
            <a:avLst/>
          </a:prstGeom>
        </p:spPr>
        <p:txBody>
          <a:bodyPr wrap="square">
            <a:spAutoFit/>
          </a:bodyPr>
          <a:lstStyle/>
          <a:p>
            <a:r>
              <a:rPr lang="en-US" dirty="0"/>
              <a:t>Compo, G. P., Whitaker, J. S., </a:t>
            </a:r>
            <a:r>
              <a:rPr lang="en-US" dirty="0" err="1"/>
              <a:t>Sardeshmukh</a:t>
            </a:r>
            <a:r>
              <a:rPr lang="en-US" dirty="0"/>
              <a:t>, P. D., Matsui, N., Allan, R. J., Yin, X., Gleason, B. E., et al. (2010). The Twentieth Century Reanalysis Project. </a:t>
            </a:r>
            <a:r>
              <a:rPr lang="en-US" i="1" dirty="0"/>
              <a:t>Quart. J. Roy. Meteor. Soc.</a:t>
            </a:r>
            <a:endParaRPr lang="en-US" dirty="0"/>
          </a:p>
        </p:txBody>
      </p:sp>
      <p:sp>
        <p:nvSpPr>
          <p:cNvPr id="4" name="Rectangle 3"/>
          <p:cNvSpPr/>
          <p:nvPr/>
        </p:nvSpPr>
        <p:spPr>
          <a:xfrm>
            <a:off x="1384300" y="1587500"/>
            <a:ext cx="647700" cy="2959100"/>
          </a:xfrm>
          <a:prstGeom prst="rect">
            <a:avLst/>
          </a:prstGeom>
          <a:solidFill>
            <a:schemeClr val="accent1">
              <a:alpha val="68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03800" y="1587500"/>
            <a:ext cx="647700" cy="2959100"/>
          </a:xfrm>
          <a:prstGeom prst="rect">
            <a:avLst/>
          </a:prstGeom>
          <a:solidFill>
            <a:schemeClr val="accent1">
              <a:alpha val="68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478944" y="2785934"/>
            <a:ext cx="269541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dirty="0" smtClean="0">
                <a:solidFill>
                  <a:srgbClr val="FF0000"/>
                </a:solidFill>
              </a:rPr>
              <a:t>Pressure Error (</a:t>
            </a:r>
            <a:r>
              <a:rPr lang="en-US" sz="2400" dirty="0" err="1" smtClean="0">
                <a:solidFill>
                  <a:srgbClr val="FF0000"/>
                </a:solidFill>
              </a:rPr>
              <a:t>hPa</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rot="5400000">
            <a:off x="7099300" y="2759926"/>
            <a:ext cx="2744962"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t>Number of Observations</a:t>
            </a:r>
            <a:endParaRPr lang="en-US" sz="2000" dirty="0"/>
          </a:p>
        </p:txBody>
      </p:sp>
      <p:sp>
        <p:nvSpPr>
          <p:cNvPr id="8" name="TextBox 7"/>
          <p:cNvSpPr txBox="1"/>
          <p:nvPr/>
        </p:nvSpPr>
        <p:spPr>
          <a:xfrm>
            <a:off x="0" y="254000"/>
            <a:ext cx="9055100" cy="523220"/>
          </a:xfrm>
          <a:prstGeom prst="rect">
            <a:avLst/>
          </a:prstGeom>
          <a:noFill/>
        </p:spPr>
        <p:txBody>
          <a:bodyPr wrap="square" rtlCol="0">
            <a:spAutoFit/>
          </a:bodyPr>
          <a:lstStyle/>
          <a:p>
            <a:r>
              <a:rPr lang="en-US" sz="2800" b="1" dirty="0" smtClean="0"/>
              <a:t>Changing observing system &amp; its impact on the reanalysis</a:t>
            </a:r>
            <a:endParaRPr lang="en-US" sz="2800" b="1" dirty="0"/>
          </a:p>
        </p:txBody>
      </p:sp>
    </p:spTree>
    <p:extLst>
      <p:ext uri="{BB962C8B-B14F-4D97-AF65-F5344CB8AC3E}">
        <p14:creationId xmlns:p14="http://schemas.microsoft.com/office/powerpoint/2010/main" val="1495260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701800"/>
            <a:ext cx="4000500" cy="4572000"/>
          </a:xfrm>
          <a:prstGeom prst="rect">
            <a:avLst/>
          </a:prstGeom>
        </p:spPr>
      </p:pic>
      <p:pic>
        <p:nvPicPr>
          <p:cNvPr id="3" name="Picture 2"/>
          <p:cNvPicPr>
            <a:picLocks noChangeAspect="1"/>
          </p:cNvPicPr>
          <p:nvPr/>
        </p:nvPicPr>
        <p:blipFill>
          <a:blip r:embed="rId3"/>
          <a:stretch>
            <a:fillRect/>
          </a:stretch>
        </p:blipFill>
        <p:spPr>
          <a:xfrm>
            <a:off x="4762500" y="1676400"/>
            <a:ext cx="4102100" cy="4660900"/>
          </a:xfrm>
          <a:prstGeom prst="rect">
            <a:avLst/>
          </a:prstGeom>
        </p:spPr>
      </p:pic>
      <p:sp>
        <p:nvSpPr>
          <p:cNvPr id="4" name="TextBox 3"/>
          <p:cNvSpPr txBox="1"/>
          <p:nvPr/>
        </p:nvSpPr>
        <p:spPr>
          <a:xfrm>
            <a:off x="114300" y="127000"/>
            <a:ext cx="8826500" cy="954107"/>
          </a:xfrm>
          <a:prstGeom prst="rect">
            <a:avLst/>
          </a:prstGeom>
          <a:noFill/>
        </p:spPr>
        <p:txBody>
          <a:bodyPr wrap="square" rtlCol="0">
            <a:spAutoFit/>
          </a:bodyPr>
          <a:lstStyle/>
          <a:p>
            <a:r>
              <a:rPr lang="en-US" sz="2800" b="1" dirty="0" smtClean="0"/>
              <a:t>Time </a:t>
            </a:r>
            <a:r>
              <a:rPr lang="en-US" sz="2800" b="1" dirty="0"/>
              <a:t>e</a:t>
            </a:r>
            <a:r>
              <a:rPr lang="en-US" sz="2800" b="1" dirty="0" smtClean="0"/>
              <a:t>volution of regional pattern </a:t>
            </a:r>
            <a:r>
              <a:rPr lang="en-US" sz="2800" b="1" dirty="0"/>
              <a:t>c</a:t>
            </a:r>
            <a:r>
              <a:rPr lang="en-US" sz="2800" b="1" dirty="0" smtClean="0"/>
              <a:t>orrelations (20CRv2,OBS) for seasonal mean rainfall </a:t>
            </a:r>
            <a:endParaRPr lang="en-US" sz="2800" b="1" dirty="0"/>
          </a:p>
        </p:txBody>
      </p:sp>
      <p:sp>
        <p:nvSpPr>
          <p:cNvPr id="5" name="Rectangle 4"/>
          <p:cNvSpPr/>
          <p:nvPr/>
        </p:nvSpPr>
        <p:spPr>
          <a:xfrm>
            <a:off x="2073816" y="1451570"/>
            <a:ext cx="621835" cy="461665"/>
          </a:xfrm>
          <a:prstGeom prst="rect">
            <a:avLst/>
          </a:prstGeom>
        </p:spPr>
        <p:txBody>
          <a:bodyPr wrap="none">
            <a:spAutoFit/>
          </a:bodyPr>
          <a:lstStyle/>
          <a:p>
            <a:r>
              <a:rPr lang="en-US" sz="2400" b="1" dirty="0" smtClean="0"/>
              <a:t>DJF</a:t>
            </a:r>
            <a:endParaRPr lang="en-US" dirty="0"/>
          </a:p>
        </p:txBody>
      </p:sp>
      <p:sp>
        <p:nvSpPr>
          <p:cNvPr id="6" name="Rectangle 5"/>
          <p:cNvSpPr/>
          <p:nvPr/>
        </p:nvSpPr>
        <p:spPr>
          <a:xfrm>
            <a:off x="6620416" y="1451570"/>
            <a:ext cx="582211" cy="461665"/>
          </a:xfrm>
          <a:prstGeom prst="rect">
            <a:avLst/>
          </a:prstGeom>
        </p:spPr>
        <p:txBody>
          <a:bodyPr wrap="none">
            <a:spAutoFit/>
          </a:bodyPr>
          <a:lstStyle/>
          <a:p>
            <a:r>
              <a:rPr lang="en-US" sz="2400" b="1" dirty="0" smtClean="0"/>
              <a:t>JJA</a:t>
            </a:r>
            <a:endParaRPr lang="en-US" dirty="0"/>
          </a:p>
        </p:txBody>
      </p:sp>
      <p:sp>
        <p:nvSpPr>
          <p:cNvPr id="7" name="Rectangle 6"/>
          <p:cNvSpPr/>
          <p:nvPr/>
        </p:nvSpPr>
        <p:spPr>
          <a:xfrm>
            <a:off x="410116" y="6396335"/>
            <a:ext cx="2572639" cy="461665"/>
          </a:xfrm>
          <a:prstGeom prst="rect">
            <a:avLst/>
          </a:prstGeom>
        </p:spPr>
        <p:txBody>
          <a:bodyPr wrap="none">
            <a:spAutoFit/>
          </a:bodyPr>
          <a:lstStyle/>
          <a:p>
            <a:r>
              <a:rPr lang="en-US" sz="2400" b="1" dirty="0" smtClean="0"/>
              <a:t>CRU TS3p1 ; </a:t>
            </a:r>
            <a:r>
              <a:rPr lang="en-US" sz="2400" b="1" dirty="0" smtClean="0">
                <a:solidFill>
                  <a:srgbClr val="0000FF"/>
                </a:solidFill>
              </a:rPr>
              <a:t>CMAP</a:t>
            </a:r>
            <a:endParaRPr lang="en-US" dirty="0">
              <a:solidFill>
                <a:srgbClr val="0000FF"/>
              </a:solidFill>
            </a:endParaRPr>
          </a:p>
        </p:txBody>
      </p:sp>
      <p:sp>
        <p:nvSpPr>
          <p:cNvPr id="9" name="TextBox 8"/>
          <p:cNvSpPr txBox="1"/>
          <p:nvPr/>
        </p:nvSpPr>
        <p:spPr>
          <a:xfrm rot="16200000">
            <a:off x="3992580" y="2785934"/>
            <a:ext cx="1087106"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solidFill>
                  <a:schemeClr val="tx1"/>
                </a:solidFill>
              </a:rPr>
              <a:t>Tropics</a:t>
            </a:r>
            <a:endParaRPr lang="en-US" sz="2400" dirty="0">
              <a:solidFill>
                <a:schemeClr val="tx1"/>
              </a:solidFill>
            </a:endParaRPr>
          </a:p>
        </p:txBody>
      </p:sp>
      <p:sp>
        <p:nvSpPr>
          <p:cNvPr id="10" name="TextBox 9"/>
          <p:cNvSpPr txBox="1"/>
          <p:nvPr/>
        </p:nvSpPr>
        <p:spPr>
          <a:xfrm rot="16200000">
            <a:off x="3720648" y="4868734"/>
            <a:ext cx="163097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solidFill>
                  <a:schemeClr val="tx1"/>
                </a:solidFill>
              </a:rPr>
              <a:t>N. Mid. Lat.</a:t>
            </a:r>
            <a:endParaRPr lang="en-US" sz="2400" dirty="0">
              <a:solidFill>
                <a:schemeClr val="tx1"/>
              </a:solidFill>
            </a:endParaRPr>
          </a:p>
        </p:txBody>
      </p:sp>
      <p:sp>
        <p:nvSpPr>
          <p:cNvPr id="11" name="Trapezoid 10"/>
          <p:cNvSpPr/>
          <p:nvPr/>
        </p:nvSpPr>
        <p:spPr>
          <a:xfrm rot="4838998">
            <a:off x="1920738" y="3047647"/>
            <a:ext cx="1054100" cy="3591484"/>
          </a:xfrm>
          <a:prstGeom prst="trapezoid">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rot="15623958" flipH="1">
            <a:off x="1956460" y="1062273"/>
            <a:ext cx="982653" cy="3603570"/>
          </a:xfrm>
          <a:prstGeom prst="trapezoid">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3545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ounts_CRU_Ts3p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1638300"/>
            <a:ext cx="6400800" cy="3657600"/>
          </a:xfrm>
          <a:prstGeom prst="rect">
            <a:avLst/>
          </a:prstGeom>
        </p:spPr>
      </p:pic>
      <p:sp>
        <p:nvSpPr>
          <p:cNvPr id="4" name="TextBox 3"/>
          <p:cNvSpPr txBox="1"/>
          <p:nvPr/>
        </p:nvSpPr>
        <p:spPr>
          <a:xfrm>
            <a:off x="114300" y="127000"/>
            <a:ext cx="8826500" cy="523220"/>
          </a:xfrm>
          <a:prstGeom prst="rect">
            <a:avLst/>
          </a:prstGeom>
          <a:noFill/>
        </p:spPr>
        <p:txBody>
          <a:bodyPr wrap="square" rtlCol="0">
            <a:spAutoFit/>
          </a:bodyPr>
          <a:lstStyle/>
          <a:p>
            <a:r>
              <a:rPr lang="en-US" sz="2800" b="1" dirty="0" smtClean="0"/>
              <a:t>Rainfall Stations used by TS3p1</a:t>
            </a:r>
            <a:endParaRPr lang="en-US" sz="2800" b="1" dirty="0"/>
          </a:p>
        </p:txBody>
      </p:sp>
    </p:spTree>
    <p:extLst>
      <p:ext uri="{BB962C8B-B14F-4D97-AF65-F5344CB8AC3E}">
        <p14:creationId xmlns:p14="http://schemas.microsoft.com/office/powerpoint/2010/main" val="189963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120900" y="0"/>
            <a:ext cx="4901234" cy="6858000"/>
          </a:xfrm>
          <a:prstGeom prst="rect">
            <a:avLst/>
          </a:prstGeom>
        </p:spPr>
      </p:pic>
      <p:grpSp>
        <p:nvGrpSpPr>
          <p:cNvPr id="5" name="Group 4"/>
          <p:cNvGrpSpPr/>
          <p:nvPr/>
        </p:nvGrpSpPr>
        <p:grpSpPr>
          <a:xfrm>
            <a:off x="63500" y="5958072"/>
            <a:ext cx="9055100" cy="718212"/>
            <a:chOff x="63500" y="5767572"/>
            <a:chExt cx="9055100" cy="718212"/>
          </a:xfrm>
        </p:grpSpPr>
        <p:sp>
          <p:nvSpPr>
            <p:cNvPr id="3" name="Rectangle 2"/>
            <p:cNvSpPr/>
            <p:nvPr/>
          </p:nvSpPr>
          <p:spPr>
            <a:xfrm>
              <a:off x="63500" y="6116452"/>
              <a:ext cx="9055100" cy="369332"/>
            </a:xfrm>
            <a:prstGeom prst="rect">
              <a:avLst/>
            </a:prstGeom>
          </p:spPr>
          <p:txBody>
            <a:bodyPr wrap="square">
              <a:spAutoFit/>
            </a:bodyPr>
            <a:lstStyle/>
            <a:p>
              <a:r>
                <a:rPr lang="en-US" dirty="0"/>
                <a:t>http://</a:t>
              </a:r>
              <a:r>
                <a:rPr lang="en-US" dirty="0" err="1"/>
                <a:t>www.jcsda.noaa.gov</a:t>
              </a:r>
              <a:r>
                <a:rPr lang="en-US" dirty="0"/>
                <a:t>/documents/meetings/</a:t>
              </a:r>
              <a:r>
                <a:rPr lang="en-US" dirty="0" smtClean="0"/>
                <a:t>2009summercoll/Kalnay1_KalmanFilter.pdf</a:t>
              </a:r>
              <a:endParaRPr lang="en-US" dirty="0"/>
            </a:p>
          </p:txBody>
        </p:sp>
        <p:sp>
          <p:nvSpPr>
            <p:cNvPr id="4" name="TextBox 3"/>
            <p:cNvSpPr txBox="1"/>
            <p:nvPr/>
          </p:nvSpPr>
          <p:spPr>
            <a:xfrm>
              <a:off x="63500" y="5767572"/>
              <a:ext cx="4346750" cy="369332"/>
            </a:xfrm>
            <a:prstGeom prst="rect">
              <a:avLst/>
            </a:prstGeom>
            <a:noFill/>
          </p:spPr>
          <p:txBody>
            <a:bodyPr wrap="none" rtlCol="0">
              <a:spAutoFit/>
            </a:bodyPr>
            <a:lstStyle/>
            <a:p>
              <a:r>
                <a:rPr lang="en-US" dirty="0" smtClean="0"/>
                <a:t>Courtesy of Eugenia </a:t>
              </a:r>
              <a:r>
                <a:rPr lang="en-US" dirty="0" err="1" smtClean="0"/>
                <a:t>Kalnay</a:t>
              </a:r>
              <a:r>
                <a:rPr lang="en-US" dirty="0" smtClean="0"/>
                <a:t>, through </a:t>
              </a:r>
              <a:r>
                <a:rPr lang="en-US" dirty="0" err="1" smtClean="0"/>
                <a:t>google</a:t>
              </a:r>
              <a:r>
                <a:rPr lang="en-US" dirty="0" smtClean="0"/>
                <a:t>! </a:t>
              </a:r>
              <a:endParaRPr lang="en-US" dirty="0"/>
            </a:p>
          </p:txBody>
        </p:sp>
      </p:grpSp>
      <p:sp>
        <p:nvSpPr>
          <p:cNvPr id="6" name="TextBox 5"/>
          <p:cNvSpPr txBox="1"/>
          <p:nvPr/>
        </p:nvSpPr>
        <p:spPr>
          <a:xfrm>
            <a:off x="63500" y="139700"/>
            <a:ext cx="9055100" cy="523220"/>
          </a:xfrm>
          <a:prstGeom prst="rect">
            <a:avLst/>
          </a:prstGeom>
          <a:noFill/>
        </p:spPr>
        <p:txBody>
          <a:bodyPr wrap="square" rtlCol="0">
            <a:spAutoFit/>
          </a:bodyPr>
          <a:lstStyle/>
          <a:p>
            <a:r>
              <a:rPr lang="en-US" sz="2800" b="1" dirty="0" smtClean="0"/>
              <a:t>The Ensemble </a:t>
            </a:r>
            <a:r>
              <a:rPr lang="en-US" sz="2800" b="1" dirty="0" err="1" smtClean="0"/>
              <a:t>Kalman</a:t>
            </a:r>
            <a:r>
              <a:rPr lang="en-US" sz="2800" b="1" dirty="0" smtClean="0"/>
              <a:t> Filter</a:t>
            </a:r>
            <a:endParaRPr lang="en-US" sz="2800" b="1" dirty="0"/>
          </a:p>
        </p:txBody>
      </p:sp>
    </p:spTree>
    <p:extLst>
      <p:ext uri="{BB962C8B-B14F-4D97-AF65-F5344CB8AC3E}">
        <p14:creationId xmlns:p14="http://schemas.microsoft.com/office/powerpoint/2010/main" val="2591461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12700"/>
            <a:ext cx="8826500" cy="6986528"/>
          </a:xfrm>
          <a:prstGeom prst="rect">
            <a:avLst/>
          </a:prstGeom>
          <a:noFill/>
        </p:spPr>
        <p:txBody>
          <a:bodyPr wrap="square" rtlCol="0">
            <a:spAutoFit/>
          </a:bodyPr>
          <a:lstStyle/>
          <a:p>
            <a:r>
              <a:rPr lang="en-US" sz="2800" b="1" dirty="0" smtClean="0"/>
              <a:t>Conclusions:</a:t>
            </a:r>
          </a:p>
          <a:p>
            <a:pPr>
              <a:lnSpc>
                <a:spcPct val="80000"/>
              </a:lnSpc>
            </a:pPr>
            <a:endParaRPr lang="en-US" sz="2800" b="1" dirty="0"/>
          </a:p>
          <a:p>
            <a:r>
              <a:rPr lang="en-US" sz="2800" dirty="0" smtClean="0"/>
              <a:t>20CRv2 captures </a:t>
            </a:r>
            <a:r>
              <a:rPr lang="en-US" sz="2800" dirty="0"/>
              <a:t>the </a:t>
            </a:r>
            <a:r>
              <a:rPr lang="en-US" sz="2800" dirty="0" smtClean="0"/>
              <a:t>winter variability of rainfall in the mid-latitudes with great accuracy (comparable to ERA-interim).</a:t>
            </a:r>
          </a:p>
          <a:p>
            <a:pPr>
              <a:lnSpc>
                <a:spcPct val="80000"/>
              </a:lnSpc>
            </a:pPr>
            <a:endParaRPr lang="en-US" sz="2800" dirty="0"/>
          </a:p>
          <a:p>
            <a:r>
              <a:rPr lang="en-US" sz="2800" dirty="0" smtClean="0"/>
              <a:t>Summer rainfall and tropical rainfall are not captured well enough to constrain the long-term trends. Indeed, the weak correspondence to observations in both 20CRv2 and ERA-interim suggests great caution in interpreting rainfall trends in GOGA runs</a:t>
            </a:r>
            <a:r>
              <a:rPr lang="en-US" sz="2800" dirty="0" smtClean="0"/>
              <a:t>. (S/N ratio over tropical oceans is larger for GOGA than 20CRv2. Is it model dependent, or s because of the integration designs?)</a:t>
            </a:r>
            <a:endParaRPr lang="en-US" sz="2800" dirty="0" smtClean="0"/>
          </a:p>
          <a:p>
            <a:pPr>
              <a:lnSpc>
                <a:spcPct val="80000"/>
              </a:lnSpc>
            </a:pPr>
            <a:endParaRPr lang="en-US" sz="2800" dirty="0"/>
          </a:p>
          <a:p>
            <a:r>
              <a:rPr lang="en-US" sz="2800" dirty="0" smtClean="0"/>
              <a:t>More observations can further improve the 20CRv2 performance, but even a sparse record is sufficient to constrain seasonal variability in the winter mid-latitudes.</a:t>
            </a:r>
            <a:endParaRPr lang="en-US" sz="2800" dirty="0"/>
          </a:p>
        </p:txBody>
      </p:sp>
    </p:spTree>
    <p:extLst>
      <p:ext uri="{BB962C8B-B14F-4D97-AF65-F5344CB8AC3E}">
        <p14:creationId xmlns:p14="http://schemas.microsoft.com/office/powerpoint/2010/main" val="17843396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500" y="63500"/>
            <a:ext cx="9055100" cy="523220"/>
          </a:xfrm>
          <a:prstGeom prst="rect">
            <a:avLst/>
          </a:prstGeom>
          <a:noFill/>
        </p:spPr>
        <p:txBody>
          <a:bodyPr wrap="square" rtlCol="0">
            <a:spAutoFit/>
          </a:bodyPr>
          <a:lstStyle/>
          <a:p>
            <a:r>
              <a:rPr lang="en-US" sz="2800" b="1" dirty="0" smtClean="0"/>
              <a:t>Why focus on (tropical) rainfall? </a:t>
            </a:r>
            <a:endParaRPr lang="en-US" sz="2800" b="1" dirty="0"/>
          </a:p>
        </p:txBody>
      </p:sp>
      <p:sp>
        <p:nvSpPr>
          <p:cNvPr id="9" name="TextBox 8"/>
          <p:cNvSpPr txBox="1"/>
          <p:nvPr/>
        </p:nvSpPr>
        <p:spPr>
          <a:xfrm>
            <a:off x="38100" y="640040"/>
            <a:ext cx="9055100" cy="954107"/>
          </a:xfrm>
          <a:prstGeom prst="rect">
            <a:avLst/>
          </a:prstGeom>
          <a:noFill/>
        </p:spPr>
        <p:txBody>
          <a:bodyPr wrap="square" rtlCol="0">
            <a:spAutoFit/>
          </a:bodyPr>
          <a:lstStyle/>
          <a:p>
            <a:r>
              <a:rPr lang="en-US" sz="2800" dirty="0" smtClean="0"/>
              <a:t>Attribution of climate trends require knowing the trends in oceanic precipitation. Can the 20CRv2 fill the gaps?</a:t>
            </a:r>
            <a:endParaRPr lang="en-US" sz="2800" dirty="0"/>
          </a:p>
        </p:txBody>
      </p:sp>
    </p:spTree>
    <p:extLst>
      <p:ext uri="{BB962C8B-B14F-4D97-AF65-F5344CB8AC3E}">
        <p14:creationId xmlns:p14="http://schemas.microsoft.com/office/powerpoint/2010/main" val="5721165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500" y="63500"/>
            <a:ext cx="9055100" cy="523220"/>
          </a:xfrm>
          <a:prstGeom prst="rect">
            <a:avLst/>
          </a:prstGeom>
          <a:noFill/>
        </p:spPr>
        <p:txBody>
          <a:bodyPr wrap="square" rtlCol="0">
            <a:spAutoFit/>
          </a:bodyPr>
          <a:lstStyle/>
          <a:p>
            <a:r>
              <a:rPr lang="en-US" sz="2800" b="1" dirty="0" smtClean="0"/>
              <a:t>Why focus on (tropical) rainfall? </a:t>
            </a:r>
            <a:endParaRPr lang="en-US" sz="2800" b="1" dirty="0"/>
          </a:p>
        </p:txBody>
      </p:sp>
      <p:sp>
        <p:nvSpPr>
          <p:cNvPr id="9" name="TextBox 8"/>
          <p:cNvSpPr txBox="1"/>
          <p:nvPr/>
        </p:nvSpPr>
        <p:spPr>
          <a:xfrm>
            <a:off x="38100" y="640040"/>
            <a:ext cx="9055100" cy="954107"/>
          </a:xfrm>
          <a:prstGeom prst="rect">
            <a:avLst/>
          </a:prstGeom>
          <a:noFill/>
        </p:spPr>
        <p:txBody>
          <a:bodyPr wrap="square" rtlCol="0">
            <a:spAutoFit/>
          </a:bodyPr>
          <a:lstStyle/>
          <a:p>
            <a:r>
              <a:rPr lang="en-US" sz="2800" dirty="0" smtClean="0"/>
              <a:t>Attribution of climate trends require knowing the trends in oceanic precipitation. Can the 20CRv2 fill the gaps?</a:t>
            </a:r>
            <a:endParaRPr lang="en-US" sz="2800" dirty="0"/>
          </a:p>
        </p:txBody>
      </p:sp>
      <p:grpSp>
        <p:nvGrpSpPr>
          <p:cNvPr id="14" name="Group 13"/>
          <p:cNvGrpSpPr/>
          <p:nvPr/>
        </p:nvGrpSpPr>
        <p:grpSpPr>
          <a:xfrm>
            <a:off x="0" y="1996976"/>
            <a:ext cx="9213080" cy="4861024"/>
            <a:chOff x="0" y="1996976"/>
            <a:chExt cx="9213080" cy="4861024"/>
          </a:xfrm>
        </p:grpSpPr>
        <p:pic>
          <p:nvPicPr>
            <p:cNvPr id="2" name="Picture 1"/>
            <p:cNvPicPr>
              <a:picLocks noChangeAspect="1"/>
            </p:cNvPicPr>
            <p:nvPr/>
          </p:nvPicPr>
          <p:blipFill>
            <a:blip r:embed="rId2"/>
            <a:stretch>
              <a:fillRect/>
            </a:stretch>
          </p:blipFill>
          <p:spPr>
            <a:xfrm>
              <a:off x="0" y="4470400"/>
              <a:ext cx="9144000" cy="2143125"/>
            </a:xfrm>
            <a:prstGeom prst="rect">
              <a:avLst/>
            </a:prstGeom>
          </p:spPr>
        </p:pic>
        <p:grpSp>
          <p:nvGrpSpPr>
            <p:cNvPr id="7" name="Group 6"/>
            <p:cNvGrpSpPr/>
            <p:nvPr/>
          </p:nvGrpSpPr>
          <p:grpSpPr>
            <a:xfrm>
              <a:off x="4533900" y="2108200"/>
              <a:ext cx="4472980" cy="2489200"/>
              <a:chOff x="1090910" y="673100"/>
              <a:chExt cx="4472980" cy="248920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6136" r="-5552"/>
              <a:stretch/>
            </p:blipFill>
            <p:spPr>
              <a:xfrm>
                <a:off x="1090910" y="673100"/>
                <a:ext cx="2172990" cy="21971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5810" y="673100"/>
                <a:ext cx="2098080" cy="2222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7210" y="2857500"/>
                <a:ext cx="2694980" cy="304800"/>
              </a:xfrm>
              <a:prstGeom prst="rect">
                <a:avLst/>
              </a:prstGeom>
            </p:spPr>
          </p:pic>
        </p:grpSp>
        <p:sp>
          <p:nvSpPr>
            <p:cNvPr id="10" name="TextBox 9"/>
            <p:cNvSpPr txBox="1"/>
            <p:nvPr/>
          </p:nvSpPr>
          <p:spPr>
            <a:xfrm>
              <a:off x="0" y="1996976"/>
              <a:ext cx="4445000" cy="2308324"/>
            </a:xfrm>
            <a:prstGeom prst="rect">
              <a:avLst/>
            </a:prstGeom>
            <a:noFill/>
          </p:spPr>
          <p:txBody>
            <a:bodyPr wrap="square" rtlCol="0">
              <a:spAutoFit/>
            </a:bodyPr>
            <a:lstStyle/>
            <a:p>
              <a:r>
                <a:rPr lang="en-US" sz="2400" b="1" dirty="0" smtClean="0"/>
                <a:t>Example</a:t>
              </a:r>
              <a:r>
                <a:rPr lang="en-US" sz="2400" dirty="0" smtClean="0"/>
                <a:t>: the idea that trends in the NAO are forced by the warming of the Indian Ocean rests on simulations that produce enhanced rainfall for warmer SST. Can we confirm or reject this link?</a:t>
              </a:r>
              <a:endParaRPr lang="en-US" sz="2400" dirty="0"/>
            </a:p>
          </p:txBody>
        </p:sp>
        <p:sp>
          <p:nvSpPr>
            <p:cNvPr id="11" name="Rectangle 10"/>
            <p:cNvSpPr/>
            <p:nvPr/>
          </p:nvSpPr>
          <p:spPr>
            <a:xfrm>
              <a:off x="8393174" y="2032000"/>
              <a:ext cx="819906" cy="369332"/>
            </a:xfrm>
            <a:prstGeom prst="rect">
              <a:avLst/>
            </a:prstGeom>
          </p:spPr>
          <p:txBody>
            <a:bodyPr wrap="none">
              <a:spAutoFit/>
            </a:bodyPr>
            <a:lstStyle/>
            <a:p>
              <a:r>
                <a:rPr lang="en-US" dirty="0" smtClean="0"/>
                <a:t>togax2</a:t>
              </a:r>
              <a:endParaRPr lang="en-US" dirty="0"/>
            </a:p>
          </p:txBody>
        </p:sp>
        <p:sp>
          <p:nvSpPr>
            <p:cNvPr id="12" name="Rectangle 11"/>
            <p:cNvSpPr/>
            <p:nvPr/>
          </p:nvSpPr>
          <p:spPr>
            <a:xfrm>
              <a:off x="6221474" y="2044700"/>
              <a:ext cx="518091" cy="369332"/>
            </a:xfrm>
            <a:prstGeom prst="rect">
              <a:avLst/>
            </a:prstGeom>
          </p:spPr>
          <p:txBody>
            <a:bodyPr wrap="none">
              <a:spAutoFit/>
            </a:bodyPr>
            <a:lstStyle/>
            <a:p>
              <a:r>
                <a:rPr lang="en-US" dirty="0" err="1" smtClean="0"/>
                <a:t>obs</a:t>
              </a:r>
              <a:endParaRPr lang="en-US" dirty="0"/>
            </a:p>
          </p:txBody>
        </p:sp>
        <p:sp>
          <p:nvSpPr>
            <p:cNvPr id="13" name="Rectangle 12"/>
            <p:cNvSpPr/>
            <p:nvPr/>
          </p:nvSpPr>
          <p:spPr>
            <a:xfrm>
              <a:off x="392174" y="6488668"/>
              <a:ext cx="2019941" cy="369332"/>
            </a:xfrm>
            <a:prstGeom prst="rect">
              <a:avLst/>
            </a:prstGeom>
          </p:spPr>
          <p:txBody>
            <a:bodyPr wrap="none">
              <a:spAutoFit/>
            </a:bodyPr>
            <a:lstStyle/>
            <a:p>
              <a:r>
                <a:rPr lang="en-US" dirty="0" err="1" smtClean="0"/>
                <a:t>Hoerling</a:t>
              </a:r>
              <a:r>
                <a:rPr lang="en-US" dirty="0" smtClean="0"/>
                <a:t> et al. 2001</a:t>
              </a:r>
              <a:endParaRPr lang="en-US" dirty="0"/>
            </a:p>
          </p:txBody>
        </p:sp>
      </p:grpSp>
    </p:spTree>
    <p:extLst>
      <p:ext uri="{BB962C8B-B14F-4D97-AF65-F5344CB8AC3E}">
        <p14:creationId xmlns:p14="http://schemas.microsoft.com/office/powerpoint/2010/main" val="2134775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0800"/>
            <a:ext cx="4502655" cy="523220"/>
          </a:xfrm>
          <a:prstGeom prst="rect">
            <a:avLst/>
          </a:prstGeom>
          <a:noFill/>
        </p:spPr>
        <p:txBody>
          <a:bodyPr wrap="none" rtlCol="0">
            <a:spAutoFit/>
          </a:bodyPr>
          <a:lstStyle/>
          <a:p>
            <a:r>
              <a:rPr lang="en-US" sz="2800" b="1" dirty="0" smtClean="0"/>
              <a:t>Climatology: seasonal means </a:t>
            </a:r>
            <a:endParaRPr lang="en-US" sz="2800" b="1" dirty="0"/>
          </a:p>
        </p:txBody>
      </p:sp>
      <p:pic>
        <p:nvPicPr>
          <p:cNvPr id="3" name="Picture 2"/>
          <p:cNvPicPr>
            <a:picLocks noChangeAspect="1"/>
          </p:cNvPicPr>
          <p:nvPr/>
        </p:nvPicPr>
        <p:blipFill>
          <a:blip r:embed="rId2"/>
          <a:stretch>
            <a:fillRect/>
          </a:stretch>
        </p:blipFill>
        <p:spPr>
          <a:xfrm>
            <a:off x="-63500" y="650220"/>
            <a:ext cx="5864060" cy="6207779"/>
          </a:xfrm>
          <a:prstGeom prst="rect">
            <a:avLst/>
          </a:prstGeom>
        </p:spPr>
      </p:pic>
      <p:sp>
        <p:nvSpPr>
          <p:cNvPr id="4" name="Rectangle 3"/>
          <p:cNvSpPr/>
          <p:nvPr/>
        </p:nvSpPr>
        <p:spPr>
          <a:xfrm>
            <a:off x="2587923" y="780534"/>
            <a:ext cx="621835" cy="461665"/>
          </a:xfrm>
          <a:prstGeom prst="rect">
            <a:avLst/>
          </a:prstGeom>
          <a:solidFill>
            <a:schemeClr val="bg1"/>
          </a:solidFill>
        </p:spPr>
        <p:txBody>
          <a:bodyPr wrap="none">
            <a:spAutoFit/>
          </a:bodyPr>
          <a:lstStyle/>
          <a:p>
            <a:r>
              <a:rPr lang="en-US" sz="2400" b="1" dirty="0" smtClean="0"/>
              <a:t>DJF</a:t>
            </a:r>
            <a:endParaRPr lang="en-US" sz="2000" dirty="0"/>
          </a:p>
        </p:txBody>
      </p:sp>
      <p:sp>
        <p:nvSpPr>
          <p:cNvPr id="5" name="Rectangle 4"/>
          <p:cNvSpPr/>
          <p:nvPr/>
        </p:nvSpPr>
        <p:spPr>
          <a:xfrm>
            <a:off x="2448223" y="2253734"/>
            <a:ext cx="909173" cy="461665"/>
          </a:xfrm>
          <a:prstGeom prst="rect">
            <a:avLst/>
          </a:prstGeom>
          <a:solidFill>
            <a:schemeClr val="bg1"/>
          </a:solidFill>
        </p:spPr>
        <p:txBody>
          <a:bodyPr wrap="none">
            <a:spAutoFit/>
          </a:bodyPr>
          <a:lstStyle/>
          <a:p>
            <a:r>
              <a:rPr lang="en-US" sz="2400" b="1" dirty="0" smtClean="0"/>
              <a:t>MAM</a:t>
            </a:r>
            <a:endParaRPr lang="en-US" sz="2000" dirty="0"/>
          </a:p>
        </p:txBody>
      </p:sp>
      <p:sp>
        <p:nvSpPr>
          <p:cNvPr id="6" name="Rectangle 5"/>
          <p:cNvSpPr/>
          <p:nvPr/>
        </p:nvSpPr>
        <p:spPr>
          <a:xfrm>
            <a:off x="2584581" y="3701534"/>
            <a:ext cx="582211" cy="461665"/>
          </a:xfrm>
          <a:prstGeom prst="rect">
            <a:avLst/>
          </a:prstGeom>
          <a:solidFill>
            <a:schemeClr val="bg1"/>
          </a:solidFill>
        </p:spPr>
        <p:txBody>
          <a:bodyPr wrap="none">
            <a:spAutoFit/>
          </a:bodyPr>
          <a:lstStyle/>
          <a:p>
            <a:r>
              <a:rPr lang="en-US" sz="2400" b="1" dirty="0" smtClean="0"/>
              <a:t>JJA</a:t>
            </a:r>
            <a:endParaRPr lang="en-US" sz="2000" dirty="0"/>
          </a:p>
        </p:txBody>
      </p:sp>
      <p:sp>
        <p:nvSpPr>
          <p:cNvPr id="7" name="Rectangle 6"/>
          <p:cNvSpPr/>
          <p:nvPr/>
        </p:nvSpPr>
        <p:spPr>
          <a:xfrm>
            <a:off x="2521081" y="5149334"/>
            <a:ext cx="741008" cy="461665"/>
          </a:xfrm>
          <a:prstGeom prst="rect">
            <a:avLst/>
          </a:prstGeom>
          <a:solidFill>
            <a:schemeClr val="bg1"/>
          </a:solidFill>
        </p:spPr>
        <p:txBody>
          <a:bodyPr wrap="none">
            <a:spAutoFit/>
          </a:bodyPr>
          <a:lstStyle/>
          <a:p>
            <a:r>
              <a:rPr lang="en-US" sz="2400" b="1" dirty="0" smtClean="0"/>
              <a:t>SON</a:t>
            </a:r>
            <a:endParaRPr lang="en-US" sz="2000" dirty="0"/>
          </a:p>
        </p:txBody>
      </p:sp>
      <p:sp>
        <p:nvSpPr>
          <p:cNvPr id="8" name="TextBox 7"/>
          <p:cNvSpPr txBox="1"/>
          <p:nvPr/>
        </p:nvSpPr>
        <p:spPr>
          <a:xfrm>
            <a:off x="5800560" y="1574800"/>
            <a:ext cx="3142745" cy="954107"/>
          </a:xfrm>
          <a:prstGeom prst="rect">
            <a:avLst/>
          </a:prstGeom>
          <a:noFill/>
        </p:spPr>
        <p:txBody>
          <a:bodyPr wrap="square" rtlCol="0">
            <a:spAutoFit/>
          </a:bodyPr>
          <a:lstStyle/>
          <a:p>
            <a:pPr marL="514350" indent="-514350">
              <a:buAutoNum type="arabicPeriod"/>
            </a:pPr>
            <a:r>
              <a:rPr lang="en-US" sz="2800" b="1" dirty="0" smtClean="0"/>
              <a:t>Not bad</a:t>
            </a:r>
            <a:endParaRPr lang="en-US" sz="2800" b="1" dirty="0"/>
          </a:p>
          <a:p>
            <a:pPr marL="514350" indent="-514350">
              <a:buAutoNum type="arabicPeriod"/>
            </a:pPr>
            <a:r>
              <a:rPr lang="en-US" sz="2800" b="1" dirty="0" smtClean="0"/>
              <a:t>Too much </a:t>
            </a:r>
          </a:p>
        </p:txBody>
      </p:sp>
      <p:sp>
        <p:nvSpPr>
          <p:cNvPr id="9" name="Rectangle 8"/>
          <p:cNvSpPr/>
          <p:nvPr/>
        </p:nvSpPr>
        <p:spPr>
          <a:xfrm>
            <a:off x="196519" y="549701"/>
            <a:ext cx="710802" cy="461665"/>
          </a:xfrm>
          <a:prstGeom prst="rect">
            <a:avLst/>
          </a:prstGeom>
          <a:solidFill>
            <a:srgbClr val="FFFFFF"/>
          </a:solidFill>
          <a:ln>
            <a:solidFill>
              <a:srgbClr val="4F81BD"/>
            </a:solidFill>
          </a:ln>
        </p:spPr>
        <p:txBody>
          <a:bodyPr wrap="none">
            <a:spAutoFit/>
          </a:bodyPr>
          <a:lstStyle/>
          <a:p>
            <a:r>
              <a:rPr lang="en-US" sz="2400" b="1" dirty="0" smtClean="0"/>
              <a:t>OBS</a:t>
            </a:r>
            <a:endParaRPr lang="en-US" dirty="0"/>
          </a:p>
        </p:txBody>
      </p:sp>
      <p:sp>
        <p:nvSpPr>
          <p:cNvPr id="10" name="Rectangle 9"/>
          <p:cNvSpPr/>
          <p:nvPr/>
        </p:nvSpPr>
        <p:spPr>
          <a:xfrm>
            <a:off x="4481532" y="563840"/>
            <a:ext cx="1134445" cy="461665"/>
          </a:xfrm>
          <a:prstGeom prst="rect">
            <a:avLst/>
          </a:prstGeom>
          <a:solidFill>
            <a:srgbClr val="FFFFFF"/>
          </a:solidFill>
          <a:ln>
            <a:solidFill>
              <a:srgbClr val="4F81BD"/>
            </a:solidFill>
          </a:ln>
        </p:spPr>
        <p:txBody>
          <a:bodyPr wrap="none">
            <a:spAutoFit/>
          </a:bodyPr>
          <a:lstStyle/>
          <a:p>
            <a:r>
              <a:rPr lang="en-US" sz="2400" b="1" dirty="0" smtClean="0"/>
              <a:t>20CRv2</a:t>
            </a:r>
            <a:endParaRPr lang="en-US" dirty="0"/>
          </a:p>
        </p:txBody>
      </p:sp>
    </p:spTree>
    <p:extLst>
      <p:ext uri="{BB962C8B-B14F-4D97-AF65-F5344CB8AC3E}">
        <p14:creationId xmlns:p14="http://schemas.microsoft.com/office/powerpoint/2010/main" val="4086705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_precip.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2839" y="497820"/>
            <a:ext cx="5628232" cy="6156980"/>
          </a:xfrm>
          <a:prstGeom prst="rect">
            <a:avLst/>
          </a:prstGeom>
        </p:spPr>
      </p:pic>
      <p:sp>
        <p:nvSpPr>
          <p:cNvPr id="3" name="TextBox 2"/>
          <p:cNvSpPr txBox="1"/>
          <p:nvPr/>
        </p:nvSpPr>
        <p:spPr>
          <a:xfrm>
            <a:off x="114300" y="63500"/>
            <a:ext cx="5429090" cy="523220"/>
          </a:xfrm>
          <a:prstGeom prst="rect">
            <a:avLst/>
          </a:prstGeom>
          <a:noFill/>
        </p:spPr>
        <p:txBody>
          <a:bodyPr wrap="none" rtlCol="0">
            <a:spAutoFit/>
          </a:bodyPr>
          <a:lstStyle/>
          <a:p>
            <a:r>
              <a:rPr lang="en-US" sz="2800" b="1" dirty="0" smtClean="0"/>
              <a:t>Climatology: MAM seasonal means </a:t>
            </a:r>
            <a:endParaRPr lang="en-US" sz="2800" b="1" dirty="0"/>
          </a:p>
        </p:txBody>
      </p:sp>
      <p:sp>
        <p:nvSpPr>
          <p:cNvPr id="4" name="Rectangle 3"/>
          <p:cNvSpPr/>
          <p:nvPr/>
        </p:nvSpPr>
        <p:spPr>
          <a:xfrm>
            <a:off x="806119" y="1212334"/>
            <a:ext cx="710802" cy="461665"/>
          </a:xfrm>
          <a:prstGeom prst="rect">
            <a:avLst/>
          </a:prstGeom>
        </p:spPr>
        <p:txBody>
          <a:bodyPr wrap="none">
            <a:spAutoFit/>
          </a:bodyPr>
          <a:lstStyle/>
          <a:p>
            <a:r>
              <a:rPr lang="en-US" sz="2400" b="1" dirty="0" smtClean="0"/>
              <a:t>OBS</a:t>
            </a:r>
            <a:endParaRPr lang="en-US" dirty="0"/>
          </a:p>
        </p:txBody>
      </p:sp>
      <p:sp>
        <p:nvSpPr>
          <p:cNvPr id="5" name="Rectangle 4"/>
          <p:cNvSpPr/>
          <p:nvPr/>
        </p:nvSpPr>
        <p:spPr>
          <a:xfrm>
            <a:off x="594298" y="3231634"/>
            <a:ext cx="1134445" cy="461665"/>
          </a:xfrm>
          <a:prstGeom prst="rect">
            <a:avLst/>
          </a:prstGeom>
        </p:spPr>
        <p:txBody>
          <a:bodyPr wrap="none">
            <a:spAutoFit/>
          </a:bodyPr>
          <a:lstStyle/>
          <a:p>
            <a:r>
              <a:rPr lang="en-US" sz="2400" b="1" dirty="0" smtClean="0"/>
              <a:t>20CRv2</a:t>
            </a:r>
            <a:endParaRPr lang="en-US" dirty="0"/>
          </a:p>
        </p:txBody>
      </p:sp>
      <p:sp>
        <p:nvSpPr>
          <p:cNvPr id="6" name="Rectangle 5"/>
          <p:cNvSpPr/>
          <p:nvPr/>
        </p:nvSpPr>
        <p:spPr>
          <a:xfrm>
            <a:off x="651405" y="5327134"/>
            <a:ext cx="1020231" cy="461665"/>
          </a:xfrm>
          <a:prstGeom prst="rect">
            <a:avLst/>
          </a:prstGeom>
        </p:spPr>
        <p:txBody>
          <a:bodyPr wrap="none">
            <a:spAutoFit/>
          </a:bodyPr>
          <a:lstStyle/>
          <a:p>
            <a:r>
              <a:rPr lang="en-US" sz="2400" b="1" dirty="0" smtClean="0"/>
              <a:t>NCEP2</a:t>
            </a:r>
            <a:endParaRPr lang="en-US" dirty="0"/>
          </a:p>
        </p:txBody>
      </p:sp>
      <p:sp>
        <p:nvSpPr>
          <p:cNvPr id="7" name="Rectangle 6"/>
          <p:cNvSpPr/>
          <p:nvPr/>
        </p:nvSpPr>
        <p:spPr>
          <a:xfrm>
            <a:off x="330200" y="2501900"/>
            <a:ext cx="7620000" cy="19431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4211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 y="63500"/>
            <a:ext cx="2948368" cy="523220"/>
          </a:xfrm>
          <a:prstGeom prst="rect">
            <a:avLst/>
          </a:prstGeom>
          <a:noFill/>
        </p:spPr>
        <p:txBody>
          <a:bodyPr wrap="none" rtlCol="0">
            <a:spAutoFit/>
          </a:bodyPr>
          <a:lstStyle/>
          <a:p>
            <a:r>
              <a:rPr lang="en-US" sz="2800" b="1" dirty="0" smtClean="0"/>
              <a:t>Climatology: Sahel</a:t>
            </a:r>
            <a:endParaRPr lang="en-US" sz="2800" b="1" dirty="0"/>
          </a:p>
        </p:txBody>
      </p:sp>
      <p:grpSp>
        <p:nvGrpSpPr>
          <p:cNvPr id="11" name="Group 10"/>
          <p:cNvGrpSpPr/>
          <p:nvPr/>
        </p:nvGrpSpPr>
        <p:grpSpPr>
          <a:xfrm>
            <a:off x="2432050" y="1188998"/>
            <a:ext cx="3771900" cy="3015928"/>
            <a:chOff x="546100" y="736600"/>
            <a:chExt cx="3771900" cy="3015928"/>
          </a:xfrm>
        </p:grpSpPr>
        <p:pic>
          <p:nvPicPr>
            <p:cNvPr id="7" name="Picture 6" descr="Sahel_20CR_GPCP.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100" y="736600"/>
              <a:ext cx="3771900" cy="3015928"/>
            </a:xfrm>
            <a:prstGeom prst="rect">
              <a:avLst/>
            </a:prstGeom>
          </p:spPr>
        </p:pic>
        <p:sp>
          <p:nvSpPr>
            <p:cNvPr id="8" name="Rectangle 7"/>
            <p:cNvSpPr/>
            <p:nvPr/>
          </p:nvSpPr>
          <p:spPr>
            <a:xfrm>
              <a:off x="733998" y="869434"/>
              <a:ext cx="2320918" cy="461665"/>
            </a:xfrm>
            <a:prstGeom prst="rect">
              <a:avLst/>
            </a:prstGeom>
          </p:spPr>
          <p:txBody>
            <a:bodyPr wrap="none">
              <a:spAutoFit/>
            </a:bodyPr>
            <a:lstStyle/>
            <a:p>
              <a:r>
                <a:rPr lang="en-US" sz="2400" b="1" dirty="0" smtClean="0"/>
                <a:t>20CRv2 (shaded)</a:t>
              </a:r>
              <a:endParaRPr lang="en-US" dirty="0"/>
            </a:p>
          </p:txBody>
        </p:sp>
        <p:sp>
          <p:nvSpPr>
            <p:cNvPr id="9" name="Rectangle 8"/>
            <p:cNvSpPr/>
            <p:nvPr/>
          </p:nvSpPr>
          <p:spPr>
            <a:xfrm>
              <a:off x="733998" y="1188998"/>
              <a:ext cx="2138777" cy="461665"/>
            </a:xfrm>
            <a:prstGeom prst="rect">
              <a:avLst/>
            </a:prstGeom>
          </p:spPr>
          <p:txBody>
            <a:bodyPr wrap="none">
              <a:spAutoFit/>
            </a:bodyPr>
            <a:lstStyle/>
            <a:p>
              <a:r>
                <a:rPr lang="en-US" sz="2400" b="1" dirty="0" smtClean="0"/>
                <a:t>GPCP (contour)</a:t>
              </a:r>
              <a:endParaRPr lang="en-US" dirty="0"/>
            </a:p>
          </p:txBody>
        </p:sp>
        <p:sp>
          <p:nvSpPr>
            <p:cNvPr id="10" name="Rectangle 9"/>
            <p:cNvSpPr/>
            <p:nvPr/>
          </p:nvSpPr>
          <p:spPr>
            <a:xfrm>
              <a:off x="829216" y="3233698"/>
              <a:ext cx="3322244" cy="461665"/>
            </a:xfrm>
            <a:prstGeom prst="rect">
              <a:avLst/>
            </a:prstGeom>
          </p:spPr>
          <p:txBody>
            <a:bodyPr wrap="none">
              <a:spAutoFit/>
            </a:bodyPr>
            <a:lstStyle/>
            <a:p>
              <a:r>
                <a:rPr lang="en-US" sz="2400" b="1" dirty="0" smtClean="0"/>
                <a:t>WEST AFRICA (15W-15E)</a:t>
              </a:r>
              <a:endParaRPr lang="en-US" dirty="0"/>
            </a:p>
          </p:txBody>
        </p:sp>
      </p:grpSp>
    </p:spTree>
    <p:extLst>
      <p:ext uri="{BB962C8B-B14F-4D97-AF65-F5344CB8AC3E}">
        <p14:creationId xmlns:p14="http://schemas.microsoft.com/office/powerpoint/2010/main" val="1020466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 y="63500"/>
            <a:ext cx="6468437" cy="954107"/>
          </a:xfrm>
          <a:prstGeom prst="rect">
            <a:avLst/>
          </a:prstGeom>
          <a:noFill/>
        </p:spPr>
        <p:txBody>
          <a:bodyPr wrap="none" rtlCol="0">
            <a:spAutoFit/>
          </a:bodyPr>
          <a:lstStyle/>
          <a:p>
            <a:r>
              <a:rPr lang="en-US" sz="2800" b="1" dirty="0" smtClean="0"/>
              <a:t>Climatology,  JJA India:</a:t>
            </a:r>
          </a:p>
          <a:p>
            <a:r>
              <a:rPr lang="en-US" sz="2800" b="1" dirty="0"/>
              <a:t>	</a:t>
            </a:r>
            <a:r>
              <a:rPr lang="en-US" sz="2800" b="1" dirty="0" smtClean="0"/>
              <a:t>the pattern is fine, the magnitude is off</a:t>
            </a:r>
            <a:endParaRPr lang="en-US" sz="2800" b="1" dirty="0"/>
          </a:p>
        </p:txBody>
      </p:sp>
      <p:pic>
        <p:nvPicPr>
          <p:cNvPr id="2" name="Picture 1" descr="India_20CRv2_scaled.eps"/>
          <p:cNvPicPr>
            <a:picLocks noChangeAspect="1"/>
          </p:cNvPicPr>
          <p:nvPr/>
        </p:nvPicPr>
        <p:blipFill rotWithShape="1">
          <a:blip r:embed="rId3" cstate="screen">
            <a:extLst>
              <a:ext uri="{28A0092B-C50C-407E-A947-70E740481C1C}">
                <a14:useLocalDpi xmlns:a14="http://schemas.microsoft.com/office/drawing/2010/main"/>
              </a:ext>
            </a:extLst>
          </a:blip>
          <a:srcRect t="6777" b="7264"/>
          <a:stretch/>
        </p:blipFill>
        <p:spPr>
          <a:xfrm>
            <a:off x="4191000" y="1765300"/>
            <a:ext cx="4584699" cy="3060700"/>
          </a:xfrm>
          <a:prstGeom prst="rect">
            <a:avLst/>
          </a:prstGeom>
        </p:spPr>
      </p:pic>
      <p:pic>
        <p:nvPicPr>
          <p:cNvPr id="4" name="Picture 3" descr="India_GPCP.eps"/>
          <p:cNvPicPr>
            <a:picLocks noChangeAspect="1"/>
          </p:cNvPicPr>
          <p:nvPr/>
        </p:nvPicPr>
        <p:blipFill rotWithShape="1">
          <a:blip r:embed="rId4" cstate="screen">
            <a:extLst>
              <a:ext uri="{28A0092B-C50C-407E-A947-70E740481C1C}">
                <a14:useLocalDpi xmlns:a14="http://schemas.microsoft.com/office/drawing/2010/main"/>
              </a:ext>
            </a:extLst>
          </a:blip>
          <a:srcRect t="6777" b="7264"/>
          <a:stretch/>
        </p:blipFill>
        <p:spPr>
          <a:xfrm>
            <a:off x="-12700" y="1765300"/>
            <a:ext cx="4584700" cy="3060700"/>
          </a:xfrm>
          <a:prstGeom prst="rect">
            <a:avLst/>
          </a:prstGeom>
        </p:spPr>
      </p:pic>
      <p:sp>
        <p:nvSpPr>
          <p:cNvPr id="12" name="Rectangle 11"/>
          <p:cNvSpPr/>
          <p:nvPr/>
        </p:nvSpPr>
        <p:spPr>
          <a:xfrm>
            <a:off x="2023016" y="1303635"/>
            <a:ext cx="871302" cy="461665"/>
          </a:xfrm>
          <a:prstGeom prst="rect">
            <a:avLst/>
          </a:prstGeom>
        </p:spPr>
        <p:txBody>
          <a:bodyPr wrap="none">
            <a:spAutoFit/>
          </a:bodyPr>
          <a:lstStyle/>
          <a:p>
            <a:r>
              <a:rPr lang="en-US" sz="2400" b="1" dirty="0" smtClean="0"/>
              <a:t>GPCP</a:t>
            </a:r>
            <a:endParaRPr lang="en-US" dirty="0"/>
          </a:p>
        </p:txBody>
      </p:sp>
      <p:sp>
        <p:nvSpPr>
          <p:cNvPr id="13" name="Rectangle 12"/>
          <p:cNvSpPr/>
          <p:nvPr/>
        </p:nvSpPr>
        <p:spPr>
          <a:xfrm>
            <a:off x="6082738" y="1303635"/>
            <a:ext cx="1134445" cy="461665"/>
          </a:xfrm>
          <a:prstGeom prst="rect">
            <a:avLst/>
          </a:prstGeom>
        </p:spPr>
        <p:txBody>
          <a:bodyPr wrap="none">
            <a:spAutoFit/>
          </a:bodyPr>
          <a:lstStyle/>
          <a:p>
            <a:r>
              <a:rPr lang="en-US" sz="2400" b="1" dirty="0" smtClean="0"/>
              <a:t>20CRv2 </a:t>
            </a:r>
            <a:endParaRPr lang="en-US" dirty="0"/>
          </a:p>
        </p:txBody>
      </p:sp>
      <p:sp>
        <p:nvSpPr>
          <p:cNvPr id="14" name="Rectangle 13"/>
          <p:cNvSpPr/>
          <p:nvPr/>
        </p:nvSpPr>
        <p:spPr>
          <a:xfrm>
            <a:off x="4406338" y="2103735"/>
            <a:ext cx="49665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b="1" dirty="0" smtClean="0"/>
              <a:t>20</a:t>
            </a:r>
            <a:endParaRPr lang="en-US" dirty="0"/>
          </a:p>
        </p:txBody>
      </p:sp>
      <p:sp>
        <p:nvSpPr>
          <p:cNvPr id="15" name="Rectangle 14"/>
          <p:cNvSpPr/>
          <p:nvPr/>
        </p:nvSpPr>
        <p:spPr>
          <a:xfrm>
            <a:off x="8616274" y="2700635"/>
            <a:ext cx="49665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b="1" dirty="0" smtClean="0"/>
              <a:t>20</a:t>
            </a:r>
            <a:endParaRPr lang="en-US" dirty="0"/>
          </a:p>
        </p:txBody>
      </p:sp>
      <p:cxnSp>
        <p:nvCxnSpPr>
          <p:cNvPr id="8" name="Straight Arrow Connector 7"/>
          <p:cNvCxnSpPr/>
          <p:nvPr/>
        </p:nvCxnSpPr>
        <p:spPr>
          <a:xfrm flipH="1">
            <a:off x="4298669" y="2336800"/>
            <a:ext cx="21533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8508043" y="2946400"/>
            <a:ext cx="21533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0022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8953</TotalTime>
  <Words>918</Words>
  <Application>Microsoft Macintosh PowerPoint</Application>
  <PresentationFormat>On-screen Show (4:3)</PresentationFormat>
  <Paragraphs>174</Paragraphs>
  <Slides>30</Slides>
  <Notes>2</Notes>
  <HiddenSlides>4</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Michela Biasutti</dc:creator>
  <cp:lastModifiedBy>Michela Biasutti</cp:lastModifiedBy>
  <cp:revision>62</cp:revision>
  <dcterms:created xsi:type="dcterms:W3CDTF">2012-09-17T19:32:30Z</dcterms:created>
  <dcterms:modified xsi:type="dcterms:W3CDTF">2012-12-13T17:11:14Z</dcterms:modified>
</cp:coreProperties>
</file>