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3" r:id="rId2"/>
    <p:sldId id="317" r:id="rId3"/>
    <p:sldId id="318" r:id="rId4"/>
    <p:sldId id="319" r:id="rId5"/>
    <p:sldId id="331" r:id="rId6"/>
    <p:sldId id="321" r:id="rId7"/>
    <p:sldId id="320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2" r:id="rId18"/>
  </p:sldIdLst>
  <p:sldSz cx="9144000" cy="6858000" type="screen4x3"/>
  <p:notesSz cx="6997700" cy="92837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192" autoAdjust="0"/>
    <p:restoredTop sz="97349" autoAdjust="0"/>
  </p:normalViewPr>
  <p:slideViewPr>
    <p:cSldViewPr>
      <p:cViewPr>
        <p:scale>
          <a:sx n="80" d="100"/>
          <a:sy n="80" d="100"/>
        </p:scale>
        <p:origin x="-798" y="-7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2336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63745" y="1"/>
            <a:ext cx="3032336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5EBE2-B0D9-47C3-BA68-980DF45F2324}" type="datetimeFigureOut">
              <a:rPr lang="zh-CN" altLang="en-US" smtClean="0"/>
              <a:pPr/>
              <a:t>2012-4-18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99771" y="4409758"/>
            <a:ext cx="5598160" cy="4177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8817904"/>
            <a:ext cx="3032336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63745" y="8817904"/>
            <a:ext cx="3032336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5490E-2938-49FF-93A5-5017C5034C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041ABE-FD8C-4463-B1ED-465937076ABD}" type="slidenum">
              <a:rPr lang="en-US" altLang="zh-CN" smtClean="0"/>
              <a:pPr/>
              <a:t>1</a:t>
            </a:fld>
            <a:endParaRPr lang="en-US" altLang="zh-CN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5490E-2938-49FF-93A5-5017C5034C5F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5490E-2938-49FF-93A5-5017C5034C5F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5490E-2938-49FF-93A5-5017C5034C5F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5490E-2938-49FF-93A5-5017C5034C5F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5490E-2938-49FF-93A5-5017C5034C5F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5490E-2938-49FF-93A5-5017C5034C5F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5490E-2938-49FF-93A5-5017C5034C5F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5490E-2938-49FF-93A5-5017C5034C5F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5490E-2938-49FF-93A5-5017C5034C5F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5490E-2938-49FF-93A5-5017C5034C5F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5490E-2938-49FF-93A5-5017C5034C5F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5490E-2938-49FF-93A5-5017C5034C5F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5490E-2938-49FF-93A5-5017C5034C5F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2012-4-18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2012-4-18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2012-4-18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2012-4-18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2012-4-18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2012-4-18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2012-4-18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2012-4-18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2012-4-18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2012-4-18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2012-4-18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2012-4-18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5786" y="785794"/>
            <a:ext cx="7572428" cy="228601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CN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Importance of the Montreal Protocol in Protecting the Earth’s Hydroclimate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28596" y="3714752"/>
            <a:ext cx="8382000" cy="2647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zh-CN" sz="2400" dirty="0"/>
              <a:t>Yutian Wu</a:t>
            </a:r>
          </a:p>
          <a:p>
            <a:pPr algn="ctr">
              <a:spcBef>
                <a:spcPct val="20000"/>
              </a:spcBef>
            </a:pPr>
            <a:r>
              <a:rPr lang="en-US" altLang="zh-CN" dirty="0" smtClean="0"/>
              <a:t>Courant Institute of Mathematical Sciences</a:t>
            </a:r>
          </a:p>
          <a:p>
            <a:pPr algn="ctr">
              <a:spcBef>
                <a:spcPct val="20000"/>
              </a:spcBef>
            </a:pPr>
            <a:r>
              <a:rPr lang="en-US" altLang="zh-CN" dirty="0" smtClean="0"/>
              <a:t>New York University</a:t>
            </a:r>
          </a:p>
          <a:p>
            <a:pPr algn="ctr">
              <a:spcBef>
                <a:spcPct val="20000"/>
              </a:spcBef>
            </a:pPr>
            <a:r>
              <a:rPr lang="en-US" altLang="zh-CN" sz="2400" dirty="0" smtClean="0"/>
              <a:t>Lorenzo M. </a:t>
            </a:r>
            <a:r>
              <a:rPr lang="en-US" altLang="zh-CN" sz="2400" dirty="0" err="1" smtClean="0"/>
              <a:t>Polvani</a:t>
            </a:r>
            <a:r>
              <a:rPr lang="en-US" altLang="zh-CN" sz="2400" dirty="0" smtClean="0"/>
              <a:t> and Richard </a:t>
            </a:r>
            <a:r>
              <a:rPr lang="en-US" altLang="zh-CN" sz="2400" dirty="0" err="1" smtClean="0"/>
              <a:t>Seager</a:t>
            </a:r>
            <a:endParaRPr lang="en-US" altLang="zh-CN" sz="2400" dirty="0" smtClean="0"/>
          </a:p>
          <a:p>
            <a:pPr algn="ctr">
              <a:spcBef>
                <a:spcPct val="20000"/>
              </a:spcBef>
            </a:pPr>
            <a:r>
              <a:rPr lang="en-US" altLang="zh-CN" dirty="0" smtClean="0"/>
              <a:t>Lamont-Doherty Earth Observatory, Columbia University</a:t>
            </a:r>
          </a:p>
          <a:p>
            <a:pPr algn="ctr">
              <a:spcBef>
                <a:spcPct val="20000"/>
              </a:spcBef>
            </a:pPr>
            <a:endParaRPr lang="en-US" altLang="zh-CN" dirty="0" smtClean="0"/>
          </a:p>
          <a:p>
            <a:pPr algn="ctr">
              <a:spcBef>
                <a:spcPct val="20000"/>
              </a:spcBef>
            </a:pPr>
            <a:r>
              <a:rPr lang="en-US" altLang="zh-CN" sz="2400" dirty="0" smtClean="0"/>
              <a:t>@ </a:t>
            </a:r>
            <a:r>
              <a:rPr lang="en-US" altLang="zh-CN" sz="2400" dirty="0" err="1" smtClean="0"/>
              <a:t>GloDecH</a:t>
            </a:r>
            <a:r>
              <a:rPr lang="en-US" altLang="zh-CN" sz="2400" dirty="0" smtClean="0"/>
              <a:t> Meeting, April 18</a:t>
            </a:r>
            <a:r>
              <a:rPr lang="en-US" altLang="zh-CN" sz="2400" baseline="30000" dirty="0" smtClean="0"/>
              <a:t>th</a:t>
            </a:r>
            <a:r>
              <a:rPr lang="en-US" altLang="zh-CN" sz="2400" dirty="0" smtClean="0"/>
              <a:t>, 2012</a:t>
            </a:r>
          </a:p>
          <a:p>
            <a:pPr algn="ctr">
              <a:spcBef>
                <a:spcPct val="20000"/>
              </a:spcBef>
            </a:pP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214414" y="142852"/>
            <a:ext cx="721523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zh-CN" dirty="0" smtClean="0"/>
              <a:t>Annual Mean P-E Equilibrium Response (Colors) </a:t>
            </a:r>
          </a:p>
          <a:p>
            <a:pPr algn="ctr">
              <a:spcBef>
                <a:spcPct val="20000"/>
              </a:spcBef>
            </a:pPr>
            <a:r>
              <a:rPr lang="en-US" altLang="zh-CN" dirty="0" smtClean="0"/>
              <a:t>(Contours: </a:t>
            </a:r>
            <a:r>
              <a:rPr lang="en-US" altLang="zh-CN" dirty="0" err="1" smtClean="0"/>
              <a:t>climatologies</a:t>
            </a:r>
            <a:r>
              <a:rPr lang="en-US" altLang="zh-CN" dirty="0" smtClean="0"/>
              <a:t> / Dots: more than 80% members agree on sign )</a:t>
            </a:r>
          </a:p>
          <a:p>
            <a:pPr algn="ctr">
              <a:spcBef>
                <a:spcPct val="20000"/>
              </a:spcBef>
            </a:pPr>
            <a:endParaRPr lang="en-US" altLang="zh-C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577" y="1428736"/>
            <a:ext cx="8881579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5000636"/>
            <a:ext cx="457203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642910" y="928670"/>
            <a:ext cx="357190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zh-CN" dirty="0" smtClean="0">
                <a:solidFill>
                  <a:srgbClr val="0070C0"/>
                </a:solidFill>
              </a:rPr>
              <a:t>‘World Avoided’ with CAM3-SOM</a:t>
            </a:r>
            <a:endParaRPr lang="en-US" altLang="zh-CN" i="1" dirty="0" smtClean="0">
              <a:solidFill>
                <a:srgbClr val="0070C0"/>
              </a:solidFill>
            </a:endParaRPr>
          </a:p>
          <a:p>
            <a:pPr algn="ctr">
              <a:spcBef>
                <a:spcPct val="20000"/>
              </a:spcBef>
            </a:pPr>
            <a:endParaRPr lang="en-US" altLang="zh-CN" dirty="0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5572132" y="928670"/>
            <a:ext cx="271464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zh-CN" dirty="0" smtClean="0">
                <a:solidFill>
                  <a:srgbClr val="0070C0"/>
                </a:solidFill>
              </a:rPr>
              <a:t>2xCO</a:t>
            </a:r>
            <a:r>
              <a:rPr lang="en-US" altLang="zh-CN" baseline="-25000" dirty="0" smtClean="0">
                <a:solidFill>
                  <a:srgbClr val="0070C0"/>
                </a:solidFill>
              </a:rPr>
              <a:t>2</a:t>
            </a:r>
            <a:r>
              <a:rPr lang="en-US" altLang="zh-CN" dirty="0" smtClean="0">
                <a:solidFill>
                  <a:srgbClr val="0070C0"/>
                </a:solidFill>
              </a:rPr>
              <a:t> with CAM3-SOM</a:t>
            </a:r>
            <a:endParaRPr lang="en-US" altLang="zh-CN" i="1" baseline="-25000" dirty="0" smtClean="0">
              <a:solidFill>
                <a:srgbClr val="0070C0"/>
              </a:solidFill>
            </a:endParaRPr>
          </a:p>
          <a:p>
            <a:pPr algn="ctr">
              <a:spcBef>
                <a:spcPct val="20000"/>
              </a:spcBef>
            </a:pPr>
            <a:endParaRPr lang="en-US" altLang="zh-CN" dirty="0"/>
          </a:p>
        </p:txBody>
      </p:sp>
      <p:sp>
        <p:nvSpPr>
          <p:cNvPr id="20" name="圆角矩形 19"/>
          <p:cNvSpPr/>
          <p:nvPr/>
        </p:nvSpPr>
        <p:spPr>
          <a:xfrm>
            <a:off x="71438" y="2428868"/>
            <a:ext cx="9001156" cy="571504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71406" y="3643314"/>
            <a:ext cx="9001156" cy="428628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71406" y="1785926"/>
            <a:ext cx="9001156" cy="571504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圆角矩形 24"/>
          <p:cNvSpPr/>
          <p:nvPr/>
        </p:nvSpPr>
        <p:spPr>
          <a:xfrm>
            <a:off x="71406" y="4143380"/>
            <a:ext cx="9001156" cy="42862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内容占位符 2"/>
          <p:cNvSpPr txBox="1">
            <a:spLocks/>
          </p:cNvSpPr>
          <p:nvPr/>
        </p:nvSpPr>
        <p:spPr>
          <a:xfrm>
            <a:off x="4714876" y="5072074"/>
            <a:ext cx="4429124" cy="1643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dirty="0" smtClean="0"/>
              <a:t>Global hydroclimate change in ‘World Avoided’ scenario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dirty="0" smtClean="0"/>
              <a:t>Subtropical drying trend and midlatitude moistening trend, in general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dirty="0" smtClean="0"/>
              <a:t>Large qualitative similarities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071538" y="5357826"/>
            <a:ext cx="271464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zh-CN" dirty="0" smtClean="0"/>
              <a:t>P-E Anomalies [mm/day]</a:t>
            </a:r>
            <a:endParaRPr lang="en-US" altLang="zh-CN" i="1" dirty="0" smtClean="0"/>
          </a:p>
          <a:p>
            <a:pPr algn="ctr">
              <a:spcBef>
                <a:spcPct val="20000"/>
              </a:spcBef>
            </a:pPr>
            <a:endParaRPr lang="en-US" altLang="zh-CN" dirty="0"/>
          </a:p>
        </p:txBody>
      </p:sp>
      <p:sp>
        <p:nvSpPr>
          <p:cNvPr id="13" name="圆角矩形 12"/>
          <p:cNvSpPr/>
          <p:nvPr/>
        </p:nvSpPr>
        <p:spPr>
          <a:xfrm>
            <a:off x="4572000" y="928670"/>
            <a:ext cx="4572000" cy="41434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/>
      <p:bldP spid="16" grpId="0"/>
      <p:bldP spid="20" grpId="0" animBg="1"/>
      <p:bldP spid="20" grpId="1" animBg="1"/>
      <p:bldP spid="22" grpId="0" animBg="1"/>
      <p:bldP spid="22" grpId="1" animBg="1"/>
      <p:bldP spid="23" grpId="0" animBg="1"/>
      <p:bldP spid="25" grpId="0" animBg="1"/>
      <p:bldP spid="33" grpId="0"/>
      <p:bldP spid="13" grpId="0" animBg="1"/>
      <p:bldP spid="1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57166"/>
            <a:ext cx="7643866" cy="3120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714752"/>
            <a:ext cx="3786214" cy="3100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571604" y="71414"/>
            <a:ext cx="235745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zh-CN" dirty="0" smtClean="0">
                <a:solidFill>
                  <a:srgbClr val="0070C0"/>
                </a:solidFill>
              </a:rPr>
              <a:t>CMIP3 A1B 2025-1960</a:t>
            </a:r>
            <a:endParaRPr lang="en-US" altLang="zh-CN" i="1" dirty="0" smtClean="0">
              <a:solidFill>
                <a:srgbClr val="0070C0"/>
              </a:solidFill>
            </a:endParaRPr>
          </a:p>
          <a:p>
            <a:pPr algn="ctr">
              <a:spcBef>
                <a:spcPct val="20000"/>
              </a:spcBef>
            </a:pPr>
            <a:endParaRPr lang="en-US" altLang="zh-CN" dirty="0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5286380" y="71414"/>
            <a:ext cx="257176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zh-CN" dirty="0" smtClean="0">
                <a:solidFill>
                  <a:srgbClr val="0070C0"/>
                </a:solidFill>
              </a:rPr>
              <a:t>CMIP5 rcp45 2025-1960</a:t>
            </a:r>
            <a:endParaRPr lang="en-US" altLang="zh-CN" i="1" dirty="0" smtClean="0">
              <a:solidFill>
                <a:srgbClr val="0070C0"/>
              </a:solidFill>
            </a:endParaRPr>
          </a:p>
          <a:p>
            <a:pPr algn="ctr">
              <a:spcBef>
                <a:spcPct val="20000"/>
              </a:spcBef>
            </a:pPr>
            <a:endParaRPr lang="en-US" altLang="zh-CN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928662" y="3429000"/>
            <a:ext cx="357190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zh-CN" dirty="0" smtClean="0">
                <a:solidFill>
                  <a:srgbClr val="0070C0"/>
                </a:solidFill>
              </a:rPr>
              <a:t>‘World Avoided’ with CAM3-SOM</a:t>
            </a:r>
            <a:endParaRPr lang="en-US" altLang="zh-CN" i="1" dirty="0" smtClean="0">
              <a:solidFill>
                <a:srgbClr val="0070C0"/>
              </a:solidFill>
            </a:endParaRPr>
          </a:p>
          <a:p>
            <a:pPr algn="ctr">
              <a:spcBef>
                <a:spcPct val="20000"/>
              </a:spcBef>
            </a:pPr>
            <a:endParaRPr lang="en-US" altLang="zh-CN" dirty="0"/>
          </a:p>
        </p:txBody>
      </p:sp>
      <p:sp>
        <p:nvSpPr>
          <p:cNvPr id="21" name="内容占位符 2"/>
          <p:cNvSpPr txBox="1">
            <a:spLocks/>
          </p:cNvSpPr>
          <p:nvPr/>
        </p:nvSpPr>
        <p:spPr>
          <a:xfrm>
            <a:off x="4572000" y="3571876"/>
            <a:ext cx="4572000" cy="32861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dirty="0" smtClean="0"/>
              <a:t>Very good agreement between CMIP3 and CMIP5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dirty="0" smtClean="0"/>
              <a:t>Quantitative similarities between ‘World Avoided’ and transient global warming simulation largely due to CO</a:t>
            </a:r>
            <a:r>
              <a:rPr lang="en-US" altLang="zh-CN" baseline="-25000" dirty="0" smtClean="0"/>
              <a:t>2</a:t>
            </a:r>
            <a:r>
              <a:rPr lang="en-US" altLang="zh-CN" dirty="0" smtClean="0"/>
              <a:t> increase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dirty="0" smtClean="0"/>
              <a:t>This implies that, </a:t>
            </a:r>
            <a:r>
              <a:rPr lang="en-US" altLang="zh-CN" b="1" i="1" dirty="0" smtClean="0"/>
              <a:t>without Montreal Protocol, the drying (moistening) trend in the subtropics (mid- and high latitudes) would </a:t>
            </a:r>
            <a:r>
              <a:rPr lang="en-US" altLang="zh-CN" b="1" i="1" dirty="0" smtClean="0">
                <a:solidFill>
                  <a:srgbClr val="0070C0"/>
                </a:solidFill>
              </a:rPr>
              <a:t>DOUBLE</a:t>
            </a:r>
            <a:r>
              <a:rPr lang="en-US" altLang="zh-CN" b="1" i="1" dirty="0" smtClean="0"/>
              <a:t> in the coming decade because of CFC increase and ozone loss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785793"/>
            <a:ext cx="7286676" cy="5465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 rot="241635">
            <a:off x="5876603" y="1699346"/>
            <a:ext cx="1623934" cy="59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zh-CN" sz="2200" dirty="0" smtClean="0">
                <a:solidFill>
                  <a:srgbClr val="FF0000"/>
                </a:solidFill>
              </a:rPr>
              <a:t>WA2025</a:t>
            </a:r>
            <a:endParaRPr lang="en-US" altLang="zh-CN" sz="2200" i="1" dirty="0" smtClean="0">
              <a:solidFill>
                <a:srgbClr val="FF0000"/>
              </a:solidFill>
            </a:endParaRPr>
          </a:p>
          <a:p>
            <a:pPr algn="ctr">
              <a:spcBef>
                <a:spcPct val="20000"/>
              </a:spcBef>
            </a:pPr>
            <a:endParaRPr lang="en-US" altLang="zh-CN" dirty="0"/>
          </a:p>
        </p:txBody>
      </p:sp>
      <p:cxnSp>
        <p:nvCxnSpPr>
          <p:cNvPr id="9" name="直接箭头连接符 8"/>
          <p:cNvCxnSpPr/>
          <p:nvPr/>
        </p:nvCxnSpPr>
        <p:spPr>
          <a:xfrm rot="10800000" flipV="1">
            <a:off x="4770653" y="2000236"/>
            <a:ext cx="1357322" cy="6429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4"/>
          <p:cNvSpPr>
            <a:spLocks noChangeArrowheads="1"/>
          </p:cNvSpPr>
          <p:nvPr/>
        </p:nvSpPr>
        <p:spPr bwMode="auto">
          <a:xfrm rot="241635">
            <a:off x="7027442" y="3913649"/>
            <a:ext cx="1623934" cy="8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zh-CN" sz="2200" dirty="0" smtClean="0">
                <a:solidFill>
                  <a:srgbClr val="00B050"/>
                </a:solidFill>
              </a:rPr>
              <a:t>CMIP3</a:t>
            </a:r>
            <a:r>
              <a:rPr lang="en-US" altLang="zh-CN" sz="2200" dirty="0" smtClean="0"/>
              <a:t> &amp; </a:t>
            </a:r>
            <a:r>
              <a:rPr lang="en-US" altLang="zh-CN" sz="2200" dirty="0" smtClean="0">
                <a:solidFill>
                  <a:srgbClr val="0070C0"/>
                </a:solidFill>
              </a:rPr>
              <a:t>CMIP5</a:t>
            </a:r>
            <a:endParaRPr lang="en-US" altLang="zh-CN" sz="2200" i="1" dirty="0" smtClean="0">
              <a:solidFill>
                <a:srgbClr val="0070C0"/>
              </a:solidFill>
            </a:endParaRPr>
          </a:p>
          <a:p>
            <a:pPr algn="ctr">
              <a:spcBef>
                <a:spcPct val="20000"/>
              </a:spcBef>
            </a:pPr>
            <a:endParaRPr lang="en-US" altLang="zh-CN" dirty="0"/>
          </a:p>
        </p:txBody>
      </p:sp>
      <p:cxnSp>
        <p:nvCxnSpPr>
          <p:cNvPr id="13" name="直接箭头连接符 12"/>
          <p:cNvCxnSpPr/>
          <p:nvPr/>
        </p:nvCxnSpPr>
        <p:spPr>
          <a:xfrm rot="16200000" flipV="1">
            <a:off x="6292999" y="3362215"/>
            <a:ext cx="928694" cy="78581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906" y="1071546"/>
            <a:ext cx="866781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内容占位符 2"/>
          <p:cNvSpPr txBox="1">
            <a:spLocks/>
          </p:cNvSpPr>
          <p:nvPr/>
        </p:nvSpPr>
        <p:spPr>
          <a:xfrm>
            <a:off x="1000100" y="4572008"/>
            <a:ext cx="7358114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dirty="0" smtClean="0"/>
              <a:t>Similarities in zonal mean circulation between ‘World Avoided’ and 2xCO</a:t>
            </a:r>
            <a:r>
              <a:rPr lang="en-US" altLang="zh-CN" baseline="-25000" dirty="0" smtClean="0"/>
              <a:t>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dirty="0" err="1" smtClean="0"/>
              <a:t>Poleward</a:t>
            </a:r>
            <a:r>
              <a:rPr lang="en-US" altLang="zh-CN" dirty="0" smtClean="0"/>
              <a:t> shift of the </a:t>
            </a:r>
            <a:r>
              <a:rPr lang="en-US" altLang="zh-CN" dirty="0" err="1" smtClean="0"/>
              <a:t>tropospheric</a:t>
            </a:r>
            <a:r>
              <a:rPr lang="en-US" altLang="zh-CN" dirty="0" smtClean="0"/>
              <a:t> jet streams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10" y="-24"/>
            <a:ext cx="7829576" cy="1071570"/>
          </a:xfrm>
        </p:spPr>
        <p:txBody>
          <a:bodyPr>
            <a:normAutofit/>
          </a:bodyPr>
          <a:lstStyle/>
          <a:p>
            <a:r>
              <a:rPr lang="en-US" altLang="zh-CN" sz="3000" b="1" i="1" dirty="0" smtClean="0">
                <a:solidFill>
                  <a:srgbClr val="0070C0"/>
                </a:solidFill>
              </a:rPr>
              <a:t>Mechanisms?</a:t>
            </a:r>
            <a:endParaRPr lang="zh-CN" altLang="en-US" sz="3000" b="1" i="1" dirty="0">
              <a:solidFill>
                <a:srgbClr val="0070C0"/>
              </a:solidFill>
            </a:endParaRPr>
          </a:p>
        </p:txBody>
      </p:sp>
      <p:sp>
        <p:nvSpPr>
          <p:cNvPr id="13" name="内容占位符 2"/>
          <p:cNvSpPr>
            <a:spLocks noGrp="1"/>
          </p:cNvSpPr>
          <p:nvPr>
            <p:ph idx="1"/>
          </p:nvPr>
        </p:nvSpPr>
        <p:spPr>
          <a:xfrm>
            <a:off x="642910" y="928670"/>
            <a:ext cx="7972452" cy="1571635"/>
          </a:xfrm>
        </p:spPr>
        <p:txBody>
          <a:bodyPr>
            <a:normAutofit/>
          </a:bodyPr>
          <a:lstStyle/>
          <a:p>
            <a:r>
              <a:rPr lang="en-US" altLang="zh-CN" sz="2200" dirty="0" smtClean="0"/>
              <a:t>Stratospheric ozone depletion vs. increases in CFC-11 and CFC-12?</a:t>
            </a:r>
          </a:p>
          <a:p>
            <a:r>
              <a:rPr lang="en-US" altLang="zh-CN" sz="2200" dirty="0" smtClean="0"/>
              <a:t>Preliminary results show both stratospheric ozone depletion and CFC increase contribute significantly to the hydrological cycle change</a:t>
            </a:r>
            <a:endParaRPr lang="zh-CN" altLang="en-US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500306"/>
            <a:ext cx="4900636" cy="412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85818"/>
          </a:xfrm>
        </p:spPr>
        <p:txBody>
          <a:bodyPr>
            <a:normAutofit/>
          </a:bodyPr>
          <a:lstStyle/>
          <a:p>
            <a:r>
              <a:rPr lang="en-US" altLang="zh-CN" sz="3000" b="1" i="1" dirty="0" smtClean="0">
                <a:solidFill>
                  <a:srgbClr val="0070C0"/>
                </a:solidFill>
              </a:rPr>
              <a:t>Conclusions</a:t>
            </a:r>
            <a:endParaRPr lang="zh-CN" altLang="en-US" sz="3000" b="1" i="1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85861"/>
            <a:ext cx="8258204" cy="38576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2200" dirty="0" smtClean="0"/>
              <a:t>     Without regulations on CFC use, in the coming decade:</a:t>
            </a:r>
          </a:p>
          <a:p>
            <a:r>
              <a:rPr lang="en-US" altLang="zh-CN" sz="2200" dirty="0" smtClean="0"/>
              <a:t>Large ozone loss globally</a:t>
            </a:r>
          </a:p>
          <a:p>
            <a:r>
              <a:rPr lang="en-US" altLang="zh-CN" sz="2200" dirty="0" smtClean="0"/>
              <a:t>Global hydrological cycle change – ‘dry gets drier and wet gets wetter’ in genera, due to CFC increase and stratospheric ozone loss</a:t>
            </a:r>
          </a:p>
          <a:p>
            <a:r>
              <a:rPr lang="en-US" altLang="zh-CN" sz="2200" dirty="0" smtClean="0"/>
              <a:t>Approximately double the hydrological cycle change due to CO</a:t>
            </a:r>
            <a:r>
              <a:rPr lang="en-US" altLang="zh-CN" sz="2200" baseline="-25000" dirty="0" smtClean="0"/>
              <a:t>2</a:t>
            </a:r>
            <a:r>
              <a:rPr lang="en-US" altLang="zh-CN" sz="2200" dirty="0" smtClean="0"/>
              <a:t> increase alone</a:t>
            </a:r>
            <a:endParaRPr lang="en-US" altLang="zh-CN" sz="2200" dirty="0"/>
          </a:p>
          <a:p>
            <a:r>
              <a:rPr lang="en-US" altLang="zh-CN" sz="2200" dirty="0" smtClean="0"/>
              <a:t>As a consequence of both stratospheric ozone loss and CFC increase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500042"/>
            <a:ext cx="5929209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011261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85818"/>
          </a:xfrm>
        </p:spPr>
        <p:txBody>
          <a:bodyPr>
            <a:normAutofit/>
          </a:bodyPr>
          <a:lstStyle/>
          <a:p>
            <a:r>
              <a:rPr lang="en-US" altLang="zh-CN" sz="3000" b="1" i="1" dirty="0" smtClean="0">
                <a:solidFill>
                  <a:srgbClr val="0070C0"/>
                </a:solidFill>
              </a:rPr>
              <a:t>Antarctic Ozone Hole and 1987 Montreal Protocol</a:t>
            </a:r>
            <a:endParaRPr lang="zh-CN" altLang="en-US" sz="3000" b="1" i="1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71613"/>
            <a:ext cx="8229600" cy="3857651"/>
          </a:xfrm>
        </p:spPr>
        <p:txBody>
          <a:bodyPr>
            <a:normAutofit/>
          </a:bodyPr>
          <a:lstStyle/>
          <a:p>
            <a:r>
              <a:rPr lang="en-US" altLang="zh-CN" sz="2200" b="1" dirty="0" smtClean="0"/>
              <a:t>Molina and Rowland 1974 </a:t>
            </a:r>
            <a:r>
              <a:rPr lang="en-US" altLang="zh-CN" sz="2200" dirty="0" smtClean="0"/>
              <a:t>– synthetic chlorofluorocarbons (CFCs) could probably lead to destruction of atmospheric ozone</a:t>
            </a:r>
          </a:p>
          <a:p>
            <a:r>
              <a:rPr lang="en-US" altLang="zh-CN" sz="2200" b="1" dirty="0" smtClean="0"/>
              <a:t>Farman et al. 1985 </a:t>
            </a:r>
            <a:r>
              <a:rPr lang="en-US" altLang="zh-CN" sz="2200" dirty="0" smtClean="0"/>
              <a:t>– first observational evidence for large losses of total ozone in Antarctic</a:t>
            </a:r>
          </a:p>
          <a:p>
            <a:r>
              <a:rPr lang="en-US" altLang="zh-CN" sz="2200" b="1" dirty="0" smtClean="0"/>
              <a:t>Significant negative environmental consequences of ozone loss </a:t>
            </a:r>
            <a:r>
              <a:rPr lang="en-US" altLang="zh-CN" sz="2200" dirty="0" smtClean="0"/>
              <a:t>– increase in surface UV-B radiation (290-320nm), skin cancer, eye damage, damage to ecosystems and marine phytoplankton</a:t>
            </a:r>
          </a:p>
          <a:p>
            <a:r>
              <a:rPr lang="en-US" altLang="zh-CN" sz="2200" b="1" dirty="0" smtClean="0"/>
              <a:t>1987 Montreal Protocol on Substances That Deplete the Ozone Layer</a:t>
            </a:r>
          </a:p>
          <a:p>
            <a:endParaRPr lang="zh-CN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714356"/>
            <a:ext cx="6857821" cy="4594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285852" y="5500702"/>
            <a:ext cx="650085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zh-CN" dirty="0" smtClean="0"/>
              <a:t>Schematic diagram illustrating the breakdown of CFCs and catalytic destruction of ozone in the middle and upper stratosphere.</a:t>
            </a:r>
          </a:p>
          <a:p>
            <a:pPr algn="ctr">
              <a:spcBef>
                <a:spcPct val="20000"/>
              </a:spcBef>
            </a:pPr>
            <a:r>
              <a:rPr lang="en-US" altLang="zh-CN" dirty="0" smtClean="0"/>
              <a:t>Solomon S. 1999. </a:t>
            </a:r>
            <a:r>
              <a:rPr lang="en-US" altLang="zh-CN" i="1" dirty="0" smtClean="0"/>
              <a:t>Reviews of Geophysics</a:t>
            </a:r>
            <a:r>
              <a:rPr lang="en-US" altLang="zh-CN" dirty="0" smtClean="0"/>
              <a:t>.</a:t>
            </a:r>
          </a:p>
          <a:p>
            <a:pPr algn="ctr">
              <a:spcBef>
                <a:spcPct val="20000"/>
              </a:spcBef>
            </a:pPr>
            <a:endParaRPr lang="en-US" altLang="zh-CN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849" y="285728"/>
            <a:ext cx="22193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406" y="785794"/>
            <a:ext cx="292895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zh-CN" dirty="0" smtClean="0"/>
              <a:t>catalytic chain reaction</a:t>
            </a:r>
          </a:p>
          <a:p>
            <a:pPr algn="ctr">
              <a:spcBef>
                <a:spcPct val="20000"/>
              </a:spcBef>
            </a:pPr>
            <a:r>
              <a:rPr lang="en-US" altLang="zh-CN" dirty="0" smtClean="0"/>
              <a:t>(Molina and Rowland 1974) </a:t>
            </a:r>
          </a:p>
          <a:p>
            <a:pPr algn="ctr">
              <a:spcBef>
                <a:spcPct val="20000"/>
              </a:spcBef>
            </a:pP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/>
          </a:bodyPr>
          <a:lstStyle/>
          <a:p>
            <a:r>
              <a:rPr lang="en-US" altLang="zh-CN" sz="3000" b="1" i="1" dirty="0" smtClean="0">
                <a:solidFill>
                  <a:srgbClr val="0070C0"/>
                </a:solidFill>
              </a:rPr>
              <a:t>Montreal Protocol is Working</a:t>
            </a:r>
            <a:endParaRPr lang="zh-CN" altLang="en-US" sz="3000" b="1" i="1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1285883"/>
          </a:xfrm>
        </p:spPr>
        <p:txBody>
          <a:bodyPr>
            <a:normAutofit/>
          </a:bodyPr>
          <a:lstStyle/>
          <a:p>
            <a:r>
              <a:rPr lang="en-US" altLang="zh-CN" sz="2200" dirty="0" smtClean="0"/>
              <a:t>CFCs and other ozone depleting substances (ODSs)  are decreasing and the amounts of total ozone column are no longer decreasing</a:t>
            </a:r>
          </a:p>
          <a:p>
            <a:r>
              <a:rPr lang="en-US" altLang="zh-CN" sz="2200" dirty="0" smtClean="0"/>
              <a:t>Reduced the Earth’s greenhouse warming effect</a:t>
            </a:r>
          </a:p>
          <a:p>
            <a:endParaRPr lang="zh-CN" altLang="en-US" sz="22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214414" y="6429396"/>
            <a:ext cx="307183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zh-CN" dirty="0" err="1" smtClean="0"/>
              <a:t>Velders</a:t>
            </a:r>
            <a:r>
              <a:rPr lang="en-US" altLang="zh-CN" dirty="0" smtClean="0"/>
              <a:t> et al. 2006. </a:t>
            </a:r>
            <a:r>
              <a:rPr lang="en-US" altLang="zh-CN" i="1" dirty="0" smtClean="0"/>
              <a:t>PNAS.</a:t>
            </a:r>
            <a:endParaRPr lang="en-US" altLang="zh-CN" dirty="0" smtClean="0"/>
          </a:p>
          <a:p>
            <a:pPr algn="ctr">
              <a:spcBef>
                <a:spcPct val="20000"/>
              </a:spcBef>
            </a:pPr>
            <a:endParaRPr lang="en-US" altLang="zh-CN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210" y="2209819"/>
            <a:ext cx="3925790" cy="431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内容占位符 2"/>
          <p:cNvSpPr txBox="1">
            <a:spLocks/>
          </p:cNvSpPr>
          <p:nvPr/>
        </p:nvSpPr>
        <p:spPr>
          <a:xfrm>
            <a:off x="4643438" y="2428868"/>
            <a:ext cx="4286280" cy="44291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Baseline</a:t>
            </a:r>
            <a:r>
              <a:rPr kumimoji="0" lang="en-US" altLang="zh-CN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ODS conditions as measured in the past and projected in the future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sz="2200" dirty="0" smtClean="0">
                <a:solidFill>
                  <a:srgbClr val="0070C0"/>
                </a:solidFill>
              </a:rPr>
              <a:t>ODS projections for a world with </a:t>
            </a:r>
            <a:r>
              <a:rPr lang="en-US" altLang="zh-CN" sz="2200" b="1" dirty="0" smtClean="0">
                <a:solidFill>
                  <a:srgbClr val="0070C0"/>
                </a:solidFill>
              </a:rPr>
              <a:t>no regulations from the Montreal Protocol</a:t>
            </a:r>
            <a:r>
              <a:rPr lang="en-US" altLang="zh-CN" sz="2200" dirty="0" smtClean="0">
                <a:solidFill>
                  <a:srgbClr val="0070C0"/>
                </a:solidFill>
              </a:rPr>
              <a:t> (2-3% annual growth)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200" b="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ODS projections for a world with </a:t>
            </a:r>
            <a:r>
              <a:rPr kumimoji="0" lang="en-US" altLang="zh-CN" sz="22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early warning by Molina and Rowland</a:t>
            </a:r>
            <a:r>
              <a:rPr kumimoji="0" lang="en-US" altLang="zh-CN" sz="2200" b="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1974 (3-7% annual growth)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sz="2200" dirty="0" smtClean="0">
                <a:solidFill>
                  <a:srgbClr val="FF0000"/>
                </a:solidFill>
              </a:rPr>
              <a:t>IPCC SRES A1B scenario for CO</a:t>
            </a:r>
            <a:r>
              <a:rPr lang="en-US" altLang="zh-CN" sz="2200" baseline="-25000" dirty="0" smtClean="0">
                <a:solidFill>
                  <a:srgbClr val="FF0000"/>
                </a:solidFill>
              </a:rPr>
              <a:t>2</a:t>
            </a:r>
            <a:r>
              <a:rPr lang="en-US" altLang="zh-CN" sz="2200" dirty="0" smtClean="0">
                <a:solidFill>
                  <a:srgbClr val="FF0000"/>
                </a:solidFill>
              </a:rPr>
              <a:t> in the past and projected for the future</a:t>
            </a:r>
            <a:endParaRPr kumimoji="0" lang="en-US" altLang="zh-CN" sz="22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CN" sz="2200" b="0" i="0" u="none" strike="noStrike" kern="1200" cap="none" spc="0" normalizeH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/>
          </a:bodyPr>
          <a:lstStyle/>
          <a:p>
            <a:r>
              <a:rPr lang="en-US" altLang="zh-CN" sz="3000" b="1" i="1" dirty="0" smtClean="0">
                <a:solidFill>
                  <a:srgbClr val="0070C0"/>
                </a:solidFill>
              </a:rPr>
              <a:t>Montreal Protocol is Working</a:t>
            </a:r>
            <a:endParaRPr lang="zh-CN" altLang="en-US" sz="3000" b="1" i="1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1285883"/>
          </a:xfrm>
        </p:spPr>
        <p:txBody>
          <a:bodyPr>
            <a:normAutofit/>
          </a:bodyPr>
          <a:lstStyle/>
          <a:p>
            <a:r>
              <a:rPr lang="en-US" altLang="zh-CN" sz="2200" dirty="0" smtClean="0"/>
              <a:t>CFCs and other ozone depleting substances (ODSs)  are decreasing and the amounts of total ozone column are no longer decreasing</a:t>
            </a:r>
          </a:p>
          <a:p>
            <a:r>
              <a:rPr lang="en-US" altLang="zh-CN" sz="2200" dirty="0" smtClean="0"/>
              <a:t>Reduced the Earth’s greenhouse warming effect</a:t>
            </a:r>
          </a:p>
          <a:p>
            <a:endParaRPr lang="zh-CN" altLang="en-US" sz="22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233955"/>
            <a:ext cx="3900751" cy="4195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右大括号 6"/>
          <p:cNvSpPr/>
          <p:nvPr/>
        </p:nvSpPr>
        <p:spPr>
          <a:xfrm>
            <a:off x="4000496" y="3143248"/>
            <a:ext cx="285752" cy="1357322"/>
          </a:xfrm>
          <a:prstGeom prst="rightBrac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500562" y="3571876"/>
            <a:ext cx="150019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zh-CN" dirty="0" smtClean="0"/>
              <a:t>0.8-1.6 W/m</a:t>
            </a:r>
            <a:r>
              <a:rPr lang="en-US" altLang="zh-CN" baseline="30000" dirty="0" smtClean="0"/>
              <a:t>2</a:t>
            </a:r>
            <a:endParaRPr lang="en-US" altLang="zh-CN" baseline="30000" dirty="0"/>
          </a:p>
        </p:txBody>
      </p:sp>
      <p:sp>
        <p:nvSpPr>
          <p:cNvPr id="9" name="下箭头 8"/>
          <p:cNvSpPr/>
          <p:nvPr/>
        </p:nvSpPr>
        <p:spPr>
          <a:xfrm rot="5400000" flipH="1">
            <a:off x="4286248" y="2428868"/>
            <a:ext cx="285752" cy="714380"/>
          </a:xfrm>
          <a:prstGeom prst="down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572000" y="2571744"/>
            <a:ext cx="150019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zh-CN" dirty="0" smtClean="0"/>
              <a:t>1.8 W/m</a:t>
            </a:r>
            <a:r>
              <a:rPr lang="en-US" altLang="zh-CN" baseline="30000" dirty="0" smtClean="0"/>
              <a:t>2</a:t>
            </a:r>
            <a:endParaRPr lang="en-US" altLang="zh-CN" baseline="30000" dirty="0"/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4714876" y="4143380"/>
            <a:ext cx="4286280" cy="1785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000" dirty="0" smtClean="0"/>
              <a:t>“The MR74 projection that ODS radiative forcing could almost have matched that of anthropogenic CO</a:t>
            </a:r>
            <a:r>
              <a:rPr lang="en-US" altLang="zh-CN" sz="2000" baseline="-25000" dirty="0" smtClean="0"/>
              <a:t>2</a:t>
            </a:r>
            <a:r>
              <a:rPr lang="en-US" altLang="zh-CN" sz="2000" dirty="0" smtClean="0"/>
              <a:t> in 2010 …”</a:t>
            </a:r>
            <a:endParaRPr kumimoji="0" lang="en-US" altLang="zh-CN" sz="2000" b="0" i="0" u="none" strike="noStrike" kern="1200" cap="none" spc="0" normalizeH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357290" y="6429396"/>
            <a:ext cx="307183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zh-CN" dirty="0" err="1" smtClean="0"/>
              <a:t>Velders</a:t>
            </a:r>
            <a:r>
              <a:rPr lang="en-US" altLang="zh-CN" dirty="0" smtClean="0"/>
              <a:t> et al. 2006. </a:t>
            </a:r>
            <a:r>
              <a:rPr lang="en-US" altLang="zh-CN" i="1" dirty="0" smtClean="0"/>
              <a:t>PNAS.</a:t>
            </a:r>
            <a:endParaRPr lang="en-US" altLang="zh-CN" dirty="0" smtClean="0"/>
          </a:p>
          <a:p>
            <a:pPr algn="ctr">
              <a:spcBef>
                <a:spcPct val="20000"/>
              </a:spcBef>
            </a:pP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0076" y="214290"/>
            <a:ext cx="7829576" cy="1071570"/>
          </a:xfrm>
        </p:spPr>
        <p:txBody>
          <a:bodyPr>
            <a:normAutofit/>
          </a:bodyPr>
          <a:lstStyle/>
          <a:p>
            <a:r>
              <a:rPr lang="en-US" altLang="zh-CN" sz="3000" b="1" i="1" dirty="0" smtClean="0">
                <a:solidFill>
                  <a:srgbClr val="0070C0"/>
                </a:solidFill>
              </a:rPr>
              <a:t>What would happen without Montreal Protocol?</a:t>
            </a:r>
            <a:endParaRPr lang="zh-CN" altLang="en-US" sz="3000" b="1" i="1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1285883"/>
          </a:xfrm>
        </p:spPr>
        <p:txBody>
          <a:bodyPr>
            <a:normAutofit/>
          </a:bodyPr>
          <a:lstStyle/>
          <a:p>
            <a:r>
              <a:rPr lang="en-US" altLang="zh-CN" sz="2200" dirty="0" smtClean="0"/>
              <a:t>P. A. Newman et al. 2008 - the ‘World Avoided’ scenario if CFCs had never been regulated</a:t>
            </a:r>
          </a:p>
          <a:p>
            <a:endParaRPr lang="zh-CN" altLang="en-US" sz="22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32" y="5786454"/>
            <a:ext cx="507206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zh-CN" dirty="0" smtClean="0"/>
              <a:t>Annual average global ozone for the ‘World Avoided’</a:t>
            </a:r>
          </a:p>
          <a:p>
            <a:pPr algn="ctr">
              <a:spcBef>
                <a:spcPct val="20000"/>
              </a:spcBef>
            </a:pPr>
            <a:r>
              <a:rPr lang="en-US" altLang="zh-CN" dirty="0" smtClean="0"/>
              <a:t>P. A. Newman et al. 2008. </a:t>
            </a:r>
            <a:r>
              <a:rPr lang="en-US" altLang="zh-CN" i="1" dirty="0" smtClean="0"/>
              <a:t>Atmos. Chem. Phys.</a:t>
            </a:r>
          </a:p>
          <a:p>
            <a:pPr algn="ctr">
              <a:spcBef>
                <a:spcPct val="20000"/>
              </a:spcBef>
            </a:pPr>
            <a:endParaRPr lang="en-US" altLang="zh-C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10" y="2214554"/>
            <a:ext cx="5252665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内容占位符 2"/>
          <p:cNvSpPr txBox="1">
            <a:spLocks/>
          </p:cNvSpPr>
          <p:nvPr/>
        </p:nvSpPr>
        <p:spPr>
          <a:xfrm>
            <a:off x="4929190" y="2143116"/>
            <a:ext cx="4143372" cy="4143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dirty="0" smtClean="0"/>
              <a:t>Fully coupled Goddard Earth Observing System (GEOS) chemistry-climate model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Assumed</a:t>
            </a:r>
            <a:r>
              <a:rPr kumimoji="0" lang="en-US" altLang="zh-CN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 early warning of Molina and Rowland (1974) and production of ODSs grow at annual rate 3%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baseline="0" dirty="0" smtClean="0"/>
              <a:t>A1B GHGs</a:t>
            </a:r>
            <a:endParaRPr kumimoji="0" lang="en-US" altLang="zh-CN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17% (67%) ozone destroyed by 2020 (2065)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dirty="0" smtClean="0"/>
              <a:t>By 2065, year-around ozone depletion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dirty="0" smtClean="0"/>
              <a:t>By 2065, the UV index at northern midlatitude summer triples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</a:t>
            </a:r>
            <a:r>
              <a:rPr kumimoji="0" lang="en-US" altLang="zh-CN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2065, SH ‘permanent’ </a:t>
            </a:r>
            <a:r>
              <a:rPr kumimoji="0" lang="en-US" altLang="zh-CN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westerlies</a:t>
            </a:r>
            <a:endParaRPr kumimoji="0" lang="en-US" altLang="zh-CN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143504" y="6143644"/>
            <a:ext cx="378621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zh-CN" sz="2200" b="1" i="1" dirty="0" smtClean="0"/>
              <a:t>What about atmos. circulation?</a:t>
            </a:r>
          </a:p>
          <a:p>
            <a:pPr algn="ctr">
              <a:spcBef>
                <a:spcPct val="20000"/>
              </a:spcBef>
            </a:pP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0076" y="214290"/>
            <a:ext cx="7829576" cy="1071570"/>
          </a:xfrm>
        </p:spPr>
        <p:txBody>
          <a:bodyPr>
            <a:normAutofit/>
          </a:bodyPr>
          <a:lstStyle/>
          <a:p>
            <a:r>
              <a:rPr lang="en-US" altLang="zh-CN" sz="3000" b="1" i="1" dirty="0" smtClean="0">
                <a:solidFill>
                  <a:srgbClr val="0070C0"/>
                </a:solidFill>
              </a:rPr>
              <a:t>Our ‘World Avoided’ Simulations</a:t>
            </a:r>
            <a:endParaRPr lang="zh-CN" altLang="en-US" sz="3000" b="1" i="1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1472" y="1357298"/>
            <a:ext cx="8143932" cy="2714644"/>
          </a:xfrm>
        </p:spPr>
        <p:txBody>
          <a:bodyPr>
            <a:normAutofit/>
          </a:bodyPr>
          <a:lstStyle/>
          <a:p>
            <a:r>
              <a:rPr lang="en-US" altLang="zh-CN" sz="2200" dirty="0" smtClean="0"/>
              <a:t>To explore the hydroclimate and circulation response in absence of Montreal Protocol</a:t>
            </a:r>
          </a:p>
          <a:p>
            <a:r>
              <a:rPr lang="en-US" altLang="zh-CN" sz="2200" dirty="0" smtClean="0"/>
              <a:t>NCAR CAM3.1 coupled to a slab ocean model (SOM)</a:t>
            </a:r>
          </a:p>
          <a:p>
            <a:r>
              <a:rPr lang="en-US" altLang="zh-CN" sz="2200" dirty="0" smtClean="0"/>
              <a:t>Focus on the coming decade 2020-29</a:t>
            </a:r>
          </a:p>
          <a:p>
            <a:r>
              <a:rPr lang="en-US" altLang="zh-CN" sz="2200" dirty="0" smtClean="0"/>
              <a:t>Instantaneously change the ozone field (stratosphere), and CFC-11, CFC-12 concentrations to P. A. Newman et al. 2008</a:t>
            </a:r>
          </a:p>
          <a:p>
            <a:r>
              <a:rPr lang="en-US" altLang="zh-CN" sz="2200" dirty="0" smtClean="0"/>
              <a:t>Keep CO</a:t>
            </a:r>
            <a:r>
              <a:rPr lang="en-US" altLang="zh-CN" sz="2200" baseline="-25000" dirty="0" smtClean="0"/>
              <a:t>2</a:t>
            </a:r>
            <a:r>
              <a:rPr lang="en-US" altLang="zh-CN" sz="2200" dirty="0" smtClean="0"/>
              <a:t>, CH</a:t>
            </a:r>
            <a:r>
              <a:rPr lang="en-US" altLang="zh-CN" sz="2200" baseline="-25000" dirty="0" smtClean="0"/>
              <a:t>4</a:t>
            </a:r>
            <a:r>
              <a:rPr lang="en-US" altLang="zh-CN" sz="2200" dirty="0" smtClean="0"/>
              <a:t>, N</a:t>
            </a:r>
            <a:r>
              <a:rPr lang="en-US" altLang="zh-CN" sz="2200" baseline="-25000" dirty="0" smtClean="0"/>
              <a:t>2</a:t>
            </a:r>
            <a:r>
              <a:rPr lang="en-US" altLang="zh-CN" sz="2200" dirty="0" smtClean="0"/>
              <a:t>O fixed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4248160"/>
            <a:ext cx="9144000" cy="966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圆角矩形 8"/>
          <p:cNvSpPr/>
          <p:nvPr/>
        </p:nvSpPr>
        <p:spPr>
          <a:xfrm>
            <a:off x="1214414" y="4214818"/>
            <a:ext cx="1785950" cy="1071570"/>
          </a:xfrm>
          <a:prstGeom prst="roundRect">
            <a:avLst/>
          </a:prstGeom>
          <a:noFill/>
          <a:ln>
            <a:solidFill>
              <a:srgbClr val="0070C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6572264" y="4214818"/>
            <a:ext cx="1285884" cy="1071570"/>
          </a:xfrm>
          <a:prstGeom prst="roundRect">
            <a:avLst/>
          </a:prstGeom>
          <a:noFill/>
          <a:ln>
            <a:solidFill>
              <a:srgbClr val="0070C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7858148" y="4214818"/>
            <a:ext cx="1285884" cy="1071570"/>
          </a:xfrm>
          <a:prstGeom prst="roundRect">
            <a:avLst/>
          </a:prstGeom>
          <a:noFill/>
          <a:ln>
            <a:solidFill>
              <a:srgbClr val="0070C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7829576" cy="1071570"/>
          </a:xfrm>
        </p:spPr>
        <p:txBody>
          <a:bodyPr>
            <a:normAutofit/>
          </a:bodyPr>
          <a:lstStyle/>
          <a:p>
            <a:r>
              <a:rPr lang="en-US" altLang="zh-CN" sz="3000" b="1" i="1" dirty="0" smtClean="0">
                <a:solidFill>
                  <a:srgbClr val="0070C0"/>
                </a:solidFill>
              </a:rPr>
              <a:t>Comparisons with Global Warming Experiments</a:t>
            </a:r>
            <a:endParaRPr lang="zh-CN" altLang="en-US" sz="3000" b="1" i="1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1142984"/>
            <a:ext cx="8643998" cy="1285884"/>
          </a:xfrm>
        </p:spPr>
        <p:txBody>
          <a:bodyPr>
            <a:normAutofit/>
          </a:bodyPr>
          <a:lstStyle/>
          <a:p>
            <a:r>
              <a:rPr lang="en-US" altLang="zh-CN" sz="2200" dirty="0" smtClean="0"/>
              <a:t>Instantaneous 2xCO</a:t>
            </a:r>
            <a:r>
              <a:rPr lang="en-US" altLang="zh-CN" sz="2200" baseline="-25000" dirty="0" smtClean="0"/>
              <a:t>2</a:t>
            </a:r>
            <a:r>
              <a:rPr lang="en-US" altLang="zh-CN" sz="2200" dirty="0" smtClean="0"/>
              <a:t> experiment in CAM3-SOM (Wu et al. 2012. </a:t>
            </a:r>
            <a:r>
              <a:rPr lang="en-US" altLang="zh-CN" sz="2200" i="1" dirty="0" smtClean="0"/>
              <a:t>J. </a:t>
            </a:r>
            <a:r>
              <a:rPr lang="en-US" altLang="zh-CN" sz="2200" i="1" dirty="0" err="1" smtClean="0"/>
              <a:t>Clim</a:t>
            </a:r>
            <a:r>
              <a:rPr lang="en-US" altLang="zh-CN" sz="2200" i="1" dirty="0" smtClean="0"/>
              <a:t>.</a:t>
            </a:r>
            <a:r>
              <a:rPr lang="en-US" altLang="zh-CN" sz="2200" dirty="0" smtClean="0"/>
              <a:t>)</a:t>
            </a:r>
          </a:p>
          <a:p>
            <a:r>
              <a:rPr lang="en-US" altLang="zh-CN" sz="2200" dirty="0" smtClean="0"/>
              <a:t>CMIP3 (24 models) A1B scenario (2020-29)</a:t>
            </a:r>
          </a:p>
          <a:p>
            <a:r>
              <a:rPr lang="en-US" altLang="zh-CN" sz="2200" dirty="0" smtClean="0"/>
              <a:t>CMIP5 (18 models) rcp4.5 scenario (2020-29)</a:t>
            </a:r>
            <a:endParaRPr lang="zh-CN" altLang="en-US" sz="2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2546355"/>
            <a:ext cx="6548452" cy="409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直接连接符 14"/>
          <p:cNvCxnSpPr/>
          <p:nvPr/>
        </p:nvCxnSpPr>
        <p:spPr>
          <a:xfrm rot="5400000" flipH="1" flipV="1">
            <a:off x="1939875" y="5750735"/>
            <a:ext cx="1072364" cy="794"/>
          </a:xfrm>
          <a:prstGeom prst="line">
            <a:avLst/>
          </a:prstGeom>
          <a:ln w="381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rot="10800000" flipV="1">
            <a:off x="619066" y="5286388"/>
            <a:ext cx="1917714" cy="9524"/>
          </a:xfrm>
          <a:prstGeom prst="line">
            <a:avLst/>
          </a:prstGeom>
          <a:ln w="381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6357950" y="6072206"/>
            <a:ext cx="278608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zh-CN" dirty="0" err="1" smtClean="0"/>
              <a:t>Meinshausen</a:t>
            </a:r>
            <a:r>
              <a:rPr lang="en-US" altLang="zh-CN" dirty="0" smtClean="0"/>
              <a:t> et al. 2011. </a:t>
            </a:r>
            <a:r>
              <a:rPr lang="en-US" altLang="zh-CN" i="1" dirty="0" smtClean="0"/>
              <a:t>Climatic Change.</a:t>
            </a:r>
          </a:p>
          <a:p>
            <a:pPr algn="ctr">
              <a:spcBef>
                <a:spcPct val="20000"/>
              </a:spcBef>
            </a:pPr>
            <a:endParaRPr lang="en-US" altLang="zh-CN" dirty="0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833512" y="6500834"/>
            <a:ext cx="121444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zh-CN" b="1" dirty="0" smtClean="0"/>
              <a:t>year 2025</a:t>
            </a:r>
            <a:endParaRPr lang="en-US" altLang="zh-CN" b="1" i="1" dirty="0" smtClean="0"/>
          </a:p>
          <a:p>
            <a:pPr algn="ctr">
              <a:spcBef>
                <a:spcPct val="20000"/>
              </a:spcBef>
            </a:pPr>
            <a:endParaRPr lang="en-US" altLang="zh-CN" dirty="0"/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547628" y="4929198"/>
            <a:ext cx="107157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zh-CN" b="1" dirty="0" smtClean="0"/>
              <a:t>3 W/m2</a:t>
            </a:r>
            <a:endParaRPr lang="en-US" altLang="zh-CN" b="1" i="1" dirty="0" smtClean="0"/>
          </a:p>
          <a:p>
            <a:pPr algn="ctr">
              <a:spcBef>
                <a:spcPct val="20000"/>
              </a:spcBef>
            </a:pPr>
            <a:endParaRPr lang="en-US" altLang="zh-CN" dirty="0"/>
          </a:p>
        </p:txBody>
      </p:sp>
      <p:sp>
        <p:nvSpPr>
          <p:cNvPr id="23" name="内容占位符 2"/>
          <p:cNvSpPr txBox="1">
            <a:spLocks/>
          </p:cNvSpPr>
          <p:nvPr/>
        </p:nvSpPr>
        <p:spPr>
          <a:xfrm>
            <a:off x="6215074" y="2643182"/>
            <a:ext cx="2928958" cy="1928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dirty="0" smtClean="0"/>
              <a:t>In both A1B and rcp4.5 scenarios during 2020-29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dirty="0" smtClean="0"/>
              <a:t>CO</a:t>
            </a:r>
            <a:r>
              <a:rPr lang="en-US" altLang="zh-CN" baseline="-25000" dirty="0" smtClean="0"/>
              <a:t>2</a:t>
            </a:r>
            <a:r>
              <a:rPr lang="en-US" altLang="zh-CN" dirty="0" smtClean="0"/>
              <a:t> = 435ppmv (~37% increase relative to 1960)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dirty="0" smtClean="0"/>
              <a:t>Radiative forcing ~ 3 W/m</a:t>
            </a:r>
            <a:r>
              <a:rPr lang="en-US" altLang="zh-CN" baseline="30000" dirty="0" smtClean="0"/>
              <a:t>2</a:t>
            </a:r>
            <a:endParaRPr kumimoji="0" lang="en-US" altLang="zh-CN" b="0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10" y="-24"/>
            <a:ext cx="7829576" cy="1071570"/>
          </a:xfrm>
        </p:spPr>
        <p:txBody>
          <a:bodyPr>
            <a:normAutofit/>
          </a:bodyPr>
          <a:lstStyle/>
          <a:p>
            <a:r>
              <a:rPr lang="en-US" altLang="zh-CN" sz="3000" b="1" i="1" dirty="0" smtClean="0">
                <a:solidFill>
                  <a:srgbClr val="0070C0"/>
                </a:solidFill>
              </a:rPr>
              <a:t>‘World Avoided’ 2020-29 Simulations</a:t>
            </a:r>
            <a:endParaRPr lang="zh-CN" altLang="en-US" sz="3000" b="1" i="1" dirty="0">
              <a:solidFill>
                <a:srgbClr val="0070C0"/>
              </a:solidFill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142976" y="857232"/>
            <a:ext cx="607223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zh-CN" dirty="0" smtClean="0"/>
              <a:t>Annual Zonal Mean Temperature Equilibrium Response (Colors) (Contours: % O</a:t>
            </a:r>
            <a:r>
              <a:rPr lang="en-US" altLang="zh-CN" baseline="-25000" dirty="0" smtClean="0"/>
              <a:t>3</a:t>
            </a:r>
            <a:r>
              <a:rPr lang="en-US" altLang="zh-CN" dirty="0" smtClean="0"/>
              <a:t> reduction)</a:t>
            </a:r>
            <a:endParaRPr lang="en-US" altLang="zh-CN" i="1" dirty="0" smtClean="0"/>
          </a:p>
          <a:p>
            <a:pPr algn="ctr">
              <a:spcBef>
                <a:spcPct val="20000"/>
              </a:spcBef>
            </a:pPr>
            <a:endParaRPr lang="en-US" altLang="zh-CN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495433"/>
            <a:ext cx="5798973" cy="5291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786578" y="2357430"/>
            <a:ext cx="192882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zh-CN" dirty="0" smtClean="0"/>
              <a:t>‘World Avoided’ with CAM3-SOM</a:t>
            </a:r>
            <a:endParaRPr lang="en-US" altLang="zh-CN" i="1" dirty="0" smtClean="0"/>
          </a:p>
          <a:p>
            <a:pPr algn="ctr">
              <a:spcBef>
                <a:spcPct val="20000"/>
              </a:spcBef>
            </a:pPr>
            <a:endParaRPr lang="en-US" altLang="zh-CN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6786578" y="5000636"/>
            <a:ext cx="242889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zh-CN" dirty="0" smtClean="0"/>
              <a:t>2xCO</a:t>
            </a:r>
            <a:r>
              <a:rPr lang="en-US" altLang="zh-CN" baseline="-25000" dirty="0" smtClean="0"/>
              <a:t>2</a:t>
            </a:r>
            <a:r>
              <a:rPr lang="en-US" altLang="zh-CN" dirty="0" smtClean="0"/>
              <a:t> with CAM3-SOM</a:t>
            </a:r>
            <a:endParaRPr lang="en-US" altLang="zh-CN" i="1" baseline="-25000" dirty="0" smtClean="0"/>
          </a:p>
          <a:p>
            <a:pPr algn="ctr">
              <a:spcBef>
                <a:spcPct val="20000"/>
              </a:spcBef>
            </a:pPr>
            <a:endParaRPr lang="en-US" altLang="zh-CN" dirty="0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1285852" y="1357298"/>
            <a:ext cx="135732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zh-CN" dirty="0" smtClean="0"/>
              <a:t>-60%</a:t>
            </a:r>
            <a:endParaRPr lang="en-US" altLang="zh-CN" i="1" dirty="0" smtClean="0"/>
          </a:p>
          <a:p>
            <a:pPr algn="ctr">
              <a:spcBef>
                <a:spcPct val="20000"/>
              </a:spcBef>
            </a:pPr>
            <a:endParaRPr lang="en-US" altLang="zh-CN" dirty="0"/>
          </a:p>
        </p:txBody>
      </p:sp>
      <p:cxnSp>
        <p:nvCxnSpPr>
          <p:cNvPr id="26" name="直接箭头连接符 25"/>
          <p:cNvCxnSpPr/>
          <p:nvPr/>
        </p:nvCxnSpPr>
        <p:spPr>
          <a:xfrm rot="5400000">
            <a:off x="1393803" y="2250273"/>
            <a:ext cx="107157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3143240" y="2071678"/>
            <a:ext cx="135732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zh-CN" dirty="0" smtClean="0"/>
              <a:t>-50%</a:t>
            </a:r>
            <a:endParaRPr lang="en-US" altLang="zh-CN" i="1" dirty="0" smtClean="0"/>
          </a:p>
          <a:p>
            <a:pPr algn="ctr">
              <a:spcBef>
                <a:spcPct val="20000"/>
              </a:spcBef>
            </a:pPr>
            <a:endParaRPr lang="en-US" altLang="zh-CN" dirty="0"/>
          </a:p>
        </p:txBody>
      </p:sp>
      <p:cxnSp>
        <p:nvCxnSpPr>
          <p:cNvPr id="28" name="直接箭头连接符 27"/>
          <p:cNvCxnSpPr/>
          <p:nvPr/>
        </p:nvCxnSpPr>
        <p:spPr>
          <a:xfrm rot="5400000">
            <a:off x="5894397" y="2178041"/>
            <a:ext cx="107157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 rot="5400000">
            <a:off x="3892544" y="2463793"/>
            <a:ext cx="50006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5715008" y="1285860"/>
            <a:ext cx="135732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zh-CN" dirty="0" smtClean="0"/>
              <a:t>-20%</a:t>
            </a:r>
            <a:endParaRPr lang="en-US" altLang="zh-CN" i="1" dirty="0" smtClean="0"/>
          </a:p>
          <a:p>
            <a:pPr algn="ctr">
              <a:spcBef>
                <a:spcPct val="20000"/>
              </a:spcBef>
            </a:pP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2410</TotalTime>
  <Words>906</Words>
  <PresentationFormat>全屏显示(4:3)</PresentationFormat>
  <Paragraphs>108</Paragraphs>
  <Slides>17</Slides>
  <Notes>14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</vt:lpstr>
      <vt:lpstr>The Importance of the Montreal Protocol in Protecting the Earth’s Hydroclimate</vt:lpstr>
      <vt:lpstr>Antarctic Ozone Hole and 1987 Montreal Protocol</vt:lpstr>
      <vt:lpstr>幻灯片 3</vt:lpstr>
      <vt:lpstr>Montreal Protocol is Working</vt:lpstr>
      <vt:lpstr>Montreal Protocol is Working</vt:lpstr>
      <vt:lpstr>What would happen without Montreal Protocol?</vt:lpstr>
      <vt:lpstr>Our ‘World Avoided’ Simulations</vt:lpstr>
      <vt:lpstr>Comparisons with Global Warming Experiments</vt:lpstr>
      <vt:lpstr>‘World Avoided’ 2020-29 Simulations</vt:lpstr>
      <vt:lpstr>幻灯片 10</vt:lpstr>
      <vt:lpstr>幻灯片 11</vt:lpstr>
      <vt:lpstr>幻灯片 12</vt:lpstr>
      <vt:lpstr>幻灯片 13</vt:lpstr>
      <vt:lpstr>Mechanisms?</vt:lpstr>
      <vt:lpstr>Conclusions</vt:lpstr>
      <vt:lpstr>幻灯片 16</vt:lpstr>
      <vt:lpstr>幻灯片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Yutian Wu</cp:lastModifiedBy>
  <cp:revision>402</cp:revision>
  <dcterms:modified xsi:type="dcterms:W3CDTF">2012-04-18T15:03:02Z</dcterms:modified>
</cp:coreProperties>
</file>