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7"/>
  </p:notesMasterIdLst>
  <p:sldIdLst>
    <p:sldId id="257" r:id="rId3"/>
    <p:sldId id="285" r:id="rId4"/>
    <p:sldId id="294" r:id="rId5"/>
    <p:sldId id="289" r:id="rId6"/>
    <p:sldId id="287" r:id="rId7"/>
    <p:sldId id="290" r:id="rId8"/>
    <p:sldId id="288" r:id="rId9"/>
    <p:sldId id="263" r:id="rId10"/>
    <p:sldId id="280" r:id="rId11"/>
    <p:sldId id="296" r:id="rId12"/>
    <p:sldId id="293" r:id="rId13"/>
    <p:sldId id="270" r:id="rId14"/>
    <p:sldId id="279" r:id="rId15"/>
    <p:sldId id="276" r:id="rId16"/>
    <p:sldId id="278" r:id="rId17"/>
    <p:sldId id="284" r:id="rId18"/>
    <p:sldId id="291" r:id="rId19"/>
    <p:sldId id="275" r:id="rId20"/>
    <p:sldId id="283" r:id="rId21"/>
    <p:sldId id="295" r:id="rId22"/>
    <p:sldId id="282" r:id="rId23"/>
    <p:sldId id="286" r:id="rId24"/>
    <p:sldId id="292" r:id="rId25"/>
    <p:sldId id="26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70328" autoAdjust="0"/>
  </p:normalViewPr>
  <p:slideViewPr>
    <p:cSldViewPr snapToGrid="0" snapToObjects="1">
      <p:cViewPr varScale="1">
        <p:scale>
          <a:sx n="60" d="100"/>
          <a:sy n="60" d="100"/>
        </p:scale>
        <p:origin x="-1000" y="-104"/>
      </p:cViewPr>
      <p:guideLst>
        <p:guide orient="horz" pos="2160"/>
        <p:guide pos="2880"/>
      </p:guideLst>
    </p:cSldViewPr>
  </p:slideViewPr>
  <p:notesTextViewPr>
    <p:cViewPr>
      <p:scale>
        <a:sx n="100" d="100"/>
        <a:sy n="100" d="100"/>
      </p:scale>
      <p:origin x="0" y="144"/>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B1AC05-26C8-764F-8E32-F8FE5D0C62CA}" type="datetimeFigureOut">
              <a:rPr lang="en-US" smtClean="0"/>
              <a:t>5/28/14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CC218F-4610-684B-A071-3B4441740E20}" type="slidenum">
              <a:rPr lang="en-US" smtClean="0"/>
              <a:t>‹#›</a:t>
            </a:fld>
            <a:endParaRPr lang="en-US"/>
          </a:p>
        </p:txBody>
      </p:sp>
    </p:spTree>
    <p:extLst>
      <p:ext uri="{BB962C8B-B14F-4D97-AF65-F5344CB8AC3E}">
        <p14:creationId xmlns:p14="http://schemas.microsoft.com/office/powerpoint/2010/main" val="35725527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81511E-E9FF-E545-98B5-88385E19717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C218F-4610-684B-A071-3B4441740E20}" type="slidenum">
              <a:rPr lang="en-US" smtClean="0"/>
              <a:t>10</a:t>
            </a:fld>
            <a:endParaRPr lang="en-US"/>
          </a:p>
        </p:txBody>
      </p:sp>
    </p:spTree>
    <p:extLst>
      <p:ext uri="{BB962C8B-B14F-4D97-AF65-F5344CB8AC3E}">
        <p14:creationId xmlns:p14="http://schemas.microsoft.com/office/powerpoint/2010/main" val="3380683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possible explanation for the model bias is that in the real world, precursor emission controls were imposed most strongly during the surface ozone season, whereas we do not have seasonally varying anthropogenic emissions in CM3. </a:t>
            </a:r>
            <a:endParaRPr lang="en-US" dirty="0"/>
          </a:p>
        </p:txBody>
      </p:sp>
      <p:sp>
        <p:nvSpPr>
          <p:cNvPr id="4" name="Slide Number Placeholder 3"/>
          <p:cNvSpPr>
            <a:spLocks noGrp="1"/>
          </p:cNvSpPr>
          <p:nvPr>
            <p:ph type="sldNum" sz="quarter" idx="10"/>
          </p:nvPr>
        </p:nvSpPr>
        <p:spPr/>
        <p:txBody>
          <a:bodyPr/>
          <a:lstStyle/>
          <a:p>
            <a:fld id="{6BCC218F-4610-684B-A071-3B4441740E20}" type="slidenum">
              <a:rPr lang="en-US" smtClean="0"/>
              <a:t>11</a:t>
            </a:fld>
            <a:endParaRPr lang="en-US"/>
          </a:p>
        </p:txBody>
      </p:sp>
    </p:spTree>
    <p:extLst>
      <p:ext uri="{BB962C8B-B14F-4D97-AF65-F5344CB8AC3E}">
        <p14:creationId xmlns:p14="http://schemas.microsoft.com/office/powerpoint/2010/main" val="3380683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now we jump to looking at the 21</a:t>
            </a:r>
            <a:r>
              <a:rPr lang="en-US" baseline="30000" dirty="0" smtClean="0"/>
              <a:t>st</a:t>
            </a:r>
            <a:r>
              <a:rPr lang="en-US" baseline="0" dirty="0" smtClean="0"/>
              <a:t> Century projections. So this plot shows the month holding the peak monthly mean surface ozone over the united states during one of the first decades of the 21</a:t>
            </a:r>
            <a:r>
              <a:rPr lang="en-US" baseline="30000" dirty="0" smtClean="0"/>
              <a:t>st</a:t>
            </a:r>
            <a:r>
              <a:rPr lang="en-US" baseline="0" dirty="0" smtClean="0"/>
              <a:t> Century. We see that over the eastern united states, peak monthly mean ozone occurs during the summer. On the other hand, the peak occurs over the rest of the US during cooler months. We expect this dichotomy because of the combination of regional </a:t>
            </a:r>
            <a:r>
              <a:rPr lang="en-US" baseline="0" dirty="0" err="1" smtClean="0"/>
              <a:t>NOx</a:t>
            </a:r>
            <a:r>
              <a:rPr lang="en-US" baseline="0" dirty="0" smtClean="0"/>
              <a:t> emissions and favorable meteorological conditions characteristic of the eastern US during summer. </a:t>
            </a:r>
          </a:p>
          <a:p>
            <a:endParaRPr lang="en-US" baseline="0" dirty="0" smtClean="0"/>
          </a:p>
        </p:txBody>
      </p:sp>
      <p:sp>
        <p:nvSpPr>
          <p:cNvPr id="4" name="Slide Number Placeholder 3"/>
          <p:cNvSpPr>
            <a:spLocks noGrp="1"/>
          </p:cNvSpPr>
          <p:nvPr>
            <p:ph type="sldNum" sz="quarter" idx="10"/>
          </p:nvPr>
        </p:nvSpPr>
        <p:spPr/>
        <p:txBody>
          <a:bodyPr/>
          <a:lstStyle/>
          <a:p>
            <a:fld id="{6BCC218F-4610-684B-A071-3B4441740E20}" type="slidenum">
              <a:rPr lang="en-US" smtClean="0"/>
              <a:t>12</a:t>
            </a:fld>
            <a:endParaRPr lang="en-US"/>
          </a:p>
        </p:txBody>
      </p:sp>
    </p:spTree>
    <p:extLst>
      <p:ext uri="{BB962C8B-B14F-4D97-AF65-F5344CB8AC3E}">
        <p14:creationId xmlns:p14="http://schemas.microsoft.com/office/powerpoint/2010/main" val="1593226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Conclusion:</a:t>
            </a:r>
            <a:r>
              <a:rPr lang="en-US" sz="1200" kern="1200" baseline="0" dirty="0" smtClean="0">
                <a:solidFill>
                  <a:schemeClr val="tx1"/>
                </a:solidFill>
                <a:effectLst/>
                <a:latin typeface="+mn-lt"/>
                <a:ea typeface="+mn-ea"/>
                <a:cs typeface="+mn-cs"/>
              </a:rPr>
              <a:t> clear shift….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high elevation, deep boundary layer, and long O3 lifetime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characteristic of the IMW lead to higher levels of mean background O3 than in the Eastern US [</a:t>
            </a:r>
            <a:r>
              <a:rPr lang="en-US" sz="1200" i="1" kern="1200" dirty="0" smtClean="0">
                <a:solidFill>
                  <a:schemeClr val="tx1"/>
                </a:solidFill>
                <a:effectLst/>
                <a:latin typeface="+mn-lt"/>
                <a:ea typeface="+mn-ea"/>
                <a:cs typeface="+mn-cs"/>
              </a:rPr>
              <a:t>Fiore et al.</a:t>
            </a:r>
            <a:r>
              <a:rPr lang="en-US" sz="1200" kern="1200" dirty="0" smtClean="0">
                <a:solidFill>
                  <a:schemeClr val="tx1"/>
                </a:solidFill>
                <a:effectLst/>
                <a:latin typeface="+mn-lt"/>
                <a:ea typeface="+mn-ea"/>
                <a:cs typeface="+mn-cs"/>
              </a:rPr>
              <a:t>, 2002; </a:t>
            </a:r>
            <a:r>
              <a:rPr lang="en-US" sz="1200" i="1" kern="1200" dirty="0" smtClean="0">
                <a:solidFill>
                  <a:schemeClr val="tx1"/>
                </a:solidFill>
                <a:effectLst/>
                <a:latin typeface="+mn-lt"/>
                <a:ea typeface="+mn-ea"/>
                <a:cs typeface="+mn-cs"/>
              </a:rPr>
              <a:t>Jaffe</a:t>
            </a:r>
            <a:r>
              <a:rPr lang="en-US" sz="1200" kern="1200" dirty="0" smtClean="0">
                <a:solidFill>
                  <a:schemeClr val="tx1"/>
                </a:solidFill>
                <a:effectLst/>
                <a:latin typeface="+mn-lt"/>
                <a:ea typeface="+mn-ea"/>
                <a:cs typeface="+mn-cs"/>
              </a:rPr>
              <a:t>, 2011; </a:t>
            </a:r>
            <a:r>
              <a:rPr lang="en-US" sz="1200" i="1" kern="1200" dirty="0" smtClean="0">
                <a:solidFill>
                  <a:schemeClr val="tx1"/>
                </a:solidFill>
                <a:effectLst/>
                <a:latin typeface="+mn-lt"/>
                <a:ea typeface="+mn-ea"/>
                <a:cs typeface="+mn-cs"/>
              </a:rPr>
              <a:t>Zhang et al.</a:t>
            </a:r>
            <a:r>
              <a:rPr lang="en-US" sz="1200" kern="1200" dirty="0" smtClean="0">
                <a:solidFill>
                  <a:schemeClr val="tx1"/>
                </a:solidFill>
                <a:effectLst/>
                <a:latin typeface="+mn-lt"/>
                <a:ea typeface="+mn-ea"/>
                <a:cs typeface="+mn-cs"/>
              </a:rPr>
              <a:t>, 2011]. Over the Western US, background O3 typically peaks during the spring, due to the long O3 lifetime and the seasonal peak in stratospheric influence [e.g. </a:t>
            </a:r>
            <a:r>
              <a:rPr lang="en-US" sz="1200" i="1" kern="1200" dirty="0" smtClean="0">
                <a:solidFill>
                  <a:schemeClr val="tx1"/>
                </a:solidFill>
                <a:effectLst/>
                <a:latin typeface="+mn-lt"/>
                <a:ea typeface="+mn-ea"/>
                <a:cs typeface="+mn-cs"/>
              </a:rPr>
              <a:t>Wang et al., </a:t>
            </a:r>
            <a:r>
              <a:rPr lang="en-US" sz="1200" kern="1200" dirty="0" smtClean="0">
                <a:solidFill>
                  <a:schemeClr val="tx1"/>
                </a:solidFill>
                <a:effectLst/>
                <a:latin typeface="+mn-lt"/>
                <a:ea typeface="+mn-ea"/>
                <a:cs typeface="+mn-cs"/>
              </a:rPr>
              <a:t>1998]. </a:t>
            </a:r>
          </a:p>
          <a:p>
            <a:endParaRPr lang="en-US" dirty="0" smtClean="0">
              <a:effectLst/>
            </a:endParaRPr>
          </a:p>
          <a:p>
            <a:endParaRPr lang="en-US" baseline="0" dirty="0" smtClean="0"/>
          </a:p>
        </p:txBody>
      </p:sp>
      <p:sp>
        <p:nvSpPr>
          <p:cNvPr id="4" name="Slide Number Placeholder 3"/>
          <p:cNvSpPr>
            <a:spLocks noGrp="1"/>
          </p:cNvSpPr>
          <p:nvPr>
            <p:ph type="sldNum" sz="quarter" idx="10"/>
          </p:nvPr>
        </p:nvSpPr>
        <p:spPr/>
        <p:txBody>
          <a:bodyPr/>
          <a:lstStyle/>
          <a:p>
            <a:fld id="{6BCC218F-4610-684B-A071-3B4441740E20}" type="slidenum">
              <a:rPr lang="en-US" smtClean="0"/>
              <a:t>13</a:t>
            </a:fld>
            <a:endParaRPr lang="en-US"/>
          </a:p>
        </p:txBody>
      </p:sp>
    </p:spTree>
    <p:extLst>
      <p:ext uri="{BB962C8B-B14F-4D97-AF65-F5344CB8AC3E}">
        <p14:creationId xmlns:p14="http://schemas.microsoft.com/office/powerpoint/2010/main" val="1593226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this projection of surface ozone is under a 21</a:t>
            </a:r>
            <a:r>
              <a:rPr lang="en-US" baseline="30000" dirty="0" smtClean="0"/>
              <a:t>st</a:t>
            </a:r>
            <a:r>
              <a:rPr lang="en-US" baseline="0" dirty="0" smtClean="0"/>
              <a:t> century climate scenario called RCP8.5 </a:t>
            </a:r>
          </a:p>
        </p:txBody>
      </p:sp>
      <p:sp>
        <p:nvSpPr>
          <p:cNvPr id="4" name="Slide Number Placeholder 3"/>
          <p:cNvSpPr>
            <a:spLocks noGrp="1"/>
          </p:cNvSpPr>
          <p:nvPr>
            <p:ph type="sldNum" sz="quarter" idx="10"/>
          </p:nvPr>
        </p:nvSpPr>
        <p:spPr/>
        <p:txBody>
          <a:bodyPr/>
          <a:lstStyle/>
          <a:p>
            <a:fld id="{6BCC218F-4610-684B-A071-3B4441740E20}" type="slidenum">
              <a:rPr lang="en-US" smtClean="0"/>
              <a:t>14</a:t>
            </a:fld>
            <a:endParaRPr lang="en-US"/>
          </a:p>
        </p:txBody>
      </p:sp>
    </p:spTree>
    <p:extLst>
      <p:ext uri="{BB962C8B-B14F-4D97-AF65-F5344CB8AC3E}">
        <p14:creationId xmlns:p14="http://schemas.microsoft.com/office/powerpoint/2010/main" val="1593226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BCC218F-4610-684B-A071-3B4441740E20}" type="slidenum">
              <a:rPr lang="en-US" smtClean="0"/>
              <a:t>15</a:t>
            </a:fld>
            <a:endParaRPr lang="en-US"/>
          </a:p>
        </p:txBody>
      </p:sp>
    </p:spTree>
    <p:extLst>
      <p:ext uri="{BB962C8B-B14F-4D97-AF65-F5344CB8AC3E}">
        <p14:creationId xmlns:p14="http://schemas.microsoft.com/office/powerpoint/2010/main" val="1593226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These seasonal cycles are over </a:t>
            </a:r>
            <a:r>
              <a:rPr lang="en-US" baseline="0" dirty="0" smtClean="0"/>
              <a:t>the NE as </a:t>
            </a:r>
            <a:r>
              <a:rPr lang="en-US" baseline="0" dirty="0" smtClean="0"/>
              <a:t>the previous slide, but monthly mean surface ozone is averaged across all the </a:t>
            </a:r>
            <a:r>
              <a:rPr lang="en-US" baseline="0" dirty="0" err="1" smtClean="0"/>
              <a:t>gridboxes</a:t>
            </a:r>
            <a:r>
              <a:rPr lang="en-US" baseline="0" dirty="0" smtClean="0"/>
              <a:t> that fall in the regional domains, instead of across a couple of regionally representative sites</a:t>
            </a:r>
            <a:r>
              <a:rPr lang="en-US" baseline="0" dirty="0" smtClean="0"/>
              <a:t>.</a:t>
            </a:r>
            <a:r>
              <a:rPr lang="en-US" b="0"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 changes in global methane abundance are in the upper right corner of the plot and the changes in regional </a:t>
            </a:r>
            <a:r>
              <a:rPr lang="en-US" b="0" baseline="0" dirty="0" err="1" smtClean="0"/>
              <a:t>nox</a:t>
            </a:r>
            <a:r>
              <a:rPr lang="en-US" b="0" baseline="0" dirty="0" smtClean="0"/>
              <a:t> emissions are in the lower left corner. </a:t>
            </a:r>
          </a:p>
          <a:p>
            <a:endParaRPr lang="en-US" baseline="0" dirty="0" smtClean="0"/>
          </a:p>
          <a:p>
            <a:r>
              <a:rPr lang="en-US" baseline="0" dirty="0" smtClean="0"/>
              <a:t>The black seasonal cycles correspond to the beginning of century and </a:t>
            </a:r>
            <a:r>
              <a:rPr lang="en-US" baseline="0" dirty="0" smtClean="0"/>
              <a:t>black triangles </a:t>
            </a:r>
            <a:r>
              <a:rPr lang="en-US" baseline="0" smtClean="0"/>
              <a:t>represent rcp4.5 </a:t>
            </a:r>
            <a:r>
              <a:rPr lang="en-US" baseline="0" dirty="0" smtClean="0"/>
              <a:t>and black circles </a:t>
            </a:r>
            <a:r>
              <a:rPr lang="en-US" baseline="0" smtClean="0"/>
              <a:t>are rcp8.5. </a:t>
            </a:r>
            <a:r>
              <a:rPr lang="en-US" baseline="0" dirty="0" smtClean="0"/>
              <a:t>surface </a:t>
            </a:r>
            <a:r>
              <a:rPr lang="en-US" baseline="0" dirty="0" smtClean="0"/>
              <a:t>O3 peaks during the summer with a smaller peak during </a:t>
            </a:r>
            <a:r>
              <a:rPr lang="en-US" baseline="0" dirty="0" smtClean="0"/>
              <a:t>March</a:t>
            </a:r>
          </a:p>
          <a:p>
            <a:endParaRPr lang="en-US" b="0" baseline="0" dirty="0" smtClean="0"/>
          </a:p>
          <a:p>
            <a:r>
              <a:rPr lang="en-US" b="0" baseline="0" dirty="0" smtClean="0"/>
              <a:t>Red </a:t>
            </a:r>
            <a:r>
              <a:rPr lang="en-US" b="0" baseline="0" dirty="0" smtClean="0"/>
              <a:t>seasonal cycle corresponds to RCP8.5 at 2100 and the blue seasonal cycle corresponds to  RCP4.5 at 2100. </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 2100 seasonal cycles have different magnitudes under RCP4.5 and under RCP8.5, reflecting the different emission scenarios, but the seasonal cycles have similar shape with maxima during cooler months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6BCC218F-4610-684B-A071-3B4441740E20}" type="slidenum">
              <a:rPr lang="en-US" smtClean="0"/>
              <a:t>16</a:t>
            </a:fld>
            <a:endParaRPr lang="en-US"/>
          </a:p>
        </p:txBody>
      </p:sp>
    </p:spTree>
    <p:extLst>
      <p:ext uri="{BB962C8B-B14F-4D97-AF65-F5344CB8AC3E}">
        <p14:creationId xmlns:p14="http://schemas.microsoft.com/office/powerpoint/2010/main" val="3694517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This indicates two conclusions: that the NE becomes representative of baseline O3 conditions and that there is a clear reversal of the seasonal cycle over the NE by 2100. </a:t>
            </a:r>
          </a:p>
          <a:p>
            <a:endParaRPr lang="en-US" baseline="0" dirty="0" smtClean="0"/>
          </a:p>
        </p:txBody>
      </p:sp>
      <p:sp>
        <p:nvSpPr>
          <p:cNvPr id="4" name="Slide Number Placeholder 3"/>
          <p:cNvSpPr>
            <a:spLocks noGrp="1"/>
          </p:cNvSpPr>
          <p:nvPr>
            <p:ph type="sldNum" sz="quarter" idx="10"/>
          </p:nvPr>
        </p:nvSpPr>
        <p:spPr/>
        <p:txBody>
          <a:bodyPr/>
          <a:lstStyle/>
          <a:p>
            <a:fld id="{6BCC218F-4610-684B-A071-3B4441740E20}" type="slidenum">
              <a:rPr lang="en-US" smtClean="0"/>
              <a:t>17</a:t>
            </a:fld>
            <a:endParaRPr lang="en-US"/>
          </a:p>
        </p:txBody>
      </p:sp>
    </p:spTree>
    <p:extLst>
      <p:ext uri="{BB962C8B-B14F-4D97-AF65-F5344CB8AC3E}">
        <p14:creationId xmlns:p14="http://schemas.microsoft.com/office/powerpoint/2010/main" val="3694517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C218F-4610-684B-A071-3B4441740E20}" type="slidenum">
              <a:rPr lang="en-US" smtClean="0"/>
              <a:t>18</a:t>
            </a:fld>
            <a:endParaRPr lang="en-US"/>
          </a:p>
        </p:txBody>
      </p:sp>
    </p:spTree>
    <p:extLst>
      <p:ext uri="{BB962C8B-B14F-4D97-AF65-F5344CB8AC3E}">
        <p14:creationId xmlns:p14="http://schemas.microsoft.com/office/powerpoint/2010/main" val="3979011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C218F-4610-684B-A071-3B4441740E20}" type="slidenum">
              <a:rPr lang="en-US" smtClean="0"/>
              <a:t>19</a:t>
            </a:fld>
            <a:endParaRPr lang="en-US"/>
          </a:p>
        </p:txBody>
      </p:sp>
    </p:spTree>
    <p:extLst>
      <p:ext uri="{BB962C8B-B14F-4D97-AF65-F5344CB8AC3E}">
        <p14:creationId xmlns:p14="http://schemas.microsoft.com/office/powerpoint/2010/main" val="3979011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Surface O</a:t>
            </a:r>
            <a:r>
              <a:rPr lang="en-US" sz="1200" u="none" kern="1200" baseline="-25000" dirty="0" smtClean="0">
                <a:solidFill>
                  <a:schemeClr val="tx1"/>
                </a:solidFill>
                <a:latin typeface="+mn-lt"/>
                <a:ea typeface="+mn-ea"/>
                <a:cs typeface="+mn-cs"/>
              </a:rPr>
              <a:t>3</a:t>
            </a:r>
            <a:r>
              <a:rPr lang="en-US" sz="1200" u="none" kern="1200" baseline="0" dirty="0" smtClean="0">
                <a:solidFill>
                  <a:schemeClr val="tx1"/>
                </a:solidFill>
                <a:latin typeface="+mn-lt"/>
                <a:ea typeface="+mn-ea"/>
                <a:cs typeface="+mn-cs"/>
              </a:rPr>
              <a:t> forms through the photochemical oxidation of methane, non-methane volatile organic compounds (NMVOCs), or carbon monoxide (CO) in the presence of sunlight and nitrogen oxides (</a:t>
            </a:r>
            <a:r>
              <a:rPr lang="en-US" sz="1200" u="none" kern="1200" baseline="0" dirty="0" err="1" smtClean="0">
                <a:solidFill>
                  <a:schemeClr val="tx1"/>
                </a:solidFill>
                <a:latin typeface="+mn-lt"/>
                <a:ea typeface="+mn-ea"/>
                <a:cs typeface="+mn-cs"/>
              </a:rPr>
              <a:t>NO</a:t>
            </a:r>
            <a:r>
              <a:rPr lang="en-US" sz="1200" u="none" kern="1200" baseline="-25000" dirty="0" err="1" smtClean="0">
                <a:solidFill>
                  <a:schemeClr val="tx1"/>
                </a:solidFill>
                <a:latin typeface="+mn-lt"/>
                <a:ea typeface="+mn-ea"/>
                <a:cs typeface="+mn-cs"/>
              </a:rPr>
              <a:t>x</a:t>
            </a:r>
            <a:r>
              <a:rPr lang="en-US" sz="1200" u="none" kern="1200" baseline="0" dirty="0" smtClean="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CC218F-4610-684B-A071-3B4441740E20}" type="slidenum">
              <a:rPr lang="en-US" smtClean="0"/>
              <a:t>2</a:t>
            </a:fld>
            <a:endParaRPr lang="en-US"/>
          </a:p>
        </p:txBody>
      </p:sp>
    </p:spTree>
    <p:extLst>
      <p:ext uri="{BB962C8B-B14F-4D97-AF65-F5344CB8AC3E}">
        <p14:creationId xmlns:p14="http://schemas.microsoft.com/office/powerpoint/2010/main" val="1996120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0.62</a:t>
            </a:r>
            <a:r>
              <a:rPr lang="en-US" dirty="0" smtClean="0"/>
              <a:t> </a:t>
            </a:r>
            <a:r>
              <a:rPr lang="en-US" sz="1200" b="0" i="0" u="none" strike="noStrike" kern="1200" dirty="0" smtClean="0">
                <a:solidFill>
                  <a:schemeClr val="tx1"/>
                </a:solidFill>
                <a:effectLst/>
                <a:latin typeface="+mn-lt"/>
                <a:ea typeface="+mn-ea"/>
                <a:cs typeface="+mn-cs"/>
              </a:rPr>
              <a:t>historical</a:t>
            </a:r>
            <a:r>
              <a:rPr lang="en-US" dirty="0" smtClean="0"/>
              <a:t> </a:t>
            </a:r>
          </a:p>
          <a:p>
            <a:r>
              <a:rPr lang="en-US" sz="1200" b="0" i="0" u="none" strike="noStrike" kern="1200" dirty="0" smtClean="0">
                <a:solidFill>
                  <a:schemeClr val="tx1"/>
                </a:solidFill>
                <a:effectLst/>
                <a:latin typeface="+mn-lt"/>
                <a:ea typeface="+mn-ea"/>
                <a:cs typeface="+mn-cs"/>
              </a:rPr>
              <a:t>4.42</a:t>
            </a:r>
            <a:r>
              <a:rPr lang="en-US" dirty="0" smtClean="0"/>
              <a:t> </a:t>
            </a:r>
            <a:r>
              <a:rPr lang="en-US" sz="1200" b="0" i="0" u="none" strike="noStrike" kern="1200" dirty="0" smtClean="0">
                <a:solidFill>
                  <a:schemeClr val="tx1"/>
                </a:solidFill>
                <a:effectLst/>
                <a:latin typeface="+mn-lt"/>
                <a:ea typeface="+mn-ea"/>
                <a:cs typeface="+mn-cs"/>
              </a:rPr>
              <a:t>rcp85</a:t>
            </a:r>
            <a:r>
              <a:rPr lang="en-US" dirty="0" smtClean="0"/>
              <a:t> </a:t>
            </a:r>
          </a:p>
          <a:p>
            <a:r>
              <a:rPr lang="en-US" sz="1200" b="0" i="0" u="none" strike="noStrike" kern="1200" dirty="0" smtClean="0">
                <a:solidFill>
                  <a:schemeClr val="tx1"/>
                </a:solidFill>
                <a:effectLst/>
                <a:latin typeface="+mn-lt"/>
                <a:ea typeface="+mn-ea"/>
                <a:cs typeface="+mn-cs"/>
              </a:rPr>
              <a:t>3.15</a:t>
            </a:r>
            <a:r>
              <a:rPr lang="en-US" dirty="0" smtClean="0"/>
              <a:t> </a:t>
            </a:r>
            <a:r>
              <a:rPr lang="en-US" sz="1200" b="0" i="0" u="none" strike="noStrike" kern="1200" dirty="0" smtClean="0">
                <a:solidFill>
                  <a:schemeClr val="tx1"/>
                </a:solidFill>
                <a:effectLst/>
                <a:latin typeface="+mn-lt"/>
                <a:ea typeface="+mn-ea"/>
                <a:cs typeface="+mn-cs"/>
              </a:rPr>
              <a:t>rcp85_wmgg</a:t>
            </a:r>
            <a:r>
              <a:rPr lang="en-US" dirty="0" smtClean="0"/>
              <a:t> </a:t>
            </a:r>
          </a:p>
          <a:p>
            <a:r>
              <a:rPr lang="en-US" sz="1200" b="0" i="0" u="none" strike="noStrike" kern="1200" dirty="0" smtClean="0">
                <a:solidFill>
                  <a:schemeClr val="tx1"/>
                </a:solidFill>
                <a:effectLst/>
                <a:latin typeface="+mn-lt"/>
                <a:ea typeface="+mn-ea"/>
                <a:cs typeface="+mn-cs"/>
              </a:rPr>
              <a:t>3.47</a:t>
            </a:r>
            <a:r>
              <a:rPr lang="en-US" dirty="0" smtClean="0"/>
              <a:t> </a:t>
            </a:r>
            <a:r>
              <a:rPr lang="en-US" sz="1200" b="0" i="0" u="none" strike="noStrike" kern="1200" dirty="0" smtClean="0">
                <a:solidFill>
                  <a:schemeClr val="tx1"/>
                </a:solidFill>
                <a:effectLst/>
                <a:latin typeface="+mn-lt"/>
                <a:ea typeface="+mn-ea"/>
                <a:cs typeface="+mn-cs"/>
              </a:rPr>
              <a:t>rcp85_2005ch4</a:t>
            </a:r>
            <a:r>
              <a:rPr lang="en-US" dirty="0" smtClean="0"/>
              <a:t> </a:t>
            </a:r>
          </a:p>
          <a:p>
            <a:r>
              <a:rPr lang="en-US" sz="1200" b="0" i="0" u="none" strike="noStrike" kern="1200" dirty="0" smtClean="0">
                <a:solidFill>
                  <a:schemeClr val="tx1"/>
                </a:solidFill>
                <a:effectLst/>
                <a:latin typeface="+mn-lt"/>
                <a:ea typeface="+mn-ea"/>
                <a:cs typeface="+mn-cs"/>
              </a:rPr>
              <a:t>4.03</a:t>
            </a:r>
            <a:r>
              <a:rPr lang="en-US" dirty="0" smtClean="0"/>
              <a:t> </a:t>
            </a:r>
            <a:r>
              <a:rPr lang="en-US" sz="1200" b="0" i="0" u="none" strike="noStrike" kern="1200" dirty="0" smtClean="0">
                <a:solidFill>
                  <a:schemeClr val="tx1"/>
                </a:solidFill>
                <a:effectLst/>
                <a:latin typeface="+mn-lt"/>
                <a:ea typeface="+mn-ea"/>
                <a:cs typeface="+mn-cs"/>
              </a:rPr>
              <a:t>rcp85_2005ch4_chem</a:t>
            </a:r>
            <a:r>
              <a:rPr lang="en-US" dirty="0" smtClean="0"/>
              <a:t> </a:t>
            </a:r>
          </a:p>
          <a:p>
            <a:r>
              <a:rPr lang="en-US" sz="1200" b="0" i="0" u="none" strike="noStrike" kern="1200" dirty="0" smtClean="0">
                <a:solidFill>
                  <a:schemeClr val="tx1"/>
                </a:solidFill>
                <a:effectLst/>
                <a:latin typeface="+mn-lt"/>
                <a:ea typeface="+mn-ea"/>
                <a:cs typeface="+mn-cs"/>
              </a:rPr>
              <a:t>3.93</a:t>
            </a:r>
            <a:r>
              <a:rPr lang="en-US" dirty="0" smtClean="0"/>
              <a:t> </a:t>
            </a:r>
            <a:r>
              <a:rPr lang="en-US" sz="1200" b="0" i="0" u="none" strike="noStrike" kern="1200" dirty="0" smtClean="0">
                <a:solidFill>
                  <a:schemeClr val="tx1"/>
                </a:solidFill>
                <a:effectLst/>
                <a:latin typeface="+mn-lt"/>
                <a:ea typeface="+mn-ea"/>
                <a:cs typeface="+mn-cs"/>
              </a:rPr>
              <a:t>rcp85_2005ch4_rad</a:t>
            </a:r>
          </a:p>
          <a:p>
            <a:r>
              <a:rPr lang="en-US" dirty="0" smtClean="0"/>
              <a:t> </a:t>
            </a:r>
            <a:r>
              <a:rPr lang="en-US" sz="1200" b="0" i="0" u="none" strike="noStrike" kern="1200" dirty="0" smtClean="0">
                <a:solidFill>
                  <a:schemeClr val="tx1"/>
                </a:solidFill>
                <a:effectLst/>
                <a:latin typeface="+mn-lt"/>
                <a:ea typeface="+mn-ea"/>
                <a:cs typeface="+mn-cs"/>
              </a:rPr>
              <a:t>2.24</a:t>
            </a:r>
            <a:r>
              <a:rPr lang="en-US" dirty="0" smtClean="0"/>
              <a:t> </a:t>
            </a:r>
            <a:r>
              <a:rPr lang="en-US" sz="1200" b="0" i="0" u="none" strike="noStrike" kern="1200" dirty="0" smtClean="0">
                <a:solidFill>
                  <a:schemeClr val="tx1"/>
                </a:solidFill>
                <a:effectLst/>
                <a:latin typeface="+mn-lt"/>
                <a:ea typeface="+mn-ea"/>
                <a:cs typeface="+mn-cs"/>
              </a:rPr>
              <a:t>rcp45</a:t>
            </a:r>
            <a:r>
              <a:rPr lang="en-US" dirty="0" smtClean="0"/>
              <a:t> </a:t>
            </a:r>
          </a:p>
          <a:p>
            <a:r>
              <a:rPr lang="en-US" sz="1200" b="0" i="0" u="none" strike="noStrike" kern="1200" dirty="0" smtClean="0">
                <a:solidFill>
                  <a:schemeClr val="tx1"/>
                </a:solidFill>
                <a:effectLst/>
                <a:latin typeface="+mn-lt"/>
                <a:ea typeface="+mn-ea"/>
                <a:cs typeface="+mn-cs"/>
              </a:rPr>
              <a:t>1.4</a:t>
            </a:r>
            <a:r>
              <a:rPr lang="en-US" dirty="0" smtClean="0"/>
              <a:t> </a:t>
            </a:r>
            <a:r>
              <a:rPr lang="en-US" sz="1200" b="0" i="0" u="none" strike="noStrike" kern="1200" dirty="0" smtClean="0">
                <a:solidFill>
                  <a:schemeClr val="tx1"/>
                </a:solidFill>
                <a:effectLst/>
                <a:latin typeface="+mn-lt"/>
                <a:ea typeface="+mn-ea"/>
                <a:cs typeface="+mn-cs"/>
              </a:rPr>
              <a:t>rcp4.5_wmgg</a:t>
            </a:r>
            <a:r>
              <a:rPr lang="en-US" dirty="0" smtClean="0"/>
              <a:t> </a:t>
            </a:r>
            <a:endParaRPr lang="en-US" dirty="0"/>
          </a:p>
        </p:txBody>
      </p:sp>
      <p:sp>
        <p:nvSpPr>
          <p:cNvPr id="4" name="Slide Number Placeholder 3"/>
          <p:cNvSpPr>
            <a:spLocks noGrp="1"/>
          </p:cNvSpPr>
          <p:nvPr>
            <p:ph type="sldNum" sz="quarter" idx="10"/>
          </p:nvPr>
        </p:nvSpPr>
        <p:spPr/>
        <p:txBody>
          <a:bodyPr/>
          <a:lstStyle/>
          <a:p>
            <a:fld id="{6BCC218F-4610-684B-A071-3B4441740E20}" type="slidenum">
              <a:rPr lang="en-US" smtClean="0"/>
              <a:t>20</a:t>
            </a:fld>
            <a:endParaRPr lang="en-US"/>
          </a:p>
        </p:txBody>
      </p:sp>
    </p:spTree>
    <p:extLst>
      <p:ext uri="{BB962C8B-B14F-4D97-AF65-F5344CB8AC3E}">
        <p14:creationId xmlns:p14="http://schemas.microsoft.com/office/powerpoint/2010/main" val="3979011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WMGG simulations hold all o3 precursors at 2005 and only well mixed green house gases are allowed to evolve to 2100 levels. </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CC218F-4610-684B-A071-3B4441740E20}" type="slidenum">
              <a:rPr lang="en-US" smtClean="0"/>
              <a:t>21</a:t>
            </a:fld>
            <a:endParaRPr lang="en-US"/>
          </a:p>
        </p:txBody>
      </p:sp>
    </p:spTree>
    <p:extLst>
      <p:ext uri="{BB962C8B-B14F-4D97-AF65-F5344CB8AC3E}">
        <p14:creationId xmlns:p14="http://schemas.microsoft.com/office/powerpoint/2010/main" val="795888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CC218F-4610-684B-A071-3B4441740E20}" type="slidenum">
              <a:rPr lang="en-US" smtClean="0"/>
              <a:t>22</a:t>
            </a:fld>
            <a:endParaRPr lang="en-US"/>
          </a:p>
        </p:txBody>
      </p:sp>
    </p:spTree>
    <p:extLst>
      <p:ext uri="{BB962C8B-B14F-4D97-AF65-F5344CB8AC3E}">
        <p14:creationId xmlns:p14="http://schemas.microsoft.com/office/powerpoint/2010/main" val="795888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And so we also see </a:t>
            </a:r>
            <a:r>
              <a:rPr lang="en-US" sz="1200" kern="1200" dirty="0" smtClean="0">
                <a:solidFill>
                  <a:schemeClr val="tx1"/>
                </a:solidFill>
                <a:effectLst/>
                <a:latin typeface="+mn-lt"/>
                <a:ea typeface="+mn-ea"/>
                <a:cs typeface="+mn-cs"/>
              </a:rPr>
              <a:t>a broadening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So we conclude …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CC218F-4610-684B-A071-3B4441740E20}" type="slidenum">
              <a:rPr lang="en-US" smtClean="0"/>
              <a:t>23</a:t>
            </a:fld>
            <a:endParaRPr lang="en-US"/>
          </a:p>
        </p:txBody>
      </p:sp>
    </p:spTree>
    <p:extLst>
      <p:ext uri="{BB962C8B-B14F-4D97-AF65-F5344CB8AC3E}">
        <p14:creationId xmlns:p14="http://schemas.microsoft.com/office/powerpoint/2010/main" val="795888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C218F-4610-684B-A071-3B4441740E20}" type="slidenum">
              <a:rPr lang="en-US" smtClean="0"/>
              <a:t>24</a:t>
            </a:fld>
            <a:endParaRPr lang="en-US"/>
          </a:p>
        </p:txBody>
      </p:sp>
    </p:spTree>
    <p:extLst>
      <p:ext uri="{BB962C8B-B14F-4D97-AF65-F5344CB8AC3E}">
        <p14:creationId xmlns:p14="http://schemas.microsoft.com/office/powerpoint/2010/main" val="683278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effectLst/>
                <a:latin typeface="+mn-lt"/>
                <a:ea typeface="+mn-ea"/>
                <a:cs typeface="+mn-cs"/>
              </a:rPr>
              <a:t>Surface ozone levels are controlled by nonlinear chemistry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effectLst/>
                <a:latin typeface="+mn-lt"/>
                <a:ea typeface="+mn-ea"/>
                <a:cs typeface="+mn-cs"/>
              </a:rPr>
              <a:t>Ridge separates two photochemical regimes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err="1" smtClean="0">
                <a:solidFill>
                  <a:schemeClr val="tx1"/>
                </a:solidFill>
                <a:effectLst/>
                <a:latin typeface="+mn-lt"/>
                <a:ea typeface="+mn-ea"/>
                <a:cs typeface="+mn-cs"/>
              </a:rPr>
              <a:t>NOx</a:t>
            </a:r>
            <a:r>
              <a:rPr lang="en-US" sz="1200" u="none" kern="1200" baseline="0" dirty="0" smtClean="0">
                <a:solidFill>
                  <a:schemeClr val="tx1"/>
                </a:solidFill>
                <a:effectLst/>
                <a:latin typeface="+mn-lt"/>
                <a:ea typeface="+mn-ea"/>
                <a:cs typeface="+mn-cs"/>
              </a:rPr>
              <a:t>-limited: ozone increases with rising </a:t>
            </a:r>
            <a:r>
              <a:rPr lang="en-US" sz="1200" u="none" kern="1200" baseline="0" dirty="0" err="1" smtClean="0">
                <a:solidFill>
                  <a:schemeClr val="tx1"/>
                </a:solidFill>
                <a:effectLst/>
                <a:latin typeface="+mn-lt"/>
                <a:ea typeface="+mn-ea"/>
                <a:cs typeface="+mn-cs"/>
              </a:rPr>
              <a:t>NOx</a:t>
            </a:r>
            <a:r>
              <a:rPr lang="en-US" sz="1200" u="none" kern="1200" baseline="0" dirty="0" smtClean="0">
                <a:solidFill>
                  <a:schemeClr val="tx1"/>
                </a:solidFill>
                <a:effectLst/>
                <a:latin typeface="+mn-lt"/>
                <a:ea typeface="+mn-ea"/>
                <a:cs typeface="+mn-cs"/>
              </a:rPr>
              <a:t>, but remains relatively unchanged for increasing VOCs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err="1" smtClean="0">
                <a:solidFill>
                  <a:schemeClr val="tx1"/>
                </a:solidFill>
                <a:effectLst/>
                <a:latin typeface="+mn-lt"/>
                <a:ea typeface="+mn-ea"/>
                <a:cs typeface="+mn-cs"/>
              </a:rPr>
              <a:t>NOx</a:t>
            </a:r>
            <a:r>
              <a:rPr lang="en-US" sz="1200" u="none" kern="1200" baseline="0" dirty="0" smtClean="0">
                <a:solidFill>
                  <a:schemeClr val="tx1"/>
                </a:solidFill>
                <a:effectLst/>
                <a:latin typeface="+mn-lt"/>
                <a:ea typeface="+mn-ea"/>
                <a:cs typeface="+mn-cs"/>
              </a:rPr>
              <a:t>-saturated: ozone increases with increasing VOC and decreases with increasing </a:t>
            </a:r>
            <a:r>
              <a:rPr lang="en-US" sz="1200" u="none" kern="1200" baseline="0" dirty="0" err="1" smtClean="0">
                <a:solidFill>
                  <a:schemeClr val="tx1"/>
                </a:solidFill>
                <a:effectLst/>
                <a:latin typeface="+mn-lt"/>
                <a:ea typeface="+mn-ea"/>
                <a:cs typeface="+mn-cs"/>
              </a:rPr>
              <a:t>NOx</a:t>
            </a:r>
            <a:r>
              <a:rPr lang="en-US" sz="1200" u="none"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effectLst/>
                <a:latin typeface="+mn-lt"/>
                <a:ea typeface="+mn-ea"/>
                <a:cs typeface="+mn-cs"/>
              </a:rPr>
              <a:t>Some background to keep in mind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BCC218F-4610-684B-A071-3B4441740E20}" type="slidenum">
              <a:rPr lang="en-US" smtClean="0"/>
              <a:t>3</a:t>
            </a:fld>
            <a:endParaRPr lang="en-US"/>
          </a:p>
        </p:txBody>
      </p:sp>
    </p:spTree>
    <p:extLst>
      <p:ext uri="{BB962C8B-B14F-4D97-AF65-F5344CB8AC3E}">
        <p14:creationId xmlns:p14="http://schemas.microsoft.com/office/powerpoint/2010/main" val="414620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C218F-4610-684B-A071-3B4441740E20}" type="slidenum">
              <a:rPr lang="en-US" smtClean="0"/>
              <a:t>4</a:t>
            </a:fld>
            <a:endParaRPr lang="en-US"/>
          </a:p>
        </p:txBody>
      </p:sp>
    </p:spTree>
    <p:extLst>
      <p:ext uri="{BB962C8B-B14F-4D97-AF65-F5344CB8AC3E}">
        <p14:creationId xmlns:p14="http://schemas.microsoft.com/office/powerpoint/2010/main" val="1579671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C218F-4610-684B-A071-3B4441740E20}" type="slidenum">
              <a:rPr lang="en-US" smtClean="0"/>
              <a:t>5</a:t>
            </a:fld>
            <a:endParaRPr lang="en-US"/>
          </a:p>
        </p:txBody>
      </p:sp>
    </p:spTree>
    <p:extLst>
      <p:ext uri="{BB962C8B-B14F-4D97-AF65-F5344CB8AC3E}">
        <p14:creationId xmlns:p14="http://schemas.microsoft.com/office/powerpoint/2010/main" val="1579671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some this is the same plot as before but I’ve added a new seasonal cycle,</a:t>
            </a:r>
            <a:r>
              <a:rPr lang="en-US" baseline="0" dirty="0" smtClean="0"/>
              <a:t> the dashed line, which corresponds to 2004-2009 </a:t>
            </a:r>
            <a:endParaRPr lang="en-US" dirty="0" smtClean="0"/>
          </a:p>
          <a:p>
            <a:endParaRPr lang="en-US" dirty="0" smtClean="0"/>
          </a:p>
          <a:p>
            <a:r>
              <a:rPr lang="en-US" dirty="0" smtClean="0"/>
              <a:t>Between these two time periods there were</a:t>
            </a:r>
            <a:r>
              <a:rPr lang="en-US" baseline="0" dirty="0" smtClean="0"/>
              <a:t> 26% decreases in regional </a:t>
            </a:r>
            <a:r>
              <a:rPr lang="en-US" baseline="0" dirty="0" err="1" smtClean="0"/>
              <a:t>Nox</a:t>
            </a:r>
            <a:r>
              <a:rPr lang="en-US" baseline="0" dirty="0" smtClean="0"/>
              <a:t> emissions </a:t>
            </a:r>
            <a:endParaRPr lang="en-US" dirty="0"/>
          </a:p>
        </p:txBody>
      </p:sp>
      <p:sp>
        <p:nvSpPr>
          <p:cNvPr id="4" name="Slide Number Placeholder 3"/>
          <p:cNvSpPr>
            <a:spLocks noGrp="1"/>
          </p:cNvSpPr>
          <p:nvPr>
            <p:ph type="sldNum" sz="quarter" idx="10"/>
          </p:nvPr>
        </p:nvSpPr>
        <p:spPr/>
        <p:txBody>
          <a:bodyPr/>
          <a:lstStyle/>
          <a:p>
            <a:fld id="{6BCC218F-4610-684B-A071-3B4441740E20}" type="slidenum">
              <a:rPr lang="en-US" smtClean="0"/>
              <a:t>6</a:t>
            </a:fld>
            <a:endParaRPr lang="en-US"/>
          </a:p>
        </p:txBody>
      </p:sp>
    </p:spTree>
    <p:extLst>
      <p:ext uri="{BB962C8B-B14F-4D97-AF65-F5344CB8AC3E}">
        <p14:creationId xmlns:p14="http://schemas.microsoft.com/office/powerpoint/2010/main" val="1579671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C218F-4610-684B-A071-3B4441740E20}" type="slidenum">
              <a:rPr lang="en-US" smtClean="0"/>
              <a:t>7</a:t>
            </a:fld>
            <a:endParaRPr lang="en-US"/>
          </a:p>
        </p:txBody>
      </p:sp>
    </p:spTree>
    <p:extLst>
      <p:ext uri="{BB962C8B-B14F-4D97-AF65-F5344CB8AC3E}">
        <p14:creationId xmlns:p14="http://schemas.microsoft.com/office/powerpoint/2010/main" val="1579671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GFDL CM3 is the tool that we use to project 21</a:t>
            </a:r>
            <a:r>
              <a:rPr lang="en-US" baseline="30000" dirty="0" smtClean="0"/>
              <a:t>st</a:t>
            </a:r>
            <a:r>
              <a:rPr lang="en-US" dirty="0" smtClean="0"/>
              <a:t> Century surface ozone.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would</a:t>
            </a:r>
            <a:r>
              <a:rPr lang="en-US" baseline="0" dirty="0" smtClean="0"/>
              <a:t> like to point out that </a:t>
            </a:r>
            <a:r>
              <a:rPr lang="en-US" dirty="0" smtClean="0"/>
              <a:t>CM3 is a chemistry-climate</a:t>
            </a:r>
            <a:r>
              <a:rPr lang="en-US" baseline="0" dirty="0" smtClean="0"/>
              <a:t> model that includes online fully coupled tropospheric and stratospheric chemistry including gas phase and aerosols within an atmosphere-ocean GCM.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A881511E-E9FF-E545-98B5-88385E19717B}" type="slidenum">
              <a:rPr lang="en-US" smtClean="0">
                <a:solidFill>
                  <a:prstClr val="black"/>
                </a:solidFill>
                <a:latin typeface="Calibri"/>
              </a:rPr>
              <a:pPr/>
              <a:t>8</a:t>
            </a:fld>
            <a:endParaRPr lang="en-US">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Ok</a:t>
            </a:r>
            <a:r>
              <a:rPr lang="en-US" sz="1200" kern="1200" baseline="0" dirty="0" smtClean="0">
                <a:solidFill>
                  <a:schemeClr val="tx1"/>
                </a:solidFill>
                <a:effectLst/>
                <a:latin typeface="+mn-lt"/>
                <a:ea typeface="+mn-ea"/>
                <a:cs typeface="+mn-cs"/>
              </a:rPr>
              <a:t> now the same plot as before, but with model seasonal cycles for the same time periods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Captures small</a:t>
            </a:r>
            <a:r>
              <a:rPr lang="en-US" sz="1200" kern="1200" baseline="0" dirty="0" smtClean="0">
                <a:solidFill>
                  <a:schemeClr val="tx1"/>
                </a:solidFill>
                <a:effectLst/>
                <a:latin typeface="+mn-lt"/>
                <a:ea typeface="+mn-ea"/>
                <a:cs typeface="+mn-cs"/>
              </a:rPr>
              <a:t> increases during winter and early spring and small decreases during summer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CC218F-4610-684B-A071-3B4441740E20}" type="slidenum">
              <a:rPr lang="en-US" smtClean="0"/>
              <a:t>9</a:t>
            </a:fld>
            <a:endParaRPr lang="en-US"/>
          </a:p>
        </p:txBody>
      </p:sp>
    </p:spTree>
    <p:extLst>
      <p:ext uri="{BB962C8B-B14F-4D97-AF65-F5344CB8AC3E}">
        <p14:creationId xmlns:p14="http://schemas.microsoft.com/office/powerpoint/2010/main" val="3380683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EFA290-3396-A544-942F-0ACAFCEEFCB8}" type="datetimeFigureOut">
              <a:rPr lang="en-US" smtClean="0"/>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254F6-B605-7340-8075-8D47B5519337}" type="slidenum">
              <a:rPr lang="en-US" smtClean="0"/>
              <a:t>‹#›</a:t>
            </a:fld>
            <a:endParaRPr lang="en-US"/>
          </a:p>
        </p:txBody>
      </p:sp>
    </p:spTree>
    <p:extLst>
      <p:ext uri="{BB962C8B-B14F-4D97-AF65-F5344CB8AC3E}">
        <p14:creationId xmlns:p14="http://schemas.microsoft.com/office/powerpoint/2010/main" val="3659949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EFA290-3396-A544-942F-0ACAFCEEFCB8}" type="datetimeFigureOut">
              <a:rPr lang="en-US" smtClean="0"/>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254F6-B605-7340-8075-8D47B5519337}" type="slidenum">
              <a:rPr lang="en-US" smtClean="0"/>
              <a:t>‹#›</a:t>
            </a:fld>
            <a:endParaRPr lang="en-US"/>
          </a:p>
        </p:txBody>
      </p:sp>
    </p:spTree>
    <p:extLst>
      <p:ext uri="{BB962C8B-B14F-4D97-AF65-F5344CB8AC3E}">
        <p14:creationId xmlns:p14="http://schemas.microsoft.com/office/powerpoint/2010/main" val="1755946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EFA290-3396-A544-942F-0ACAFCEEFCB8}" type="datetimeFigureOut">
              <a:rPr lang="en-US" smtClean="0"/>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254F6-B605-7340-8075-8D47B5519337}" type="slidenum">
              <a:rPr lang="en-US" smtClean="0"/>
              <a:t>‹#›</a:t>
            </a:fld>
            <a:endParaRPr lang="en-US"/>
          </a:p>
        </p:txBody>
      </p:sp>
    </p:spTree>
    <p:extLst>
      <p:ext uri="{BB962C8B-B14F-4D97-AF65-F5344CB8AC3E}">
        <p14:creationId xmlns:p14="http://schemas.microsoft.com/office/powerpoint/2010/main" val="3866556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1858CE-0C0D-4DED-AC2D-AF189C4B54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297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EFA290-3396-A544-942F-0ACAFCEEFCB8}" type="datetimeFigureOut">
              <a:rPr lang="en-US" smtClean="0"/>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254F6-B605-7340-8075-8D47B5519337}" type="slidenum">
              <a:rPr lang="en-US" smtClean="0"/>
              <a:t>‹#›</a:t>
            </a:fld>
            <a:endParaRPr lang="en-US"/>
          </a:p>
        </p:txBody>
      </p:sp>
    </p:spTree>
    <p:extLst>
      <p:ext uri="{BB962C8B-B14F-4D97-AF65-F5344CB8AC3E}">
        <p14:creationId xmlns:p14="http://schemas.microsoft.com/office/powerpoint/2010/main" val="278960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EFA290-3396-A544-942F-0ACAFCEEFCB8}" type="datetimeFigureOut">
              <a:rPr lang="en-US" smtClean="0"/>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254F6-B605-7340-8075-8D47B5519337}" type="slidenum">
              <a:rPr lang="en-US" smtClean="0"/>
              <a:t>‹#›</a:t>
            </a:fld>
            <a:endParaRPr lang="en-US"/>
          </a:p>
        </p:txBody>
      </p:sp>
    </p:spTree>
    <p:extLst>
      <p:ext uri="{BB962C8B-B14F-4D97-AF65-F5344CB8AC3E}">
        <p14:creationId xmlns:p14="http://schemas.microsoft.com/office/powerpoint/2010/main" val="410187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EFA290-3396-A544-942F-0ACAFCEEFCB8}" type="datetimeFigureOut">
              <a:rPr lang="en-US" smtClean="0"/>
              <a:t>5/28/14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254F6-B605-7340-8075-8D47B5519337}" type="slidenum">
              <a:rPr lang="en-US" smtClean="0"/>
              <a:t>‹#›</a:t>
            </a:fld>
            <a:endParaRPr lang="en-US"/>
          </a:p>
        </p:txBody>
      </p:sp>
    </p:spTree>
    <p:extLst>
      <p:ext uri="{BB962C8B-B14F-4D97-AF65-F5344CB8AC3E}">
        <p14:creationId xmlns:p14="http://schemas.microsoft.com/office/powerpoint/2010/main" val="610177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EFA290-3396-A544-942F-0ACAFCEEFCB8}" type="datetimeFigureOut">
              <a:rPr lang="en-US" smtClean="0"/>
              <a:t>5/28/14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D254F6-B605-7340-8075-8D47B5519337}" type="slidenum">
              <a:rPr lang="en-US" smtClean="0"/>
              <a:t>‹#›</a:t>
            </a:fld>
            <a:endParaRPr lang="en-US"/>
          </a:p>
        </p:txBody>
      </p:sp>
    </p:spTree>
    <p:extLst>
      <p:ext uri="{BB962C8B-B14F-4D97-AF65-F5344CB8AC3E}">
        <p14:creationId xmlns:p14="http://schemas.microsoft.com/office/powerpoint/2010/main" val="704971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EFA290-3396-A544-942F-0ACAFCEEFCB8}" type="datetimeFigureOut">
              <a:rPr lang="en-US" smtClean="0"/>
              <a:t>5/28/14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D254F6-B605-7340-8075-8D47B5519337}" type="slidenum">
              <a:rPr lang="en-US" smtClean="0"/>
              <a:t>‹#›</a:t>
            </a:fld>
            <a:endParaRPr lang="en-US"/>
          </a:p>
        </p:txBody>
      </p:sp>
    </p:spTree>
    <p:extLst>
      <p:ext uri="{BB962C8B-B14F-4D97-AF65-F5344CB8AC3E}">
        <p14:creationId xmlns:p14="http://schemas.microsoft.com/office/powerpoint/2010/main" val="948283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FA290-3396-A544-942F-0ACAFCEEFCB8}" type="datetimeFigureOut">
              <a:rPr lang="en-US" smtClean="0"/>
              <a:t>5/28/14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D254F6-B605-7340-8075-8D47B5519337}" type="slidenum">
              <a:rPr lang="en-US" smtClean="0"/>
              <a:t>‹#›</a:t>
            </a:fld>
            <a:endParaRPr lang="en-US"/>
          </a:p>
        </p:txBody>
      </p:sp>
    </p:spTree>
    <p:extLst>
      <p:ext uri="{BB962C8B-B14F-4D97-AF65-F5344CB8AC3E}">
        <p14:creationId xmlns:p14="http://schemas.microsoft.com/office/powerpoint/2010/main" val="1652400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EFA290-3396-A544-942F-0ACAFCEEFCB8}" type="datetimeFigureOut">
              <a:rPr lang="en-US" smtClean="0"/>
              <a:t>5/28/14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254F6-B605-7340-8075-8D47B5519337}" type="slidenum">
              <a:rPr lang="en-US" smtClean="0"/>
              <a:t>‹#›</a:t>
            </a:fld>
            <a:endParaRPr lang="en-US"/>
          </a:p>
        </p:txBody>
      </p:sp>
    </p:spTree>
    <p:extLst>
      <p:ext uri="{BB962C8B-B14F-4D97-AF65-F5344CB8AC3E}">
        <p14:creationId xmlns:p14="http://schemas.microsoft.com/office/powerpoint/2010/main" val="1660443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EFA290-3396-A544-942F-0ACAFCEEFCB8}" type="datetimeFigureOut">
              <a:rPr lang="en-US" smtClean="0"/>
              <a:t>5/28/14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254F6-B605-7340-8075-8D47B5519337}" type="slidenum">
              <a:rPr lang="en-US" smtClean="0"/>
              <a:t>‹#›</a:t>
            </a:fld>
            <a:endParaRPr lang="en-US"/>
          </a:p>
        </p:txBody>
      </p:sp>
    </p:spTree>
    <p:extLst>
      <p:ext uri="{BB962C8B-B14F-4D97-AF65-F5344CB8AC3E}">
        <p14:creationId xmlns:p14="http://schemas.microsoft.com/office/powerpoint/2010/main" val="17972660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FA290-3396-A544-942F-0ACAFCEEFCB8}" type="datetimeFigureOut">
              <a:rPr lang="en-US" smtClean="0"/>
              <a:t>5/28/14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254F6-B605-7340-8075-8D47B5519337}" type="slidenum">
              <a:rPr lang="en-US" smtClean="0"/>
              <a:t>‹#›</a:t>
            </a:fld>
            <a:endParaRPr lang="en-US"/>
          </a:p>
        </p:txBody>
      </p:sp>
    </p:spTree>
    <p:extLst>
      <p:ext uri="{BB962C8B-B14F-4D97-AF65-F5344CB8AC3E}">
        <p14:creationId xmlns:p14="http://schemas.microsoft.com/office/powerpoint/2010/main" val="3992821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solidFill>
            <a:srgbClr val="CCE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pPr defTabSz="914400" fontAlgn="base">
              <a:spcBef>
                <a:spcPct val="0"/>
              </a:spcBef>
              <a:spcAft>
                <a:spcPct val="0"/>
              </a:spcAft>
              <a:defRPr/>
            </a:pPr>
            <a:endParaRPr lang="en-US">
              <a:solidFill>
                <a:srgbClr val="000000"/>
              </a:solidFill>
            </a:endParaRPr>
          </a:p>
        </p:txBody>
      </p:sp>
      <p:sp>
        <p:nvSpPr>
          <p:cNvPr id="122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pPr defTabSz="914400" fontAlgn="base">
              <a:spcBef>
                <a:spcPct val="0"/>
              </a:spcBef>
              <a:spcAft>
                <a:spcPct val="0"/>
              </a:spcAft>
              <a:defRPr/>
            </a:pPr>
            <a:endParaRPr lang="en-US">
              <a:solidFill>
                <a:srgbClr val="000000"/>
              </a:solidFill>
            </a:endParaRPr>
          </a:p>
        </p:txBody>
      </p:sp>
      <p:sp>
        <p:nvSpPr>
          <p:cNvPr id="122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pPr defTabSz="914400" fontAlgn="base">
              <a:spcBef>
                <a:spcPct val="0"/>
              </a:spcBef>
              <a:spcAft>
                <a:spcPct val="0"/>
              </a:spcAft>
              <a:defRPr/>
            </a:pPr>
            <a:fld id="{E8C9391C-02EF-4736-9206-A7C454F45ED2}"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430999918"/>
      </p:ext>
    </p:extLst>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Tahoma" pitchFamily="34" charset="0"/>
        </a:defRPr>
      </a:lvl2pPr>
      <a:lvl3pPr algn="ctr" rtl="0" eaLnBrk="0" fontAlgn="base" hangingPunct="0">
        <a:spcBef>
          <a:spcPct val="0"/>
        </a:spcBef>
        <a:spcAft>
          <a:spcPct val="0"/>
        </a:spcAft>
        <a:defRPr sz="2400" b="1">
          <a:solidFill>
            <a:schemeClr val="tx2"/>
          </a:solidFill>
          <a:latin typeface="Tahoma" pitchFamily="34" charset="0"/>
        </a:defRPr>
      </a:lvl3pPr>
      <a:lvl4pPr algn="ctr" rtl="0" eaLnBrk="0" fontAlgn="base" hangingPunct="0">
        <a:spcBef>
          <a:spcPct val="0"/>
        </a:spcBef>
        <a:spcAft>
          <a:spcPct val="0"/>
        </a:spcAft>
        <a:defRPr sz="2400" b="1">
          <a:solidFill>
            <a:schemeClr val="tx2"/>
          </a:solidFill>
          <a:latin typeface="Tahoma" pitchFamily="34" charset="0"/>
        </a:defRPr>
      </a:lvl4pPr>
      <a:lvl5pPr algn="ctr" rtl="0" eaLnBrk="0" fontAlgn="base" hangingPunct="0">
        <a:spcBef>
          <a:spcPct val="0"/>
        </a:spcBef>
        <a:spcAft>
          <a:spcPct val="0"/>
        </a:spcAft>
        <a:defRPr sz="2400" b="1">
          <a:solidFill>
            <a:schemeClr val="tx2"/>
          </a:solidFill>
          <a:latin typeface="Tahoma" pitchFamily="34" charset="0"/>
        </a:defRPr>
      </a:lvl5pPr>
      <a:lvl6pPr marL="457200" algn="ctr" rtl="0" fontAlgn="base">
        <a:spcBef>
          <a:spcPct val="0"/>
        </a:spcBef>
        <a:spcAft>
          <a:spcPct val="0"/>
        </a:spcAft>
        <a:defRPr sz="2400" b="1">
          <a:solidFill>
            <a:schemeClr val="tx2"/>
          </a:solidFill>
          <a:latin typeface="Tahoma" pitchFamily="34" charset="0"/>
        </a:defRPr>
      </a:lvl6pPr>
      <a:lvl7pPr marL="914400" algn="ctr" rtl="0" fontAlgn="base">
        <a:spcBef>
          <a:spcPct val="0"/>
        </a:spcBef>
        <a:spcAft>
          <a:spcPct val="0"/>
        </a:spcAft>
        <a:defRPr sz="2400" b="1">
          <a:solidFill>
            <a:schemeClr val="tx2"/>
          </a:solidFill>
          <a:latin typeface="Tahoma" pitchFamily="34" charset="0"/>
        </a:defRPr>
      </a:lvl7pPr>
      <a:lvl8pPr marL="1371600" algn="ctr" rtl="0" fontAlgn="base">
        <a:spcBef>
          <a:spcPct val="0"/>
        </a:spcBef>
        <a:spcAft>
          <a:spcPct val="0"/>
        </a:spcAft>
        <a:defRPr sz="2400" b="1">
          <a:solidFill>
            <a:schemeClr val="tx2"/>
          </a:solidFill>
          <a:latin typeface="Tahoma" pitchFamily="34" charset="0"/>
        </a:defRPr>
      </a:lvl8pPr>
      <a:lvl9pPr marL="1828800" algn="ctr" rtl="0" fontAlgn="base">
        <a:spcBef>
          <a:spcPct val="0"/>
        </a:spcBef>
        <a:spcAft>
          <a:spcPct val="0"/>
        </a:spcAft>
        <a:defRPr sz="24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gif"/><Relationship Id="rId5" Type="http://schemas.openxmlformats.org/officeDocument/2006/relationships/image" Target="../media/image3.pn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pn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16.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118130" y="-3337989"/>
            <a:ext cx="9465330" cy="12142666"/>
          </a:xfrm>
          <a:prstGeom prst="rect">
            <a:avLst/>
          </a:prstGeom>
        </p:spPr>
      </p:pic>
      <p:sp>
        <p:nvSpPr>
          <p:cNvPr id="2" name="Title 1"/>
          <p:cNvSpPr>
            <a:spLocks noGrp="1"/>
          </p:cNvSpPr>
          <p:nvPr>
            <p:ph type="ctrTitle"/>
          </p:nvPr>
        </p:nvSpPr>
        <p:spPr>
          <a:xfrm>
            <a:off x="1371600" y="660400"/>
            <a:ext cx="6495249" cy="3178225"/>
          </a:xfrm>
          <a:noFill/>
          <a:effectLst>
            <a:outerShdw blurRad="50800" dist="38100" dir="2700000" algn="tl" rotWithShape="0">
              <a:prstClr val="black">
                <a:alpha val="40000"/>
              </a:prstClr>
            </a:outerShdw>
          </a:effectLst>
        </p:spPr>
        <p:txBody>
          <a:bodyPr>
            <a:normAutofit/>
          </a:body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21</a:t>
            </a:r>
            <a:r>
              <a:rPr lang="en-US" sz="36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Century Reversal of the Surface Ozone Seasonal Cycle over the Northeastern United States </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ubtitle 2"/>
          <p:cNvSpPr>
            <a:spLocks noGrp="1"/>
          </p:cNvSpPr>
          <p:nvPr>
            <p:ph type="subTitle" idx="1"/>
          </p:nvPr>
        </p:nvSpPr>
        <p:spPr>
          <a:xfrm>
            <a:off x="0" y="3838625"/>
            <a:ext cx="9347200" cy="3150443"/>
          </a:xfrm>
          <a:solidFill>
            <a:schemeClr val="bg2">
              <a:lumMod val="90000"/>
            </a:schemeClr>
          </a:solidFill>
        </p:spPr>
        <p:txBody>
          <a:bodyPr/>
          <a:lstStyle/>
          <a:p>
            <a:r>
              <a:rPr lang="en-US" dirty="0" smtClean="0">
                <a:solidFill>
                  <a:srgbClr val="000090"/>
                </a:solidFill>
              </a:rPr>
              <a:t>Olivia Clifton</a:t>
            </a:r>
          </a:p>
        </p:txBody>
      </p:sp>
      <p:sp>
        <p:nvSpPr>
          <p:cNvPr id="6" name="TextBox 5"/>
          <p:cNvSpPr txBox="1"/>
          <p:nvPr/>
        </p:nvSpPr>
        <p:spPr>
          <a:xfrm>
            <a:off x="1859557" y="5477581"/>
            <a:ext cx="5657604" cy="369332"/>
          </a:xfrm>
          <a:prstGeom prst="rect">
            <a:avLst/>
          </a:prstGeom>
          <a:noFill/>
        </p:spPr>
        <p:txBody>
          <a:bodyPr wrap="square" rtlCol="0">
            <a:spAutoFit/>
          </a:bodyPr>
          <a:lstStyle/>
          <a:p>
            <a:pPr algn="ctr"/>
            <a:r>
              <a:rPr lang="en-US" dirty="0" err="1" smtClean="0"/>
              <a:t>GloDecH</a:t>
            </a:r>
            <a:r>
              <a:rPr lang="en-US" dirty="0" smtClean="0"/>
              <a:t> Meeting May 28, 2014</a:t>
            </a:r>
          </a:p>
        </p:txBody>
      </p:sp>
      <p:pic>
        <p:nvPicPr>
          <p:cNvPr id="8" name="Picture 2" descr="http://global-warming.accuweather.com/nasa-logo.gif"/>
          <p:cNvPicPr>
            <a:picLocks noChangeAspect="1" noChangeArrowheads="1"/>
          </p:cNvPicPr>
          <p:nvPr/>
        </p:nvPicPr>
        <p:blipFill>
          <a:blip r:embed="rId4" cstate="print"/>
          <a:srcRect/>
          <a:stretch>
            <a:fillRect/>
          </a:stretch>
        </p:blipFill>
        <p:spPr bwMode="auto">
          <a:xfrm>
            <a:off x="7517161" y="3932674"/>
            <a:ext cx="1196985" cy="1026602"/>
          </a:xfrm>
          <a:prstGeom prst="rect">
            <a:avLst/>
          </a:prstGeom>
          <a:noFill/>
        </p:spPr>
      </p:pic>
      <p:sp>
        <p:nvSpPr>
          <p:cNvPr id="9" name="TextBox 8"/>
          <p:cNvSpPr txBox="1"/>
          <p:nvPr/>
        </p:nvSpPr>
        <p:spPr>
          <a:xfrm>
            <a:off x="2272734" y="6099056"/>
            <a:ext cx="7074466" cy="707886"/>
          </a:xfrm>
          <a:prstGeom prst="rect">
            <a:avLst/>
          </a:prstGeom>
          <a:noFill/>
        </p:spPr>
        <p:txBody>
          <a:bodyPr wrap="square" rtlCol="0">
            <a:spAutoFit/>
          </a:bodyPr>
          <a:lstStyle/>
          <a:p>
            <a:pPr defTabSz="914400"/>
            <a:r>
              <a:rPr lang="en-US" i="1" dirty="0" smtClean="0">
                <a:solidFill>
                  <a:srgbClr val="000000"/>
                </a:solidFill>
                <a:latin typeface="Arial"/>
              </a:rPr>
              <a:t>Acknowledgments</a:t>
            </a:r>
            <a:r>
              <a:rPr lang="en-US" dirty="0" smtClean="0">
                <a:solidFill>
                  <a:srgbClr val="000000"/>
                </a:solidFill>
                <a:latin typeface="Arial"/>
              </a:rPr>
              <a:t>. </a:t>
            </a:r>
            <a:r>
              <a:rPr lang="en-US" sz="2000" dirty="0" smtClean="0">
                <a:solidFill>
                  <a:srgbClr val="000000"/>
                </a:solidFill>
                <a:latin typeface="+mj-lt"/>
              </a:rPr>
              <a:t>Arlene Fiore (</a:t>
            </a:r>
            <a:r>
              <a:rPr lang="en-US" sz="2000" dirty="0">
                <a:solidFill>
                  <a:srgbClr val="000000"/>
                </a:solidFill>
                <a:latin typeface="+mj-lt"/>
              </a:rPr>
              <a:t>CU/LDEO), Gus </a:t>
            </a:r>
            <a:r>
              <a:rPr lang="en-US" sz="2000" dirty="0" smtClean="0">
                <a:solidFill>
                  <a:srgbClr val="000000"/>
                </a:solidFill>
                <a:latin typeface="+mj-lt"/>
              </a:rPr>
              <a:t>Correa (LDEO),</a:t>
            </a:r>
            <a:r>
              <a:rPr lang="en-US" sz="2000" dirty="0">
                <a:solidFill>
                  <a:srgbClr val="000000"/>
                </a:solidFill>
                <a:latin typeface="+mj-lt"/>
              </a:rPr>
              <a:t> </a:t>
            </a:r>
            <a:r>
              <a:rPr lang="en-US" sz="2000" dirty="0" smtClean="0">
                <a:solidFill>
                  <a:srgbClr val="000000"/>
                </a:solidFill>
                <a:latin typeface="+mj-lt"/>
              </a:rPr>
              <a:t>Larry </a:t>
            </a:r>
            <a:r>
              <a:rPr lang="en-US" sz="2000" dirty="0">
                <a:solidFill>
                  <a:srgbClr val="000000"/>
                </a:solidFill>
                <a:latin typeface="+mj-lt"/>
              </a:rPr>
              <a:t>Horowitz </a:t>
            </a:r>
            <a:r>
              <a:rPr lang="en-US" sz="2000" dirty="0" smtClean="0">
                <a:solidFill>
                  <a:srgbClr val="000000"/>
                </a:solidFill>
                <a:latin typeface="+mj-lt"/>
              </a:rPr>
              <a:t>(NOAA/GFDL), </a:t>
            </a:r>
            <a:r>
              <a:rPr lang="en-US" sz="2000" dirty="0" err="1" smtClean="0">
                <a:solidFill>
                  <a:srgbClr val="000000"/>
                </a:solidFill>
                <a:latin typeface="+mj-lt"/>
              </a:rPr>
              <a:t>Vaishali</a:t>
            </a:r>
            <a:r>
              <a:rPr lang="en-US" sz="2000" dirty="0" smtClean="0">
                <a:solidFill>
                  <a:srgbClr val="000000"/>
                </a:solidFill>
                <a:latin typeface="+mj-lt"/>
              </a:rPr>
              <a:t> </a:t>
            </a:r>
            <a:r>
              <a:rPr lang="en-US" sz="2000" dirty="0" err="1" smtClean="0">
                <a:solidFill>
                  <a:srgbClr val="000000"/>
                </a:solidFill>
                <a:latin typeface="+mj-lt"/>
              </a:rPr>
              <a:t>Naik</a:t>
            </a:r>
            <a:r>
              <a:rPr lang="en-US" sz="2000" dirty="0" smtClean="0">
                <a:solidFill>
                  <a:srgbClr val="000000"/>
                </a:solidFill>
                <a:latin typeface="+mj-lt"/>
              </a:rPr>
              <a:t> (UCAR/GFDL)</a:t>
            </a:r>
            <a:endParaRPr lang="en-US" sz="2000" dirty="0">
              <a:solidFill>
                <a:srgbClr val="000000"/>
              </a:solidFill>
              <a:latin typeface="+mj-lt"/>
            </a:endParaRPr>
          </a:p>
        </p:txBody>
      </p:sp>
      <p:pic>
        <p:nvPicPr>
          <p:cNvPr id="11" name="Picture 10" descr="aqast_logo_222x22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7161" y="4976704"/>
            <a:ext cx="1196985" cy="1078354"/>
          </a:xfrm>
          <a:prstGeom prst="rect">
            <a:avLst/>
          </a:prstGeom>
        </p:spPr>
      </p:pic>
      <p:pic>
        <p:nvPicPr>
          <p:cNvPr id="12" name="Picture 11" descr="LamontLogo_300dpi.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2376" y="4976704"/>
            <a:ext cx="4185644" cy="526497"/>
          </a:xfrm>
          <a:prstGeom prst="rect">
            <a:avLst/>
          </a:prstGeom>
        </p:spPr>
      </p:pic>
      <p:pic>
        <p:nvPicPr>
          <p:cNvPr id="13" name="Picture 12" descr="280OfficialColumbiaLog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2417" y="4445975"/>
            <a:ext cx="2923943" cy="434087"/>
          </a:xfrm>
          <a:prstGeom prst="rect">
            <a:avLst/>
          </a:prstGeom>
        </p:spPr>
      </p:pic>
      <p:pic>
        <p:nvPicPr>
          <p:cNvPr id="14" name="Picture 4218" descr="GFDLLogoLarge"/>
          <p:cNvPicPr>
            <a:picLocks noChangeAspect="1" noChangeArrowheads="1"/>
          </p:cNvPicPr>
          <p:nvPr/>
        </p:nvPicPr>
        <p:blipFill>
          <a:blip r:embed="rId8">
            <a:extLst>
              <a:ext uri="{28A0092B-C50C-407E-A947-70E740481C1C}">
                <a14:useLocalDpi xmlns:a14="http://schemas.microsoft.com/office/drawing/2010/main" val="0"/>
              </a:ext>
            </a:extLst>
          </a:blip>
          <a:srcRect l="22003" t="29381" r="21886" b="28745"/>
          <a:stretch>
            <a:fillRect/>
          </a:stretch>
        </p:blipFill>
        <p:spPr bwMode="auto">
          <a:xfrm>
            <a:off x="1034767" y="5836938"/>
            <a:ext cx="1108562" cy="106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217" descr="NOAALogoLarge"/>
          <p:cNvPicPr>
            <a:picLocks noChangeAspect="1" noChangeArrowheads="1"/>
          </p:cNvPicPr>
          <p:nvPr/>
        </p:nvPicPr>
        <p:blipFill>
          <a:blip r:embed="rId9">
            <a:extLst>
              <a:ext uri="{28A0092B-C50C-407E-A947-70E740481C1C}">
                <a14:useLocalDpi xmlns:a14="http://schemas.microsoft.com/office/drawing/2010/main" val="0"/>
              </a:ext>
            </a:extLst>
          </a:blip>
          <a:srcRect l="24004" t="24287" r="21649" b="34201"/>
          <a:stretch>
            <a:fillRect/>
          </a:stretch>
        </p:blipFill>
        <p:spPr bwMode="auto">
          <a:xfrm>
            <a:off x="0" y="5836938"/>
            <a:ext cx="1034767" cy="106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epa-logo.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4066" y="3932674"/>
            <a:ext cx="855063" cy="931103"/>
          </a:xfrm>
          <a:prstGeom prst="rect">
            <a:avLst/>
          </a:prstGeom>
        </p:spPr>
      </p:pic>
      <p:pic>
        <p:nvPicPr>
          <p:cNvPr id="20" name="Picture 4" descr="C:\WINDOWS\Desktop\April Powerpoint\August\Starblock.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5136" y="4959276"/>
            <a:ext cx="1799261" cy="78583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234655" y="5389944"/>
            <a:ext cx="881364" cy="355162"/>
          </a:xfrm>
          <a:prstGeom prst="rect">
            <a:avLst/>
          </a:prstGeom>
        </p:spPr>
        <p:txBody>
          <a:bodyPr wrap="none">
            <a:spAutoFit/>
          </a:bodyPr>
          <a:lstStyle/>
          <a:p>
            <a:r>
              <a:rPr lang="en-US" sz="1050" dirty="0"/>
              <a:t>83520601 </a:t>
            </a:r>
          </a:p>
        </p:txBody>
      </p:sp>
      <p:sp>
        <p:nvSpPr>
          <p:cNvPr id="4" name="Rectangle 3"/>
          <p:cNvSpPr/>
          <p:nvPr/>
        </p:nvSpPr>
        <p:spPr>
          <a:xfrm>
            <a:off x="7204328" y="3147841"/>
            <a:ext cx="4572000" cy="461665"/>
          </a:xfrm>
          <a:prstGeom prst="rect">
            <a:avLst/>
          </a:prstGeom>
        </p:spPr>
        <p:txBody>
          <a:bodyPr>
            <a:spAutoFit/>
          </a:bodyPr>
          <a:lstStyle/>
          <a:p>
            <a:r>
              <a:rPr lang="en-US" sz="12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a:cs typeface="Times"/>
              </a:rPr>
              <a:t>Lower Manhattan, 1948 </a:t>
            </a:r>
          </a:p>
          <a:p>
            <a:r>
              <a:rPr lang="en-US" sz="12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a:cs typeface="Times"/>
              </a:rPr>
              <a:t>Image Credit: Unknown</a:t>
            </a:r>
          </a:p>
        </p:txBody>
      </p:sp>
    </p:spTree>
    <p:extLst>
      <p:ext uri="{BB962C8B-B14F-4D97-AF65-F5344CB8AC3E}">
        <p14:creationId xmlns:p14="http://schemas.microsoft.com/office/powerpoint/2010/main" val="30857607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solidFill>
                  <a:srgbClr val="000000"/>
                </a:solidFill>
                <a:latin typeface="Calibri"/>
                <a:cs typeface="Calibri"/>
              </a:rPr>
              <a:t>Evaluation of CM3 with observational surface O</a:t>
            </a:r>
            <a:r>
              <a:rPr lang="en-US" baseline="-25000" dirty="0" smtClean="0">
                <a:solidFill>
                  <a:srgbClr val="000000"/>
                </a:solidFill>
                <a:latin typeface="Calibri"/>
                <a:cs typeface="Calibri"/>
              </a:rPr>
              <a:t>3</a:t>
            </a:r>
            <a:r>
              <a:rPr lang="en-US" dirty="0" smtClean="0">
                <a:solidFill>
                  <a:srgbClr val="000000"/>
                </a:solidFill>
                <a:latin typeface="Calibri"/>
                <a:cs typeface="Calibri"/>
              </a:rPr>
              <a:t> over NE </a:t>
            </a:r>
            <a:r>
              <a:rPr lang="en-US" sz="1400" dirty="0" smtClean="0">
                <a:latin typeface="Calibri"/>
                <a:cs typeface="Calibri"/>
              </a:rPr>
              <a:t/>
            </a:r>
            <a:br>
              <a:rPr lang="en-US" sz="1400" dirty="0" smtClean="0">
                <a:latin typeface="Calibri"/>
                <a:cs typeface="Calibri"/>
              </a:rPr>
            </a:br>
            <a:endParaRPr lang="en-US" sz="1200" dirty="0">
              <a:latin typeface="Calibri"/>
              <a:cs typeface="Calibri"/>
            </a:endParaRPr>
          </a:p>
        </p:txBody>
      </p:sp>
      <p:sp>
        <p:nvSpPr>
          <p:cNvPr id="12" name="TextBox 11"/>
          <p:cNvSpPr txBox="1"/>
          <p:nvPr/>
        </p:nvSpPr>
        <p:spPr>
          <a:xfrm>
            <a:off x="7287424" y="1480739"/>
            <a:ext cx="2048933" cy="369332"/>
          </a:xfrm>
          <a:prstGeom prst="rect">
            <a:avLst/>
          </a:prstGeom>
          <a:noFill/>
        </p:spPr>
        <p:txBody>
          <a:bodyPr wrap="square" rtlCol="0">
            <a:spAutoFit/>
          </a:bodyPr>
          <a:lstStyle/>
          <a:p>
            <a:r>
              <a:rPr lang="en-US" b="1" dirty="0" smtClean="0">
                <a:solidFill>
                  <a:srgbClr val="FF0000"/>
                </a:solidFill>
              </a:rPr>
              <a:t>-10% IMW </a:t>
            </a:r>
            <a:r>
              <a:rPr lang="en-US" b="1" dirty="0" err="1" smtClean="0">
                <a:solidFill>
                  <a:srgbClr val="FF0000"/>
                </a:solidFill>
              </a:rPr>
              <a:t>NO</a:t>
            </a:r>
            <a:r>
              <a:rPr lang="en-US" b="1" baseline="-25000" dirty="0" err="1" smtClean="0">
                <a:solidFill>
                  <a:srgbClr val="FF0000"/>
                </a:solidFill>
              </a:rPr>
              <a:t>x</a:t>
            </a:r>
            <a:endParaRPr lang="en-US" b="1" baseline="-25000" dirty="0" smtClean="0">
              <a:solidFill>
                <a:srgbClr val="FF0000"/>
              </a:solidFill>
            </a:endParaRPr>
          </a:p>
        </p:txBody>
      </p:sp>
      <p:grpSp>
        <p:nvGrpSpPr>
          <p:cNvPr id="13" name="Group 12"/>
          <p:cNvGrpSpPr/>
          <p:nvPr/>
        </p:nvGrpSpPr>
        <p:grpSpPr>
          <a:xfrm>
            <a:off x="406308" y="1243420"/>
            <a:ext cx="11916983" cy="4459050"/>
            <a:chOff x="43434" y="1243420"/>
            <a:chExt cx="11916983" cy="4459050"/>
          </a:xfrm>
        </p:grpSpPr>
        <p:grpSp>
          <p:nvGrpSpPr>
            <p:cNvPr id="8" name="Group 7"/>
            <p:cNvGrpSpPr/>
            <p:nvPr/>
          </p:nvGrpSpPr>
          <p:grpSpPr>
            <a:xfrm>
              <a:off x="43434" y="1243420"/>
              <a:ext cx="11916983" cy="4459050"/>
              <a:chOff x="43434" y="1243420"/>
              <a:chExt cx="11916983" cy="4459050"/>
            </a:xfrm>
          </p:grpSpPr>
          <p:grpSp>
            <p:nvGrpSpPr>
              <p:cNvPr id="3" name="Group 2"/>
              <p:cNvGrpSpPr/>
              <p:nvPr/>
            </p:nvGrpSpPr>
            <p:grpSpPr>
              <a:xfrm>
                <a:off x="43434" y="1243420"/>
                <a:ext cx="11916983" cy="4459050"/>
                <a:chOff x="511443" y="1282798"/>
                <a:chExt cx="9336357" cy="360615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43" y="1282798"/>
                  <a:ext cx="9336357" cy="3596403"/>
                </a:xfrm>
                <a:prstGeom prst="rect">
                  <a:avLst/>
                </a:prstGeom>
              </p:spPr>
            </p:pic>
            <p:sp>
              <p:nvSpPr>
                <p:cNvPr id="9" name="TextBox 8"/>
                <p:cNvSpPr txBox="1"/>
                <p:nvPr/>
              </p:nvSpPr>
              <p:spPr>
                <a:xfrm>
                  <a:off x="921632" y="4306508"/>
                  <a:ext cx="4795047" cy="582442"/>
                </a:xfrm>
                <a:prstGeom prst="rect">
                  <a:avLst/>
                </a:prstGeom>
              </p:spPr>
              <p:style>
                <a:lnRef idx="2">
                  <a:schemeClr val="accent3"/>
                </a:lnRef>
                <a:fillRef idx="1">
                  <a:schemeClr val="lt1"/>
                </a:fillRef>
                <a:effectRef idx="0">
                  <a:schemeClr val="accent3"/>
                </a:effectRef>
                <a:fontRef idx="minor">
                  <a:schemeClr val="dk1"/>
                </a:fontRef>
              </p:style>
              <p:txBody>
                <a:bodyPr wrap="square" lIns="438912" tIns="219456" rIns="438912" bIns="219456" rtlCol="0">
                  <a:spAutoFit/>
                </a:bodyPr>
                <a:lstStyle/>
                <a:p>
                  <a:r>
                    <a:rPr lang="en-US" dirty="0" smtClean="0"/>
                    <a:t>    Feb    </a:t>
                  </a:r>
                  <a:r>
                    <a:rPr lang="en-US" dirty="0"/>
                    <a:t> </a:t>
                  </a:r>
                  <a:r>
                    <a:rPr lang="en-US" dirty="0" smtClean="0"/>
                    <a:t> Apr       Jun       Aug      Oct      Dec        	</a:t>
                  </a:r>
                </a:p>
              </p:txBody>
            </p:sp>
          </p:grpSp>
          <p:sp>
            <p:nvSpPr>
              <p:cNvPr id="11" name="TextBox 10"/>
              <p:cNvSpPr txBox="1"/>
              <p:nvPr/>
            </p:nvSpPr>
            <p:spPr>
              <a:xfrm>
                <a:off x="4218917" y="1888854"/>
                <a:ext cx="2048933" cy="369332"/>
              </a:xfrm>
              <a:prstGeom prst="rect">
                <a:avLst/>
              </a:prstGeom>
              <a:noFill/>
            </p:spPr>
            <p:txBody>
              <a:bodyPr wrap="square" rtlCol="0">
                <a:spAutoFit/>
              </a:bodyPr>
              <a:lstStyle/>
              <a:p>
                <a:r>
                  <a:rPr lang="en-US" b="1" dirty="0" smtClean="0">
                    <a:solidFill>
                      <a:srgbClr val="660066"/>
                    </a:solidFill>
                  </a:rPr>
                  <a:t>-26% NE </a:t>
                </a:r>
                <a:r>
                  <a:rPr lang="en-US" b="1" dirty="0" err="1" smtClean="0">
                    <a:solidFill>
                      <a:srgbClr val="660066"/>
                    </a:solidFill>
                  </a:rPr>
                  <a:t>NO</a:t>
                </a:r>
                <a:r>
                  <a:rPr lang="en-US" b="1" baseline="-25000" dirty="0" err="1" smtClean="0">
                    <a:solidFill>
                      <a:srgbClr val="660066"/>
                    </a:solidFill>
                  </a:rPr>
                  <a:t>x</a:t>
                </a:r>
                <a:endParaRPr lang="en-US" b="1" baseline="-25000" dirty="0" smtClean="0">
                  <a:solidFill>
                    <a:srgbClr val="660066"/>
                  </a:solidFill>
                </a:endParaRPr>
              </a:p>
            </p:txBody>
          </p:sp>
        </p:grpSp>
        <p:grpSp>
          <p:nvGrpSpPr>
            <p:cNvPr id="5" name="Group 4"/>
            <p:cNvGrpSpPr/>
            <p:nvPr/>
          </p:nvGrpSpPr>
          <p:grpSpPr>
            <a:xfrm>
              <a:off x="1579767" y="3796234"/>
              <a:ext cx="3919469" cy="1030708"/>
              <a:chOff x="161262" y="3089147"/>
              <a:chExt cx="3919469" cy="1030708"/>
            </a:xfrm>
          </p:grpSpPr>
          <p:sp>
            <p:nvSpPr>
              <p:cNvPr id="6" name="TextBox 5"/>
              <p:cNvSpPr txBox="1"/>
              <p:nvPr/>
            </p:nvSpPr>
            <p:spPr>
              <a:xfrm>
                <a:off x="161262" y="3396580"/>
                <a:ext cx="3919469" cy="7232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dirty="0" smtClean="0">
                    <a:latin typeface="Calibri"/>
                    <a:cs typeface="Calibri"/>
                  </a:rPr>
                  <a:t>Solid: 1991-1996</a:t>
                </a:r>
                <a:r>
                  <a:rPr lang="en-US" sz="1400" b="1" dirty="0" smtClean="0">
                    <a:latin typeface="Calibri"/>
                    <a:cs typeface="Calibri"/>
                  </a:rPr>
                  <a:t>, pre-</a:t>
                </a:r>
                <a:r>
                  <a:rPr lang="en-US" sz="1400" b="1" dirty="0" err="1" smtClean="0">
                    <a:latin typeface="Calibri"/>
                    <a:cs typeface="Calibri"/>
                  </a:rPr>
                  <a:t>NO</a:t>
                </a:r>
                <a:r>
                  <a:rPr lang="en-US" sz="1400" b="1" baseline="-25000" dirty="0" err="1" smtClean="0">
                    <a:latin typeface="Calibri"/>
                    <a:cs typeface="Calibri"/>
                  </a:rPr>
                  <a:t>x</a:t>
                </a:r>
                <a:r>
                  <a:rPr lang="en-US" sz="1400" b="1" dirty="0" smtClean="0">
                    <a:latin typeface="Calibri"/>
                    <a:cs typeface="Calibri"/>
                  </a:rPr>
                  <a:t> emission controls </a:t>
                </a:r>
              </a:p>
              <a:p>
                <a:r>
                  <a:rPr lang="en-US" sz="1400" dirty="0" smtClean="0">
                    <a:latin typeface="Calibri"/>
                    <a:cs typeface="Calibri"/>
                  </a:rPr>
                  <a:t>Dashed: 2004-2009, </a:t>
                </a:r>
                <a:r>
                  <a:rPr lang="en-US" sz="1400" b="1" dirty="0" smtClean="0">
                    <a:latin typeface="Calibri"/>
                    <a:cs typeface="Calibri"/>
                  </a:rPr>
                  <a:t>post-</a:t>
                </a:r>
                <a:r>
                  <a:rPr lang="en-US" sz="1400" b="1" dirty="0" err="1" smtClean="0">
                    <a:latin typeface="Calibri"/>
                    <a:cs typeface="Calibri"/>
                  </a:rPr>
                  <a:t>NO</a:t>
                </a:r>
                <a:r>
                  <a:rPr lang="en-US" sz="1400" b="1" baseline="-25000" dirty="0" err="1" smtClean="0">
                    <a:latin typeface="Calibri"/>
                    <a:cs typeface="Calibri"/>
                  </a:rPr>
                  <a:t>x</a:t>
                </a:r>
                <a:r>
                  <a:rPr lang="en-US" sz="1400" b="1" dirty="0" smtClean="0">
                    <a:latin typeface="Calibri"/>
                    <a:cs typeface="Calibri"/>
                  </a:rPr>
                  <a:t> emission decreases</a:t>
                </a:r>
              </a:p>
              <a:p>
                <a:endParaRPr lang="en-US" sz="1300" dirty="0">
                  <a:latin typeface="Calibri"/>
                  <a:cs typeface="Calibri"/>
                </a:endParaRPr>
              </a:p>
            </p:txBody>
          </p:sp>
          <p:sp>
            <p:nvSpPr>
              <p:cNvPr id="7" name="TextBox 6"/>
              <p:cNvSpPr txBox="1"/>
              <p:nvPr/>
            </p:nvSpPr>
            <p:spPr>
              <a:xfrm>
                <a:off x="964781" y="3089147"/>
                <a:ext cx="1433285"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smtClean="0">
                    <a:latin typeface="Calibri"/>
                    <a:cs typeface="Calibri"/>
                  </a:rPr>
                  <a:t>OBS </a:t>
                </a:r>
                <a:r>
                  <a:rPr lang="en-US" b="1" dirty="0" smtClean="0">
                    <a:solidFill>
                      <a:srgbClr val="FF0000"/>
                    </a:solidFill>
                    <a:latin typeface="Calibri"/>
                    <a:cs typeface="Calibri"/>
                  </a:rPr>
                  <a:t>CM3</a:t>
                </a:r>
              </a:p>
            </p:txBody>
          </p:sp>
        </p:grpSp>
      </p:grpSp>
      <p:sp>
        <p:nvSpPr>
          <p:cNvPr id="14" name="TextBox 13"/>
          <p:cNvSpPr txBox="1"/>
          <p:nvPr/>
        </p:nvSpPr>
        <p:spPr>
          <a:xfrm>
            <a:off x="6465714" y="1243420"/>
            <a:ext cx="6416263" cy="4598183"/>
          </a:xfrm>
          <a:prstGeom prst="rect">
            <a:avLst/>
          </a:prstGeom>
        </p:spPr>
        <p:style>
          <a:lnRef idx="2">
            <a:schemeClr val="accent3"/>
          </a:lnRef>
          <a:fillRef idx="1">
            <a:schemeClr val="lt1"/>
          </a:fillRef>
          <a:effectRef idx="0">
            <a:schemeClr val="accent3"/>
          </a:effectRef>
          <a:fontRef idx="minor">
            <a:schemeClr val="dk1"/>
          </a:fontRef>
        </p:style>
        <p:txBody>
          <a:bodyPr wrap="square" lIns="438912" tIns="219456" rIns="438912" bIns="219456"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18" name="TextBox 17"/>
          <p:cNvSpPr txBox="1"/>
          <p:nvPr/>
        </p:nvSpPr>
        <p:spPr>
          <a:xfrm>
            <a:off x="6404540" y="4375243"/>
            <a:ext cx="2505095"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rgbClr val="0000FF"/>
                </a:solidFill>
                <a:latin typeface="Calibri"/>
                <a:cs typeface="Calibri"/>
                <a:sym typeface="Wingdings"/>
              </a:rPr>
              <a:t>Despite high bias, CM3 captures the overall structure of the seasonal surface O</a:t>
            </a:r>
            <a:r>
              <a:rPr lang="en-US" baseline="-25000" dirty="0" smtClean="0">
                <a:solidFill>
                  <a:srgbClr val="0000FF"/>
                </a:solidFill>
                <a:latin typeface="Calibri"/>
                <a:cs typeface="Calibri"/>
                <a:sym typeface="Wingdings"/>
              </a:rPr>
              <a:t>3</a:t>
            </a:r>
            <a:r>
              <a:rPr lang="en-US" dirty="0" smtClean="0">
                <a:solidFill>
                  <a:srgbClr val="0000FF"/>
                </a:solidFill>
                <a:latin typeface="Calibri"/>
                <a:cs typeface="Calibri"/>
                <a:sym typeface="Wingdings"/>
              </a:rPr>
              <a:t> changes over the NE &amp; thus the response of surface O</a:t>
            </a:r>
            <a:r>
              <a:rPr lang="en-US" baseline="-25000" dirty="0" smtClean="0">
                <a:solidFill>
                  <a:srgbClr val="0000FF"/>
                </a:solidFill>
                <a:latin typeface="Calibri"/>
                <a:cs typeface="Calibri"/>
                <a:sym typeface="Wingdings"/>
              </a:rPr>
              <a:t>3</a:t>
            </a:r>
            <a:r>
              <a:rPr lang="en-US" dirty="0" smtClean="0">
                <a:solidFill>
                  <a:srgbClr val="0000FF"/>
                </a:solidFill>
                <a:latin typeface="Calibri"/>
                <a:cs typeface="Calibri"/>
                <a:sym typeface="Wingdings"/>
              </a:rPr>
              <a:t> to the </a:t>
            </a:r>
            <a:r>
              <a:rPr lang="en-US" dirty="0" err="1" smtClean="0">
                <a:solidFill>
                  <a:srgbClr val="0000FF"/>
                </a:solidFill>
                <a:latin typeface="Calibri"/>
                <a:cs typeface="Calibri"/>
                <a:sym typeface="Wingdings"/>
              </a:rPr>
              <a:t>NO</a:t>
            </a:r>
            <a:r>
              <a:rPr lang="en-US" baseline="-25000" dirty="0" err="1" smtClean="0">
                <a:solidFill>
                  <a:srgbClr val="0000FF"/>
                </a:solidFill>
                <a:latin typeface="Calibri"/>
                <a:cs typeface="Calibri"/>
                <a:sym typeface="Wingdings"/>
              </a:rPr>
              <a:t>x</a:t>
            </a:r>
            <a:r>
              <a:rPr lang="en-US" dirty="0" smtClean="0">
                <a:solidFill>
                  <a:srgbClr val="0000FF"/>
                </a:solidFill>
                <a:latin typeface="Calibri"/>
                <a:cs typeface="Calibri"/>
                <a:sym typeface="Wingdings"/>
              </a:rPr>
              <a:t> emission controls</a:t>
            </a:r>
            <a:endParaRPr lang="en-US" dirty="0" smtClean="0">
              <a:solidFill>
                <a:srgbClr val="0000FF"/>
              </a:solidFill>
              <a:latin typeface="Calibri"/>
              <a:cs typeface="Calibri"/>
            </a:endParaRPr>
          </a:p>
        </p:txBody>
      </p:sp>
      <p:sp>
        <p:nvSpPr>
          <p:cNvPr id="16" name="TextBox 15"/>
          <p:cNvSpPr txBox="1"/>
          <p:nvPr/>
        </p:nvSpPr>
        <p:spPr>
          <a:xfrm>
            <a:off x="6085522" y="1219129"/>
            <a:ext cx="3250835" cy="7386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smtClean="0"/>
              <a:t>mean across 3 regionally representative </a:t>
            </a:r>
            <a:r>
              <a:rPr lang="en-US" sz="1400" dirty="0" err="1" smtClean="0"/>
              <a:t>CASTNet</a:t>
            </a:r>
            <a:r>
              <a:rPr lang="en-US" sz="1400" dirty="0" smtClean="0"/>
              <a:t> sites [</a:t>
            </a:r>
            <a:r>
              <a:rPr lang="en-US" sz="1400" i="1" dirty="0" err="1" smtClean="0"/>
              <a:t>Reidmiller</a:t>
            </a:r>
            <a:r>
              <a:rPr lang="en-US" sz="1400" i="1" dirty="0" smtClean="0"/>
              <a:t> et al.,</a:t>
            </a:r>
            <a:r>
              <a:rPr lang="en-US" sz="1400" dirty="0" smtClean="0"/>
              <a:t> 2008]</a:t>
            </a:r>
            <a:endParaRPr lang="en-US" sz="1400" dirty="0"/>
          </a:p>
        </p:txBody>
      </p:sp>
      <p:grpSp>
        <p:nvGrpSpPr>
          <p:cNvPr id="17" name="Group 16"/>
          <p:cNvGrpSpPr/>
          <p:nvPr/>
        </p:nvGrpSpPr>
        <p:grpSpPr>
          <a:xfrm>
            <a:off x="6758981" y="1987601"/>
            <a:ext cx="2055782" cy="2284788"/>
            <a:chOff x="7113183" y="901824"/>
            <a:chExt cx="3133917" cy="3743950"/>
          </a:xfrm>
        </p:grpSpPr>
        <p:pic>
          <p:nvPicPr>
            <p:cNvPr id="19" name="Picture 18"/>
            <p:cNvPicPr>
              <a:picLocks noChangeAspect="1"/>
            </p:cNvPicPr>
            <p:nvPr/>
          </p:nvPicPr>
          <p:blipFill rotWithShape="1">
            <a:blip r:embed="rId4"/>
            <a:srcRect l="66416" b="53757"/>
            <a:stretch/>
          </p:blipFill>
          <p:spPr>
            <a:xfrm>
              <a:off x="7113183" y="901824"/>
              <a:ext cx="3133917" cy="2701225"/>
            </a:xfrm>
            <a:prstGeom prst="rect">
              <a:avLst/>
            </a:prstGeom>
          </p:spPr>
        </p:pic>
        <p:pic>
          <p:nvPicPr>
            <p:cNvPr id="20" name="Picture 19"/>
            <p:cNvPicPr>
              <a:picLocks noChangeAspect="1"/>
            </p:cNvPicPr>
            <p:nvPr/>
          </p:nvPicPr>
          <p:blipFill rotWithShape="1">
            <a:blip r:embed="rId4"/>
            <a:srcRect l="76386" t="28408" r="19445" b="62682"/>
            <a:stretch/>
          </p:blipFill>
          <p:spPr>
            <a:xfrm>
              <a:off x="7258327" y="3873070"/>
              <a:ext cx="290285" cy="388380"/>
            </a:xfrm>
            <a:prstGeom prst="rect">
              <a:avLst/>
            </a:prstGeom>
          </p:spPr>
        </p:pic>
        <p:sp>
          <p:nvSpPr>
            <p:cNvPr id="21" name="TextBox 20"/>
            <p:cNvSpPr txBox="1"/>
            <p:nvPr/>
          </p:nvSpPr>
          <p:spPr>
            <a:xfrm>
              <a:off x="7536517" y="3788403"/>
              <a:ext cx="2710583" cy="857371"/>
            </a:xfrm>
            <a:prstGeom prst="rect">
              <a:avLst/>
            </a:prstGeom>
            <a:noFill/>
          </p:spPr>
          <p:txBody>
            <a:bodyPr wrap="square" rtlCol="0">
              <a:spAutoFit/>
            </a:bodyPr>
            <a:lstStyle/>
            <a:p>
              <a:r>
                <a:rPr lang="en-US" sz="1400" dirty="0" smtClean="0">
                  <a:solidFill>
                    <a:srgbClr val="000000"/>
                  </a:solidFill>
                </a:rPr>
                <a:t>Regionally </a:t>
              </a:r>
            </a:p>
            <a:p>
              <a:r>
                <a:rPr lang="en-US" sz="1400" dirty="0">
                  <a:solidFill>
                    <a:srgbClr val="000000"/>
                  </a:solidFill>
                </a:rPr>
                <a:t>r</a:t>
              </a:r>
              <a:r>
                <a:rPr lang="en-US" sz="1400" dirty="0" smtClean="0">
                  <a:solidFill>
                    <a:srgbClr val="000000"/>
                  </a:solidFill>
                </a:rPr>
                <a:t>epresentative site</a:t>
              </a:r>
              <a:endParaRPr lang="en-US" sz="1400" dirty="0">
                <a:solidFill>
                  <a:srgbClr val="000000"/>
                </a:solidFill>
              </a:endParaRPr>
            </a:p>
          </p:txBody>
        </p:sp>
      </p:grpSp>
      <p:sp>
        <p:nvSpPr>
          <p:cNvPr id="22" name="Oval 21"/>
          <p:cNvSpPr/>
          <p:nvPr/>
        </p:nvSpPr>
        <p:spPr bwMode="auto">
          <a:xfrm>
            <a:off x="7472537" y="2716163"/>
            <a:ext cx="825902" cy="678263"/>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23" name="Straight Arrow Connector 22"/>
          <p:cNvCxnSpPr/>
          <p:nvPr/>
        </p:nvCxnSpPr>
        <p:spPr bwMode="auto">
          <a:xfrm flipH="1">
            <a:off x="6085522" y="3054372"/>
            <a:ext cx="1367356" cy="57685"/>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5" name="TextBox 14"/>
          <p:cNvSpPr txBox="1"/>
          <p:nvPr/>
        </p:nvSpPr>
        <p:spPr>
          <a:xfrm>
            <a:off x="3530014" y="4657665"/>
            <a:ext cx="3373195" cy="338554"/>
          </a:xfrm>
          <a:prstGeom prst="rect">
            <a:avLst/>
          </a:prstGeom>
          <a:noFill/>
        </p:spPr>
        <p:txBody>
          <a:bodyPr wrap="square" rtlCol="0">
            <a:spAutoFit/>
          </a:bodyPr>
          <a:lstStyle/>
          <a:p>
            <a:r>
              <a:rPr lang="en-US" sz="1600" dirty="0" smtClean="0">
                <a:solidFill>
                  <a:srgbClr val="FF0000"/>
                </a:solidFill>
              </a:rPr>
              <a:t>3 Ensemble member mean</a:t>
            </a:r>
            <a:endParaRPr lang="en-US" sz="1600" dirty="0">
              <a:solidFill>
                <a:srgbClr val="FF0000"/>
              </a:solidFill>
            </a:endParaRPr>
          </a:p>
        </p:txBody>
      </p:sp>
      <p:sp>
        <p:nvSpPr>
          <p:cNvPr id="24" name="Isosceles Triangle 23"/>
          <p:cNvSpPr/>
          <p:nvPr/>
        </p:nvSpPr>
        <p:spPr bwMode="auto">
          <a:xfrm>
            <a:off x="3257529" y="4699309"/>
            <a:ext cx="272485" cy="215592"/>
          </a:xfrm>
          <a:prstGeom prst="triangl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9494204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solidFill>
                  <a:srgbClr val="000000"/>
                </a:solidFill>
                <a:latin typeface="Calibri"/>
                <a:cs typeface="Calibri"/>
              </a:rPr>
              <a:t>Evaluation of CM3 with observational surface O</a:t>
            </a:r>
            <a:r>
              <a:rPr lang="en-US" baseline="-25000" dirty="0" smtClean="0">
                <a:solidFill>
                  <a:srgbClr val="000000"/>
                </a:solidFill>
                <a:latin typeface="Calibri"/>
                <a:cs typeface="Calibri"/>
              </a:rPr>
              <a:t>3</a:t>
            </a:r>
            <a:r>
              <a:rPr lang="en-US" dirty="0" smtClean="0">
                <a:solidFill>
                  <a:srgbClr val="000000"/>
                </a:solidFill>
                <a:latin typeface="Calibri"/>
                <a:cs typeface="Calibri"/>
              </a:rPr>
              <a:t> over NE </a:t>
            </a:r>
            <a:r>
              <a:rPr lang="en-US" sz="1400" dirty="0" smtClean="0">
                <a:latin typeface="Calibri"/>
                <a:cs typeface="Calibri"/>
              </a:rPr>
              <a:t/>
            </a:r>
            <a:br>
              <a:rPr lang="en-US" sz="1400" dirty="0" smtClean="0">
                <a:latin typeface="Calibri"/>
                <a:cs typeface="Calibri"/>
              </a:rPr>
            </a:br>
            <a:endParaRPr lang="en-US" sz="1200" dirty="0">
              <a:latin typeface="Calibri"/>
              <a:cs typeface="Calibri"/>
            </a:endParaRPr>
          </a:p>
        </p:txBody>
      </p:sp>
      <p:sp>
        <p:nvSpPr>
          <p:cNvPr id="12" name="TextBox 11"/>
          <p:cNvSpPr txBox="1"/>
          <p:nvPr/>
        </p:nvSpPr>
        <p:spPr>
          <a:xfrm>
            <a:off x="7287424" y="1480739"/>
            <a:ext cx="2048933" cy="369332"/>
          </a:xfrm>
          <a:prstGeom prst="rect">
            <a:avLst/>
          </a:prstGeom>
          <a:noFill/>
        </p:spPr>
        <p:txBody>
          <a:bodyPr wrap="square" rtlCol="0">
            <a:spAutoFit/>
          </a:bodyPr>
          <a:lstStyle/>
          <a:p>
            <a:r>
              <a:rPr lang="en-US" b="1" dirty="0" smtClean="0">
                <a:solidFill>
                  <a:srgbClr val="FF0000"/>
                </a:solidFill>
              </a:rPr>
              <a:t>-10% IMW </a:t>
            </a:r>
            <a:r>
              <a:rPr lang="en-US" b="1" dirty="0" err="1" smtClean="0">
                <a:solidFill>
                  <a:srgbClr val="FF0000"/>
                </a:solidFill>
              </a:rPr>
              <a:t>NO</a:t>
            </a:r>
            <a:r>
              <a:rPr lang="en-US" b="1" baseline="-25000" dirty="0" err="1" smtClean="0">
                <a:solidFill>
                  <a:srgbClr val="FF0000"/>
                </a:solidFill>
              </a:rPr>
              <a:t>x</a:t>
            </a:r>
            <a:endParaRPr lang="en-US" b="1" baseline="-25000" dirty="0" smtClean="0">
              <a:solidFill>
                <a:srgbClr val="FF0000"/>
              </a:solidFill>
            </a:endParaRPr>
          </a:p>
        </p:txBody>
      </p:sp>
      <p:grpSp>
        <p:nvGrpSpPr>
          <p:cNvPr id="13" name="Group 12"/>
          <p:cNvGrpSpPr/>
          <p:nvPr/>
        </p:nvGrpSpPr>
        <p:grpSpPr>
          <a:xfrm>
            <a:off x="406308" y="1243420"/>
            <a:ext cx="11916983" cy="4459050"/>
            <a:chOff x="43434" y="1243420"/>
            <a:chExt cx="11916983" cy="4459050"/>
          </a:xfrm>
        </p:grpSpPr>
        <p:grpSp>
          <p:nvGrpSpPr>
            <p:cNvPr id="8" name="Group 7"/>
            <p:cNvGrpSpPr/>
            <p:nvPr/>
          </p:nvGrpSpPr>
          <p:grpSpPr>
            <a:xfrm>
              <a:off x="43434" y="1243420"/>
              <a:ext cx="11916983" cy="4459050"/>
              <a:chOff x="43434" y="1243420"/>
              <a:chExt cx="11916983" cy="4459050"/>
            </a:xfrm>
          </p:grpSpPr>
          <p:grpSp>
            <p:nvGrpSpPr>
              <p:cNvPr id="3" name="Group 2"/>
              <p:cNvGrpSpPr/>
              <p:nvPr/>
            </p:nvGrpSpPr>
            <p:grpSpPr>
              <a:xfrm>
                <a:off x="43434" y="1243420"/>
                <a:ext cx="11916983" cy="4459050"/>
                <a:chOff x="511443" y="1282798"/>
                <a:chExt cx="9336357" cy="360615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43" y="1282798"/>
                  <a:ext cx="9336357" cy="3596403"/>
                </a:xfrm>
                <a:prstGeom prst="rect">
                  <a:avLst/>
                </a:prstGeom>
              </p:spPr>
            </p:pic>
            <p:sp>
              <p:nvSpPr>
                <p:cNvPr id="9" name="TextBox 8"/>
                <p:cNvSpPr txBox="1"/>
                <p:nvPr/>
              </p:nvSpPr>
              <p:spPr>
                <a:xfrm>
                  <a:off x="921632" y="4306508"/>
                  <a:ext cx="4795047" cy="582442"/>
                </a:xfrm>
                <a:prstGeom prst="rect">
                  <a:avLst/>
                </a:prstGeom>
              </p:spPr>
              <p:style>
                <a:lnRef idx="2">
                  <a:schemeClr val="accent3"/>
                </a:lnRef>
                <a:fillRef idx="1">
                  <a:schemeClr val="lt1"/>
                </a:fillRef>
                <a:effectRef idx="0">
                  <a:schemeClr val="accent3"/>
                </a:effectRef>
                <a:fontRef idx="minor">
                  <a:schemeClr val="dk1"/>
                </a:fontRef>
              </p:style>
              <p:txBody>
                <a:bodyPr wrap="square" lIns="438912" tIns="219456" rIns="438912" bIns="219456" rtlCol="0">
                  <a:spAutoFit/>
                </a:bodyPr>
                <a:lstStyle/>
                <a:p>
                  <a:r>
                    <a:rPr lang="en-US" dirty="0" smtClean="0"/>
                    <a:t>    Feb    </a:t>
                  </a:r>
                  <a:r>
                    <a:rPr lang="en-US" dirty="0"/>
                    <a:t> </a:t>
                  </a:r>
                  <a:r>
                    <a:rPr lang="en-US" dirty="0" smtClean="0"/>
                    <a:t> Apr       Jun       Aug      Oct      Dec        	</a:t>
                  </a:r>
                </a:p>
              </p:txBody>
            </p:sp>
          </p:grpSp>
          <p:sp>
            <p:nvSpPr>
              <p:cNvPr id="11" name="TextBox 10"/>
              <p:cNvSpPr txBox="1"/>
              <p:nvPr/>
            </p:nvSpPr>
            <p:spPr>
              <a:xfrm>
                <a:off x="4218917" y="1888854"/>
                <a:ext cx="2048933" cy="369332"/>
              </a:xfrm>
              <a:prstGeom prst="rect">
                <a:avLst/>
              </a:prstGeom>
              <a:noFill/>
            </p:spPr>
            <p:txBody>
              <a:bodyPr wrap="square" rtlCol="0">
                <a:spAutoFit/>
              </a:bodyPr>
              <a:lstStyle/>
              <a:p>
                <a:r>
                  <a:rPr lang="en-US" b="1" dirty="0" smtClean="0">
                    <a:solidFill>
                      <a:srgbClr val="660066"/>
                    </a:solidFill>
                  </a:rPr>
                  <a:t>-26% NE </a:t>
                </a:r>
                <a:r>
                  <a:rPr lang="en-US" b="1" dirty="0" err="1" smtClean="0">
                    <a:solidFill>
                      <a:srgbClr val="660066"/>
                    </a:solidFill>
                  </a:rPr>
                  <a:t>NO</a:t>
                </a:r>
                <a:r>
                  <a:rPr lang="en-US" b="1" baseline="-25000" dirty="0" err="1" smtClean="0">
                    <a:solidFill>
                      <a:srgbClr val="660066"/>
                    </a:solidFill>
                  </a:rPr>
                  <a:t>x</a:t>
                </a:r>
                <a:endParaRPr lang="en-US" b="1" baseline="-25000" dirty="0" smtClean="0">
                  <a:solidFill>
                    <a:srgbClr val="660066"/>
                  </a:solidFill>
                </a:endParaRPr>
              </a:p>
            </p:txBody>
          </p:sp>
        </p:grpSp>
        <p:grpSp>
          <p:nvGrpSpPr>
            <p:cNvPr id="5" name="Group 4"/>
            <p:cNvGrpSpPr/>
            <p:nvPr/>
          </p:nvGrpSpPr>
          <p:grpSpPr>
            <a:xfrm>
              <a:off x="1579767" y="3796234"/>
              <a:ext cx="3919469" cy="1030708"/>
              <a:chOff x="161262" y="3089147"/>
              <a:chExt cx="3919469" cy="1030708"/>
            </a:xfrm>
          </p:grpSpPr>
          <p:sp>
            <p:nvSpPr>
              <p:cNvPr id="6" name="TextBox 5"/>
              <p:cNvSpPr txBox="1"/>
              <p:nvPr/>
            </p:nvSpPr>
            <p:spPr>
              <a:xfrm>
                <a:off x="161262" y="3396580"/>
                <a:ext cx="3919469" cy="7232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dirty="0" smtClean="0">
                    <a:latin typeface="Calibri"/>
                    <a:cs typeface="Calibri"/>
                  </a:rPr>
                  <a:t>Solid: 1991-1996</a:t>
                </a:r>
                <a:r>
                  <a:rPr lang="en-US" sz="1400" b="1" dirty="0" smtClean="0">
                    <a:latin typeface="Calibri"/>
                    <a:cs typeface="Calibri"/>
                  </a:rPr>
                  <a:t>, pre-</a:t>
                </a:r>
                <a:r>
                  <a:rPr lang="en-US" sz="1400" b="1" dirty="0" err="1" smtClean="0">
                    <a:latin typeface="Calibri"/>
                    <a:cs typeface="Calibri"/>
                  </a:rPr>
                  <a:t>NO</a:t>
                </a:r>
                <a:r>
                  <a:rPr lang="en-US" sz="1400" b="1" baseline="-25000" dirty="0" err="1" smtClean="0">
                    <a:latin typeface="Calibri"/>
                    <a:cs typeface="Calibri"/>
                  </a:rPr>
                  <a:t>x</a:t>
                </a:r>
                <a:r>
                  <a:rPr lang="en-US" sz="1400" b="1" dirty="0" smtClean="0">
                    <a:latin typeface="Calibri"/>
                    <a:cs typeface="Calibri"/>
                  </a:rPr>
                  <a:t> emission controls </a:t>
                </a:r>
              </a:p>
              <a:p>
                <a:r>
                  <a:rPr lang="en-US" sz="1400" dirty="0" smtClean="0">
                    <a:latin typeface="Calibri"/>
                    <a:cs typeface="Calibri"/>
                  </a:rPr>
                  <a:t>Dashed: 2004-2009, </a:t>
                </a:r>
                <a:r>
                  <a:rPr lang="en-US" sz="1400" b="1" dirty="0" smtClean="0">
                    <a:latin typeface="Calibri"/>
                    <a:cs typeface="Calibri"/>
                  </a:rPr>
                  <a:t>post-</a:t>
                </a:r>
                <a:r>
                  <a:rPr lang="en-US" sz="1400" b="1" dirty="0" err="1" smtClean="0">
                    <a:latin typeface="Calibri"/>
                    <a:cs typeface="Calibri"/>
                  </a:rPr>
                  <a:t>NO</a:t>
                </a:r>
                <a:r>
                  <a:rPr lang="en-US" sz="1400" b="1" baseline="-25000" dirty="0" err="1" smtClean="0">
                    <a:latin typeface="Calibri"/>
                    <a:cs typeface="Calibri"/>
                  </a:rPr>
                  <a:t>x</a:t>
                </a:r>
                <a:r>
                  <a:rPr lang="en-US" sz="1400" b="1" dirty="0" smtClean="0">
                    <a:latin typeface="Calibri"/>
                    <a:cs typeface="Calibri"/>
                  </a:rPr>
                  <a:t> emission decreases</a:t>
                </a:r>
              </a:p>
              <a:p>
                <a:endParaRPr lang="en-US" sz="1300" dirty="0">
                  <a:latin typeface="Calibri"/>
                  <a:cs typeface="Calibri"/>
                </a:endParaRPr>
              </a:p>
            </p:txBody>
          </p:sp>
          <p:sp>
            <p:nvSpPr>
              <p:cNvPr id="7" name="TextBox 6"/>
              <p:cNvSpPr txBox="1"/>
              <p:nvPr/>
            </p:nvSpPr>
            <p:spPr>
              <a:xfrm>
                <a:off x="964781" y="3089147"/>
                <a:ext cx="1433285"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smtClean="0">
                    <a:latin typeface="Calibri"/>
                    <a:cs typeface="Calibri"/>
                  </a:rPr>
                  <a:t>OBS </a:t>
                </a:r>
                <a:r>
                  <a:rPr lang="en-US" b="1" dirty="0" smtClean="0">
                    <a:solidFill>
                      <a:srgbClr val="FF0000"/>
                    </a:solidFill>
                    <a:latin typeface="Calibri"/>
                    <a:cs typeface="Calibri"/>
                  </a:rPr>
                  <a:t>CM3</a:t>
                </a:r>
              </a:p>
            </p:txBody>
          </p:sp>
        </p:grpSp>
      </p:grpSp>
      <p:sp>
        <p:nvSpPr>
          <p:cNvPr id="14" name="TextBox 13"/>
          <p:cNvSpPr txBox="1"/>
          <p:nvPr/>
        </p:nvSpPr>
        <p:spPr>
          <a:xfrm>
            <a:off x="6465714" y="1243420"/>
            <a:ext cx="6416263" cy="4598183"/>
          </a:xfrm>
          <a:prstGeom prst="rect">
            <a:avLst/>
          </a:prstGeom>
        </p:spPr>
        <p:style>
          <a:lnRef idx="2">
            <a:schemeClr val="accent3"/>
          </a:lnRef>
          <a:fillRef idx="1">
            <a:schemeClr val="lt1"/>
          </a:fillRef>
          <a:effectRef idx="0">
            <a:schemeClr val="accent3"/>
          </a:effectRef>
          <a:fontRef idx="minor">
            <a:schemeClr val="dk1"/>
          </a:fontRef>
        </p:style>
        <p:txBody>
          <a:bodyPr wrap="square" lIns="438912" tIns="219456" rIns="438912" bIns="219456"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17" name="TextBox 16"/>
          <p:cNvSpPr txBox="1"/>
          <p:nvPr/>
        </p:nvSpPr>
        <p:spPr>
          <a:xfrm>
            <a:off x="942080" y="5790175"/>
            <a:ext cx="4920030" cy="923330"/>
          </a:xfrm>
          <a:prstGeom prst="rect">
            <a:avLst/>
          </a:prstGeom>
          <a:noFill/>
        </p:spPr>
        <p:txBody>
          <a:bodyPr wrap="square" rtlCol="0">
            <a:spAutoFit/>
          </a:bodyPr>
          <a:lstStyle/>
          <a:p>
            <a:r>
              <a:rPr lang="en-US" dirty="0" smtClean="0">
                <a:solidFill>
                  <a:srgbClr val="660066"/>
                </a:solidFill>
              </a:rPr>
              <a:t>We conclude that we can use CM3 to determine how surface O</a:t>
            </a:r>
            <a:r>
              <a:rPr lang="en-US" baseline="-25000" dirty="0" smtClean="0">
                <a:solidFill>
                  <a:srgbClr val="660066"/>
                </a:solidFill>
              </a:rPr>
              <a:t>3</a:t>
            </a:r>
            <a:r>
              <a:rPr lang="en-US" dirty="0" smtClean="0">
                <a:solidFill>
                  <a:srgbClr val="660066"/>
                </a:solidFill>
              </a:rPr>
              <a:t> will respond to future precursor emission changes </a:t>
            </a:r>
          </a:p>
        </p:txBody>
      </p:sp>
      <p:sp>
        <p:nvSpPr>
          <p:cNvPr id="19" name="Right Arrow 18"/>
          <p:cNvSpPr/>
          <p:nvPr/>
        </p:nvSpPr>
        <p:spPr bwMode="auto">
          <a:xfrm>
            <a:off x="180080" y="5821019"/>
            <a:ext cx="762000" cy="543174"/>
          </a:xfrm>
          <a:prstGeom prst="rightArrow">
            <a:avLst/>
          </a:prstGeom>
          <a:solidFill>
            <a:srgbClr val="66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6" name="TextBox 25"/>
          <p:cNvSpPr txBox="1"/>
          <p:nvPr/>
        </p:nvSpPr>
        <p:spPr>
          <a:xfrm>
            <a:off x="6404540" y="4375243"/>
            <a:ext cx="2505095"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rgbClr val="0000FF"/>
                </a:solidFill>
                <a:latin typeface="Calibri"/>
                <a:cs typeface="Calibri"/>
                <a:sym typeface="Wingdings"/>
              </a:rPr>
              <a:t>Despite high bias, CM3 captures the overall structure of the seasonal surface O</a:t>
            </a:r>
            <a:r>
              <a:rPr lang="en-US" baseline="-25000" dirty="0" smtClean="0">
                <a:solidFill>
                  <a:srgbClr val="0000FF"/>
                </a:solidFill>
                <a:latin typeface="Calibri"/>
                <a:cs typeface="Calibri"/>
                <a:sym typeface="Wingdings"/>
              </a:rPr>
              <a:t>3</a:t>
            </a:r>
            <a:r>
              <a:rPr lang="en-US" dirty="0" smtClean="0">
                <a:solidFill>
                  <a:srgbClr val="0000FF"/>
                </a:solidFill>
                <a:latin typeface="Calibri"/>
                <a:cs typeface="Calibri"/>
                <a:sym typeface="Wingdings"/>
              </a:rPr>
              <a:t> changes over the NE &amp; thus the response of surface O</a:t>
            </a:r>
            <a:r>
              <a:rPr lang="en-US" baseline="-25000" dirty="0" smtClean="0">
                <a:solidFill>
                  <a:srgbClr val="0000FF"/>
                </a:solidFill>
                <a:latin typeface="Calibri"/>
                <a:cs typeface="Calibri"/>
                <a:sym typeface="Wingdings"/>
              </a:rPr>
              <a:t>3</a:t>
            </a:r>
            <a:r>
              <a:rPr lang="en-US" dirty="0" smtClean="0">
                <a:solidFill>
                  <a:srgbClr val="0000FF"/>
                </a:solidFill>
                <a:latin typeface="Calibri"/>
                <a:cs typeface="Calibri"/>
                <a:sym typeface="Wingdings"/>
              </a:rPr>
              <a:t> to the </a:t>
            </a:r>
            <a:r>
              <a:rPr lang="en-US" dirty="0" err="1" smtClean="0">
                <a:solidFill>
                  <a:srgbClr val="0000FF"/>
                </a:solidFill>
                <a:latin typeface="Calibri"/>
                <a:cs typeface="Calibri"/>
                <a:sym typeface="Wingdings"/>
              </a:rPr>
              <a:t>NO</a:t>
            </a:r>
            <a:r>
              <a:rPr lang="en-US" baseline="-25000" dirty="0" err="1" smtClean="0">
                <a:solidFill>
                  <a:srgbClr val="0000FF"/>
                </a:solidFill>
                <a:latin typeface="Calibri"/>
                <a:cs typeface="Calibri"/>
                <a:sym typeface="Wingdings"/>
              </a:rPr>
              <a:t>x</a:t>
            </a:r>
            <a:r>
              <a:rPr lang="en-US" dirty="0" smtClean="0">
                <a:solidFill>
                  <a:srgbClr val="0000FF"/>
                </a:solidFill>
                <a:latin typeface="Calibri"/>
                <a:cs typeface="Calibri"/>
                <a:sym typeface="Wingdings"/>
              </a:rPr>
              <a:t> emission controls</a:t>
            </a:r>
            <a:endParaRPr lang="en-US" dirty="0" smtClean="0">
              <a:solidFill>
                <a:srgbClr val="0000FF"/>
              </a:solidFill>
              <a:latin typeface="Calibri"/>
              <a:cs typeface="Calibri"/>
            </a:endParaRPr>
          </a:p>
        </p:txBody>
      </p:sp>
      <p:sp>
        <p:nvSpPr>
          <p:cNvPr id="27" name="TextBox 26"/>
          <p:cNvSpPr txBox="1"/>
          <p:nvPr/>
        </p:nvSpPr>
        <p:spPr>
          <a:xfrm>
            <a:off x="6085522" y="1219129"/>
            <a:ext cx="3250835" cy="7386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smtClean="0"/>
              <a:t>mean across 3 regionally representative </a:t>
            </a:r>
            <a:r>
              <a:rPr lang="en-US" sz="1400" dirty="0" err="1" smtClean="0"/>
              <a:t>CASTNet</a:t>
            </a:r>
            <a:r>
              <a:rPr lang="en-US" sz="1400" dirty="0" smtClean="0"/>
              <a:t> sites [</a:t>
            </a:r>
            <a:r>
              <a:rPr lang="en-US" sz="1400" i="1" dirty="0" err="1" smtClean="0"/>
              <a:t>Reidmiller</a:t>
            </a:r>
            <a:r>
              <a:rPr lang="en-US" sz="1400" i="1" dirty="0" smtClean="0"/>
              <a:t> et al.,</a:t>
            </a:r>
            <a:r>
              <a:rPr lang="en-US" sz="1400" dirty="0" smtClean="0"/>
              <a:t> 2008]</a:t>
            </a:r>
            <a:endParaRPr lang="en-US" sz="1400" dirty="0"/>
          </a:p>
        </p:txBody>
      </p:sp>
      <p:grpSp>
        <p:nvGrpSpPr>
          <p:cNvPr id="28" name="Group 27"/>
          <p:cNvGrpSpPr/>
          <p:nvPr/>
        </p:nvGrpSpPr>
        <p:grpSpPr>
          <a:xfrm>
            <a:off x="6758981" y="1987601"/>
            <a:ext cx="2055782" cy="2284788"/>
            <a:chOff x="7113183" y="901824"/>
            <a:chExt cx="3133917" cy="3743950"/>
          </a:xfrm>
        </p:grpSpPr>
        <p:pic>
          <p:nvPicPr>
            <p:cNvPr id="29" name="Picture 28"/>
            <p:cNvPicPr>
              <a:picLocks noChangeAspect="1"/>
            </p:cNvPicPr>
            <p:nvPr/>
          </p:nvPicPr>
          <p:blipFill rotWithShape="1">
            <a:blip r:embed="rId4"/>
            <a:srcRect l="66416" b="53757"/>
            <a:stretch/>
          </p:blipFill>
          <p:spPr>
            <a:xfrm>
              <a:off x="7113183" y="901824"/>
              <a:ext cx="3133917" cy="2701225"/>
            </a:xfrm>
            <a:prstGeom prst="rect">
              <a:avLst/>
            </a:prstGeom>
          </p:spPr>
        </p:pic>
        <p:pic>
          <p:nvPicPr>
            <p:cNvPr id="30" name="Picture 29"/>
            <p:cNvPicPr>
              <a:picLocks noChangeAspect="1"/>
            </p:cNvPicPr>
            <p:nvPr/>
          </p:nvPicPr>
          <p:blipFill rotWithShape="1">
            <a:blip r:embed="rId4"/>
            <a:srcRect l="76386" t="28408" r="19445" b="62682"/>
            <a:stretch/>
          </p:blipFill>
          <p:spPr>
            <a:xfrm>
              <a:off x="7258327" y="3873070"/>
              <a:ext cx="290285" cy="388380"/>
            </a:xfrm>
            <a:prstGeom prst="rect">
              <a:avLst/>
            </a:prstGeom>
          </p:spPr>
        </p:pic>
        <p:sp>
          <p:nvSpPr>
            <p:cNvPr id="31" name="TextBox 30"/>
            <p:cNvSpPr txBox="1"/>
            <p:nvPr/>
          </p:nvSpPr>
          <p:spPr>
            <a:xfrm>
              <a:off x="7536517" y="3788403"/>
              <a:ext cx="2710583" cy="857371"/>
            </a:xfrm>
            <a:prstGeom prst="rect">
              <a:avLst/>
            </a:prstGeom>
            <a:noFill/>
          </p:spPr>
          <p:txBody>
            <a:bodyPr wrap="square" rtlCol="0">
              <a:spAutoFit/>
            </a:bodyPr>
            <a:lstStyle/>
            <a:p>
              <a:r>
                <a:rPr lang="en-US" sz="1400" dirty="0" smtClean="0">
                  <a:solidFill>
                    <a:srgbClr val="000000"/>
                  </a:solidFill>
                </a:rPr>
                <a:t>Regionally </a:t>
              </a:r>
            </a:p>
            <a:p>
              <a:r>
                <a:rPr lang="en-US" sz="1400" dirty="0">
                  <a:solidFill>
                    <a:srgbClr val="000000"/>
                  </a:solidFill>
                </a:rPr>
                <a:t>r</a:t>
              </a:r>
              <a:r>
                <a:rPr lang="en-US" sz="1400" dirty="0" smtClean="0">
                  <a:solidFill>
                    <a:srgbClr val="000000"/>
                  </a:solidFill>
                </a:rPr>
                <a:t>epresentative site</a:t>
              </a:r>
              <a:endParaRPr lang="en-US" sz="1400" dirty="0">
                <a:solidFill>
                  <a:srgbClr val="000000"/>
                </a:solidFill>
              </a:endParaRPr>
            </a:p>
          </p:txBody>
        </p:sp>
      </p:grpSp>
      <p:sp>
        <p:nvSpPr>
          <p:cNvPr id="32" name="Oval 31"/>
          <p:cNvSpPr/>
          <p:nvPr/>
        </p:nvSpPr>
        <p:spPr bwMode="auto">
          <a:xfrm>
            <a:off x="7472537" y="2716163"/>
            <a:ext cx="825902" cy="678263"/>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23" name="Straight Arrow Connector 22"/>
          <p:cNvCxnSpPr/>
          <p:nvPr/>
        </p:nvCxnSpPr>
        <p:spPr bwMode="auto">
          <a:xfrm flipH="1">
            <a:off x="6085522" y="3054372"/>
            <a:ext cx="1367356" cy="57685"/>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24" name="TextBox 23"/>
          <p:cNvSpPr txBox="1"/>
          <p:nvPr/>
        </p:nvSpPr>
        <p:spPr>
          <a:xfrm>
            <a:off x="3530014" y="4657665"/>
            <a:ext cx="3373195" cy="338554"/>
          </a:xfrm>
          <a:prstGeom prst="rect">
            <a:avLst/>
          </a:prstGeom>
          <a:noFill/>
        </p:spPr>
        <p:txBody>
          <a:bodyPr wrap="square" rtlCol="0">
            <a:spAutoFit/>
          </a:bodyPr>
          <a:lstStyle/>
          <a:p>
            <a:r>
              <a:rPr lang="en-US" sz="1600" dirty="0" smtClean="0">
                <a:solidFill>
                  <a:srgbClr val="FF0000"/>
                </a:solidFill>
              </a:rPr>
              <a:t>3 Ensemble member mean</a:t>
            </a:r>
            <a:endParaRPr lang="en-US" sz="1600" dirty="0">
              <a:solidFill>
                <a:srgbClr val="FF0000"/>
              </a:solidFill>
            </a:endParaRPr>
          </a:p>
        </p:txBody>
      </p:sp>
      <p:sp>
        <p:nvSpPr>
          <p:cNvPr id="25" name="Isosceles Triangle 24"/>
          <p:cNvSpPr/>
          <p:nvPr/>
        </p:nvSpPr>
        <p:spPr bwMode="auto">
          <a:xfrm>
            <a:off x="3257529" y="4699309"/>
            <a:ext cx="272485" cy="215592"/>
          </a:xfrm>
          <a:prstGeom prst="triangl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0095603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solidFill>
                  <a:srgbClr val="000090"/>
                </a:solidFill>
                <a:latin typeface="Calibri"/>
                <a:cs typeface="Calibri"/>
              </a:rPr>
              <a:t>Month of </a:t>
            </a:r>
            <a:r>
              <a:rPr lang="en-US" dirty="0">
                <a:solidFill>
                  <a:srgbClr val="000090"/>
                </a:solidFill>
                <a:latin typeface="Calibri"/>
                <a:cs typeface="Calibri"/>
              </a:rPr>
              <a:t>peak monthly mean surface </a:t>
            </a:r>
            <a:r>
              <a:rPr lang="en-US" dirty="0" smtClean="0">
                <a:solidFill>
                  <a:srgbClr val="000090"/>
                </a:solidFill>
                <a:latin typeface="Calibri"/>
                <a:cs typeface="Calibri"/>
              </a:rPr>
              <a:t>O</a:t>
            </a:r>
            <a:r>
              <a:rPr lang="en-US" baseline="-25000" dirty="0" smtClean="0">
                <a:solidFill>
                  <a:srgbClr val="000090"/>
                </a:solidFill>
                <a:latin typeface="Calibri"/>
                <a:cs typeface="Calibri"/>
              </a:rPr>
              <a:t>3</a:t>
            </a:r>
            <a:r>
              <a:rPr lang="en-US" dirty="0" smtClean="0">
                <a:solidFill>
                  <a:srgbClr val="000090"/>
                </a:solidFill>
                <a:latin typeface="Calibri"/>
                <a:cs typeface="Calibri"/>
              </a:rPr>
              <a:t> </a:t>
            </a:r>
            <a:r>
              <a:rPr lang="en-US" b="0" dirty="0" smtClean="0">
                <a:solidFill>
                  <a:srgbClr val="000090"/>
                </a:solidFill>
                <a:latin typeface="Calibri"/>
                <a:cs typeface="Calibri"/>
              </a:rPr>
              <a:t>(3 ensemble member mean) </a:t>
            </a:r>
            <a:endParaRPr lang="en-US" b="0" dirty="0">
              <a:solidFill>
                <a:srgbClr val="FF0000"/>
              </a:solidFill>
              <a:latin typeface="Calibri"/>
              <a:cs typeface="Calibri"/>
            </a:endParaRPr>
          </a:p>
        </p:txBody>
      </p:sp>
      <p:pic>
        <p:nvPicPr>
          <p:cNvPr id="4" name="Content Placeholder 3" descr="map_4_regions_base_future_max_by_month_rcp85_o3 us.pdf"/>
          <p:cNvPicPr>
            <a:picLocks noGrp="1" noChangeAspect="1"/>
          </p:cNvPicPr>
          <p:nvPr>
            <p:ph idx="1"/>
          </p:nvPr>
        </p:nvPicPr>
        <p:blipFill>
          <a:blip r:embed="rId3">
            <a:extLst>
              <a:ext uri="{28A0092B-C50C-407E-A947-70E740481C1C}">
                <a14:useLocalDpi xmlns:a14="http://schemas.microsoft.com/office/drawing/2010/main" val="0"/>
              </a:ext>
            </a:extLst>
          </a:blip>
          <a:srcRect t="-20417" b="-20417"/>
          <a:stretch>
            <a:fillRect/>
          </a:stretch>
        </p:blipFill>
        <p:spPr>
          <a:xfrm>
            <a:off x="788458" y="956707"/>
            <a:ext cx="6297083" cy="3333750"/>
          </a:xfrm>
        </p:spPr>
      </p:pic>
      <p:sp>
        <p:nvSpPr>
          <p:cNvPr id="7" name="TextBox 6"/>
          <p:cNvSpPr txBox="1"/>
          <p:nvPr/>
        </p:nvSpPr>
        <p:spPr>
          <a:xfrm>
            <a:off x="1746250" y="1244084"/>
            <a:ext cx="3841750" cy="369332"/>
          </a:xfrm>
          <a:prstGeom prst="rect">
            <a:avLst/>
          </a:prstGeom>
          <a:noFill/>
        </p:spPr>
        <p:txBody>
          <a:bodyPr wrap="square" rtlCol="0">
            <a:spAutoFit/>
          </a:bodyPr>
          <a:lstStyle/>
          <a:p>
            <a:r>
              <a:rPr lang="en-US" dirty="0" smtClean="0"/>
              <a:t>2006-2015 </a:t>
            </a:r>
            <a:endParaRPr lang="en-US" dirty="0"/>
          </a:p>
        </p:txBody>
      </p:sp>
      <p:sp>
        <p:nvSpPr>
          <p:cNvPr id="8" name="Rectangle 7"/>
          <p:cNvSpPr/>
          <p:nvPr/>
        </p:nvSpPr>
        <p:spPr bwMode="auto">
          <a:xfrm>
            <a:off x="3937000" y="1428750"/>
            <a:ext cx="3524250" cy="309562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nvGrpSpPr>
          <p:cNvPr id="12" name="Group 11"/>
          <p:cNvGrpSpPr/>
          <p:nvPr/>
        </p:nvGrpSpPr>
        <p:grpSpPr>
          <a:xfrm>
            <a:off x="1550881" y="3969364"/>
            <a:ext cx="6120427" cy="787400"/>
            <a:chOff x="1746250" y="3896757"/>
            <a:chExt cx="6120427" cy="787400"/>
          </a:xfrm>
        </p:grpSpPr>
        <p:grpSp>
          <p:nvGrpSpPr>
            <p:cNvPr id="10" name="Group 9"/>
            <p:cNvGrpSpPr/>
            <p:nvPr/>
          </p:nvGrpSpPr>
          <p:grpSpPr>
            <a:xfrm>
              <a:off x="1746250" y="3896757"/>
              <a:ext cx="4114800" cy="787400"/>
              <a:chOff x="1746250" y="3896757"/>
              <a:chExt cx="4114800" cy="787400"/>
            </a:xfrm>
          </p:grpSpPr>
          <p:pic>
            <p:nvPicPr>
              <p:cNvPr id="5" name="Picture 4" descr="Screen Shot 2014-04-23 at 11.52.0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2950" y="3896757"/>
                <a:ext cx="3848100" cy="787400"/>
              </a:xfrm>
              <a:prstGeom prst="rect">
                <a:avLst/>
              </a:prstGeom>
            </p:spPr>
          </p:pic>
          <p:sp>
            <p:nvSpPr>
              <p:cNvPr id="3" name="Rectangle 2"/>
              <p:cNvSpPr/>
              <p:nvPr/>
            </p:nvSpPr>
            <p:spPr bwMode="auto">
              <a:xfrm>
                <a:off x="1746250" y="4145577"/>
                <a:ext cx="4114800" cy="538580"/>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
          <p:nvSpPr>
            <p:cNvPr id="9" name="TextBox 8"/>
            <p:cNvSpPr txBox="1"/>
            <p:nvPr/>
          </p:nvSpPr>
          <p:spPr>
            <a:xfrm>
              <a:off x="1746250" y="3947450"/>
              <a:ext cx="6120427" cy="7201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438912" tIns="219456" rIns="438912" bIns="219456" rtlCol="0">
              <a:spAutoFit/>
            </a:bodyPr>
            <a:lstStyle/>
            <a:p>
              <a:r>
                <a:rPr lang="en-US" dirty="0" smtClean="0"/>
                <a:t>    </a:t>
              </a:r>
              <a:r>
                <a:rPr lang="en-US" sz="1200" dirty="0" smtClean="0"/>
                <a:t>Feb       Apr       Jun       Aug       Oct       Dec        </a:t>
              </a:r>
              <a:r>
                <a:rPr lang="en-US" dirty="0" smtClean="0"/>
                <a:t>	</a:t>
              </a:r>
            </a:p>
          </p:txBody>
        </p:sp>
      </p:grpSp>
    </p:spTree>
    <p:extLst>
      <p:ext uri="{BB962C8B-B14F-4D97-AF65-F5344CB8AC3E}">
        <p14:creationId xmlns:p14="http://schemas.microsoft.com/office/powerpoint/2010/main" val="12414602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a:solidFill>
                  <a:srgbClr val="000090"/>
                </a:solidFill>
                <a:latin typeface="Calibri"/>
                <a:cs typeface="Calibri"/>
              </a:rPr>
              <a:t>Month </a:t>
            </a:r>
            <a:r>
              <a:rPr lang="en-US" dirty="0" smtClean="0">
                <a:solidFill>
                  <a:srgbClr val="000090"/>
                </a:solidFill>
                <a:latin typeface="Calibri"/>
                <a:cs typeface="Calibri"/>
              </a:rPr>
              <a:t>of </a:t>
            </a:r>
            <a:r>
              <a:rPr lang="en-US" dirty="0">
                <a:solidFill>
                  <a:srgbClr val="000090"/>
                </a:solidFill>
                <a:latin typeface="Calibri"/>
                <a:cs typeface="Calibri"/>
              </a:rPr>
              <a:t>peak monthly mean surface O</a:t>
            </a:r>
            <a:r>
              <a:rPr lang="en-US" baseline="-25000" dirty="0">
                <a:solidFill>
                  <a:srgbClr val="000090"/>
                </a:solidFill>
                <a:latin typeface="Calibri"/>
                <a:cs typeface="Calibri"/>
              </a:rPr>
              <a:t>3</a:t>
            </a:r>
            <a:r>
              <a:rPr lang="en-US" dirty="0">
                <a:solidFill>
                  <a:srgbClr val="000090"/>
                </a:solidFill>
                <a:latin typeface="Calibri"/>
                <a:cs typeface="Calibri"/>
              </a:rPr>
              <a:t> </a:t>
            </a:r>
            <a:r>
              <a:rPr lang="en-US" b="0" dirty="0">
                <a:solidFill>
                  <a:srgbClr val="000090"/>
                </a:solidFill>
                <a:latin typeface="Calibri"/>
                <a:cs typeface="Calibri"/>
              </a:rPr>
              <a:t>(3 ensemble member mean) </a:t>
            </a:r>
            <a:endParaRPr lang="en-US" dirty="0">
              <a:solidFill>
                <a:srgbClr val="000090"/>
              </a:solidFill>
            </a:endParaRPr>
          </a:p>
        </p:txBody>
      </p:sp>
      <p:pic>
        <p:nvPicPr>
          <p:cNvPr id="4" name="Content Placeholder 3" descr="map_4_regions_base_future_max_by_month_rcp85_o3 us.pdf"/>
          <p:cNvPicPr>
            <a:picLocks noGrp="1" noChangeAspect="1"/>
          </p:cNvPicPr>
          <p:nvPr>
            <p:ph idx="1"/>
          </p:nvPr>
        </p:nvPicPr>
        <p:blipFill>
          <a:blip r:embed="rId3">
            <a:extLst>
              <a:ext uri="{28A0092B-C50C-407E-A947-70E740481C1C}">
                <a14:useLocalDpi xmlns:a14="http://schemas.microsoft.com/office/drawing/2010/main" val="0"/>
              </a:ext>
            </a:extLst>
          </a:blip>
          <a:srcRect t="-20417" b="-20417"/>
          <a:stretch>
            <a:fillRect/>
          </a:stretch>
        </p:blipFill>
        <p:spPr>
          <a:xfrm>
            <a:off x="137583" y="956707"/>
            <a:ext cx="6297083" cy="3333750"/>
          </a:xfrm>
        </p:spPr>
      </p:pic>
      <p:sp>
        <p:nvSpPr>
          <p:cNvPr id="7" name="TextBox 6"/>
          <p:cNvSpPr txBox="1"/>
          <p:nvPr/>
        </p:nvSpPr>
        <p:spPr>
          <a:xfrm>
            <a:off x="1211955" y="1211818"/>
            <a:ext cx="3841750" cy="369332"/>
          </a:xfrm>
          <a:prstGeom prst="rect">
            <a:avLst/>
          </a:prstGeom>
          <a:noFill/>
        </p:spPr>
        <p:txBody>
          <a:bodyPr wrap="square" rtlCol="0">
            <a:spAutoFit/>
          </a:bodyPr>
          <a:lstStyle/>
          <a:p>
            <a:r>
              <a:rPr lang="en-US" dirty="0" smtClean="0"/>
              <a:t>2006-2015 </a:t>
            </a:r>
            <a:endParaRPr lang="en-US" dirty="0"/>
          </a:p>
        </p:txBody>
      </p:sp>
      <p:sp>
        <p:nvSpPr>
          <p:cNvPr id="9" name="TextBox 8"/>
          <p:cNvSpPr txBox="1"/>
          <p:nvPr/>
        </p:nvSpPr>
        <p:spPr>
          <a:xfrm>
            <a:off x="4513791" y="1211818"/>
            <a:ext cx="3841750" cy="369332"/>
          </a:xfrm>
          <a:prstGeom prst="rect">
            <a:avLst/>
          </a:prstGeom>
          <a:noFill/>
        </p:spPr>
        <p:txBody>
          <a:bodyPr wrap="square" rtlCol="0">
            <a:spAutoFit/>
          </a:bodyPr>
          <a:lstStyle/>
          <a:p>
            <a:r>
              <a:rPr lang="en-US" dirty="0" smtClean="0"/>
              <a:t>2091-2100 </a:t>
            </a:r>
            <a:endParaRPr lang="en-US" dirty="0"/>
          </a:p>
        </p:txBody>
      </p:sp>
      <p:sp>
        <p:nvSpPr>
          <p:cNvPr id="15" name="TextBox 14"/>
          <p:cNvSpPr txBox="1"/>
          <p:nvPr/>
        </p:nvSpPr>
        <p:spPr>
          <a:xfrm>
            <a:off x="942080" y="4784706"/>
            <a:ext cx="8223250" cy="369332"/>
          </a:xfrm>
          <a:prstGeom prst="rect">
            <a:avLst/>
          </a:prstGeom>
          <a:noFill/>
        </p:spPr>
        <p:txBody>
          <a:bodyPr wrap="square" rtlCol="0">
            <a:spAutoFit/>
          </a:bodyPr>
          <a:lstStyle/>
          <a:p>
            <a:r>
              <a:rPr lang="en-US" dirty="0" smtClean="0">
                <a:solidFill>
                  <a:srgbClr val="660066"/>
                </a:solidFill>
              </a:rPr>
              <a:t>Clear </a:t>
            </a:r>
            <a:r>
              <a:rPr lang="en-US" dirty="0">
                <a:solidFill>
                  <a:srgbClr val="660066"/>
                </a:solidFill>
              </a:rPr>
              <a:t>shift in the </a:t>
            </a:r>
            <a:r>
              <a:rPr lang="en-US" dirty="0" smtClean="0">
                <a:solidFill>
                  <a:srgbClr val="660066"/>
                </a:solidFill>
              </a:rPr>
              <a:t>peak from summer to winter/early spring over Eastern US</a:t>
            </a:r>
          </a:p>
        </p:txBody>
      </p:sp>
      <p:sp>
        <p:nvSpPr>
          <p:cNvPr id="16" name="Right Arrow 15"/>
          <p:cNvSpPr/>
          <p:nvPr/>
        </p:nvSpPr>
        <p:spPr bwMode="auto">
          <a:xfrm>
            <a:off x="180080" y="4697896"/>
            <a:ext cx="762000" cy="543174"/>
          </a:xfrm>
          <a:prstGeom prst="rightArrow">
            <a:avLst/>
          </a:prstGeom>
          <a:solidFill>
            <a:srgbClr val="66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nvGrpSpPr>
          <p:cNvPr id="11" name="Group 10"/>
          <p:cNvGrpSpPr/>
          <p:nvPr/>
        </p:nvGrpSpPr>
        <p:grpSpPr>
          <a:xfrm>
            <a:off x="1313646" y="3954678"/>
            <a:ext cx="6120427" cy="787400"/>
            <a:chOff x="1746250" y="3896757"/>
            <a:chExt cx="6120427" cy="787400"/>
          </a:xfrm>
        </p:grpSpPr>
        <p:grpSp>
          <p:nvGrpSpPr>
            <p:cNvPr id="12" name="Group 11"/>
            <p:cNvGrpSpPr/>
            <p:nvPr/>
          </p:nvGrpSpPr>
          <p:grpSpPr>
            <a:xfrm>
              <a:off x="1746250" y="3896757"/>
              <a:ext cx="4114800" cy="787400"/>
              <a:chOff x="1746250" y="3896757"/>
              <a:chExt cx="4114800" cy="787400"/>
            </a:xfrm>
          </p:grpSpPr>
          <p:pic>
            <p:nvPicPr>
              <p:cNvPr id="14" name="Picture 13" descr="Screen Shot 2014-04-23 at 11.52.0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2950" y="3896757"/>
                <a:ext cx="3848100" cy="787400"/>
              </a:xfrm>
              <a:prstGeom prst="rect">
                <a:avLst/>
              </a:prstGeom>
            </p:spPr>
          </p:pic>
          <p:sp>
            <p:nvSpPr>
              <p:cNvPr id="17" name="Rectangle 16"/>
              <p:cNvSpPr/>
              <p:nvPr/>
            </p:nvSpPr>
            <p:spPr bwMode="auto">
              <a:xfrm>
                <a:off x="1746250" y="4145577"/>
                <a:ext cx="4114800" cy="538580"/>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
          <p:nvSpPr>
            <p:cNvPr id="13" name="TextBox 12"/>
            <p:cNvSpPr txBox="1"/>
            <p:nvPr/>
          </p:nvSpPr>
          <p:spPr>
            <a:xfrm>
              <a:off x="1746250" y="3947450"/>
              <a:ext cx="6120427" cy="7201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438912" tIns="219456" rIns="438912" bIns="219456" rtlCol="0">
              <a:spAutoFit/>
            </a:bodyPr>
            <a:lstStyle/>
            <a:p>
              <a:r>
                <a:rPr lang="en-US" dirty="0" smtClean="0"/>
                <a:t>    </a:t>
              </a:r>
              <a:r>
                <a:rPr lang="en-US" sz="1200" dirty="0" smtClean="0"/>
                <a:t>Feb       Apr       Jun       Aug       Oct       Dec        </a:t>
              </a:r>
              <a:r>
                <a:rPr lang="en-US" dirty="0" smtClean="0"/>
                <a:t>	</a:t>
              </a:r>
            </a:p>
          </p:txBody>
        </p:sp>
      </p:grpSp>
    </p:spTree>
    <p:extLst>
      <p:ext uri="{BB962C8B-B14F-4D97-AF65-F5344CB8AC3E}">
        <p14:creationId xmlns:p14="http://schemas.microsoft.com/office/powerpoint/2010/main" val="1620424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a:solidFill>
                  <a:srgbClr val="000090"/>
                </a:solidFill>
                <a:latin typeface="Calibri"/>
                <a:cs typeface="Calibri"/>
              </a:rPr>
              <a:t>Month </a:t>
            </a:r>
            <a:r>
              <a:rPr lang="en-US" dirty="0" smtClean="0">
                <a:solidFill>
                  <a:srgbClr val="000090"/>
                </a:solidFill>
                <a:latin typeface="Calibri"/>
                <a:cs typeface="Calibri"/>
              </a:rPr>
              <a:t>of </a:t>
            </a:r>
            <a:r>
              <a:rPr lang="en-US" dirty="0">
                <a:solidFill>
                  <a:srgbClr val="000090"/>
                </a:solidFill>
                <a:latin typeface="Calibri"/>
                <a:cs typeface="Calibri"/>
              </a:rPr>
              <a:t>peak monthly mean surface </a:t>
            </a:r>
            <a:r>
              <a:rPr lang="en-US" dirty="0" smtClean="0">
                <a:solidFill>
                  <a:srgbClr val="000090"/>
                </a:solidFill>
                <a:latin typeface="Calibri"/>
                <a:cs typeface="Calibri"/>
              </a:rPr>
              <a:t>O</a:t>
            </a:r>
            <a:r>
              <a:rPr lang="en-US" baseline="-25000" dirty="0" smtClean="0">
                <a:solidFill>
                  <a:srgbClr val="000090"/>
                </a:solidFill>
                <a:latin typeface="Calibri"/>
                <a:cs typeface="Calibri"/>
              </a:rPr>
              <a:t>3 </a:t>
            </a:r>
            <a:r>
              <a:rPr lang="en-US" b="0" dirty="0">
                <a:solidFill>
                  <a:srgbClr val="000090"/>
                </a:solidFill>
                <a:latin typeface="Calibri"/>
                <a:cs typeface="Calibri"/>
              </a:rPr>
              <a:t>(3 ensemble member mean) </a:t>
            </a:r>
            <a:r>
              <a:rPr lang="en-US" dirty="0" smtClean="0">
                <a:solidFill>
                  <a:srgbClr val="000090"/>
                </a:solidFill>
                <a:latin typeface="Calibri"/>
                <a:cs typeface="Calibri"/>
              </a:rPr>
              <a:t> </a:t>
            </a:r>
            <a:endParaRPr lang="en-US" dirty="0">
              <a:solidFill>
                <a:srgbClr val="000090"/>
              </a:solidFill>
            </a:endParaRPr>
          </a:p>
        </p:txBody>
      </p:sp>
      <p:pic>
        <p:nvPicPr>
          <p:cNvPr id="4" name="Content Placeholder 3" descr="map_4_regions_base_future_max_by_month_rcp85_o3 us.pdf"/>
          <p:cNvPicPr>
            <a:picLocks noGrp="1" noChangeAspect="1"/>
          </p:cNvPicPr>
          <p:nvPr>
            <p:ph idx="1"/>
          </p:nvPr>
        </p:nvPicPr>
        <p:blipFill>
          <a:blip r:embed="rId3">
            <a:extLst>
              <a:ext uri="{28A0092B-C50C-407E-A947-70E740481C1C}">
                <a14:useLocalDpi xmlns:a14="http://schemas.microsoft.com/office/drawing/2010/main" val="0"/>
              </a:ext>
            </a:extLst>
          </a:blip>
          <a:srcRect t="-20417" b="-20417"/>
          <a:stretch>
            <a:fillRect/>
          </a:stretch>
        </p:blipFill>
        <p:spPr>
          <a:xfrm>
            <a:off x="137583" y="956707"/>
            <a:ext cx="6297083" cy="3333750"/>
          </a:xfrm>
        </p:spPr>
      </p:pic>
      <p:sp>
        <p:nvSpPr>
          <p:cNvPr id="7" name="TextBox 6"/>
          <p:cNvSpPr txBox="1"/>
          <p:nvPr/>
        </p:nvSpPr>
        <p:spPr>
          <a:xfrm>
            <a:off x="1211955" y="1211818"/>
            <a:ext cx="3841750" cy="369332"/>
          </a:xfrm>
          <a:prstGeom prst="rect">
            <a:avLst/>
          </a:prstGeom>
          <a:noFill/>
        </p:spPr>
        <p:txBody>
          <a:bodyPr wrap="square" rtlCol="0">
            <a:spAutoFit/>
          </a:bodyPr>
          <a:lstStyle/>
          <a:p>
            <a:r>
              <a:rPr lang="en-US" dirty="0" smtClean="0"/>
              <a:t>2006-2015 </a:t>
            </a:r>
            <a:endParaRPr lang="en-US" dirty="0"/>
          </a:p>
        </p:txBody>
      </p:sp>
      <p:sp>
        <p:nvSpPr>
          <p:cNvPr id="9" name="TextBox 8"/>
          <p:cNvSpPr txBox="1"/>
          <p:nvPr/>
        </p:nvSpPr>
        <p:spPr>
          <a:xfrm>
            <a:off x="4513791" y="1211818"/>
            <a:ext cx="3841750" cy="369332"/>
          </a:xfrm>
          <a:prstGeom prst="rect">
            <a:avLst/>
          </a:prstGeom>
          <a:noFill/>
        </p:spPr>
        <p:txBody>
          <a:bodyPr wrap="square" rtlCol="0">
            <a:spAutoFit/>
          </a:bodyPr>
          <a:lstStyle/>
          <a:p>
            <a:r>
              <a:rPr lang="en-US" dirty="0" smtClean="0"/>
              <a:t>2091-2100 </a:t>
            </a:r>
            <a:endParaRPr lang="en-US" dirty="0"/>
          </a:p>
        </p:txBody>
      </p:sp>
      <p:sp>
        <p:nvSpPr>
          <p:cNvPr id="15" name="TextBox 14"/>
          <p:cNvSpPr txBox="1"/>
          <p:nvPr/>
        </p:nvSpPr>
        <p:spPr>
          <a:xfrm>
            <a:off x="942080" y="4657209"/>
            <a:ext cx="8223250" cy="369332"/>
          </a:xfrm>
          <a:prstGeom prst="rect">
            <a:avLst/>
          </a:prstGeom>
          <a:noFill/>
        </p:spPr>
        <p:txBody>
          <a:bodyPr wrap="square" rtlCol="0">
            <a:spAutoFit/>
          </a:bodyPr>
          <a:lstStyle/>
          <a:p>
            <a:r>
              <a:rPr lang="en-US" dirty="0" smtClean="0">
                <a:solidFill>
                  <a:srgbClr val="660066"/>
                </a:solidFill>
              </a:rPr>
              <a:t>Clear </a:t>
            </a:r>
            <a:r>
              <a:rPr lang="en-US" dirty="0">
                <a:solidFill>
                  <a:srgbClr val="660066"/>
                </a:solidFill>
              </a:rPr>
              <a:t>shift in the </a:t>
            </a:r>
            <a:r>
              <a:rPr lang="en-US" dirty="0" smtClean="0">
                <a:solidFill>
                  <a:srgbClr val="660066"/>
                </a:solidFill>
              </a:rPr>
              <a:t>peak from summer </a:t>
            </a:r>
            <a:r>
              <a:rPr lang="en-US" dirty="0">
                <a:solidFill>
                  <a:srgbClr val="660066"/>
                </a:solidFill>
              </a:rPr>
              <a:t>to </a:t>
            </a:r>
            <a:r>
              <a:rPr lang="en-US" dirty="0" smtClean="0">
                <a:solidFill>
                  <a:srgbClr val="660066"/>
                </a:solidFill>
              </a:rPr>
              <a:t>winter/early spring over Eastern US</a:t>
            </a:r>
          </a:p>
        </p:txBody>
      </p:sp>
      <p:sp>
        <p:nvSpPr>
          <p:cNvPr id="16" name="Right Arrow 15"/>
          <p:cNvSpPr/>
          <p:nvPr/>
        </p:nvSpPr>
        <p:spPr bwMode="auto">
          <a:xfrm>
            <a:off x="180080" y="4570399"/>
            <a:ext cx="762000" cy="543174"/>
          </a:xfrm>
          <a:prstGeom prst="rightArrow">
            <a:avLst/>
          </a:prstGeom>
          <a:solidFill>
            <a:srgbClr val="66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nvGrpSpPr>
          <p:cNvPr id="12" name="Group 11"/>
          <p:cNvGrpSpPr/>
          <p:nvPr/>
        </p:nvGrpSpPr>
        <p:grpSpPr>
          <a:xfrm>
            <a:off x="1550881" y="3969364"/>
            <a:ext cx="6120427" cy="787400"/>
            <a:chOff x="1746250" y="3896757"/>
            <a:chExt cx="6120427" cy="787400"/>
          </a:xfrm>
        </p:grpSpPr>
        <p:grpSp>
          <p:nvGrpSpPr>
            <p:cNvPr id="13" name="Group 12"/>
            <p:cNvGrpSpPr/>
            <p:nvPr/>
          </p:nvGrpSpPr>
          <p:grpSpPr>
            <a:xfrm>
              <a:off x="1746250" y="3896757"/>
              <a:ext cx="4114800" cy="787400"/>
              <a:chOff x="1746250" y="3896757"/>
              <a:chExt cx="4114800" cy="787400"/>
            </a:xfrm>
          </p:grpSpPr>
          <p:pic>
            <p:nvPicPr>
              <p:cNvPr id="19" name="Picture 18" descr="Screen Shot 2014-04-23 at 11.52.0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2950" y="3896757"/>
                <a:ext cx="3848100" cy="787400"/>
              </a:xfrm>
              <a:prstGeom prst="rect">
                <a:avLst/>
              </a:prstGeom>
            </p:spPr>
          </p:pic>
          <p:sp>
            <p:nvSpPr>
              <p:cNvPr id="20" name="Rectangle 19"/>
              <p:cNvSpPr/>
              <p:nvPr/>
            </p:nvSpPr>
            <p:spPr bwMode="auto">
              <a:xfrm>
                <a:off x="1746250" y="4145577"/>
                <a:ext cx="4114800" cy="538580"/>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
          <p:nvSpPr>
            <p:cNvPr id="14" name="TextBox 13"/>
            <p:cNvSpPr txBox="1"/>
            <p:nvPr/>
          </p:nvSpPr>
          <p:spPr>
            <a:xfrm>
              <a:off x="1746250" y="3947450"/>
              <a:ext cx="6120427" cy="7201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438912" tIns="219456" rIns="438912" bIns="219456" rtlCol="0">
              <a:spAutoFit/>
            </a:bodyPr>
            <a:lstStyle/>
            <a:p>
              <a:r>
                <a:rPr lang="en-US" dirty="0" smtClean="0"/>
                <a:t>    </a:t>
              </a:r>
              <a:r>
                <a:rPr lang="en-US" sz="1200" dirty="0" smtClean="0"/>
                <a:t>Feb       Apr       Jun       Aug       Oct       Dec        </a:t>
              </a:r>
              <a:r>
                <a:rPr lang="en-US" dirty="0" smtClean="0"/>
                <a:t>	</a:t>
              </a:r>
            </a:p>
          </p:txBody>
        </p:sp>
      </p:grpSp>
      <p:sp>
        <p:nvSpPr>
          <p:cNvPr id="18" name="TextBox 17"/>
          <p:cNvSpPr txBox="1"/>
          <p:nvPr/>
        </p:nvSpPr>
        <p:spPr>
          <a:xfrm>
            <a:off x="6572250" y="1272906"/>
            <a:ext cx="2487083" cy="249299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dirty="0" smtClean="0"/>
              <a:t>Under</a:t>
            </a:r>
            <a:r>
              <a:rPr lang="en-US" sz="1600" b="1" dirty="0" smtClean="0">
                <a:solidFill>
                  <a:srgbClr val="FF0000"/>
                </a:solidFill>
              </a:rPr>
              <a:t> RCP8.5</a:t>
            </a:r>
            <a:r>
              <a:rPr lang="en-US" sz="1600" dirty="0" smtClean="0">
                <a:solidFill>
                  <a:srgbClr val="FF0000"/>
                </a:solidFill>
              </a:rPr>
              <a:t> </a:t>
            </a:r>
          </a:p>
          <a:p>
            <a:pPr marL="285750" indent="-285750">
              <a:buFont typeface="Arial"/>
              <a:buChar char="•"/>
            </a:pPr>
            <a:r>
              <a:rPr lang="en-US" sz="1400" dirty="0" smtClean="0">
                <a:solidFill>
                  <a:srgbClr val="000000"/>
                </a:solidFill>
              </a:rPr>
              <a:t>RCPs created in conjunction with IPCC AR5 and CMIP5 </a:t>
            </a:r>
          </a:p>
          <a:p>
            <a:pPr marL="285750" indent="-285750">
              <a:buFont typeface="Arial"/>
              <a:buChar char="•"/>
            </a:pPr>
            <a:r>
              <a:rPr lang="en-US" sz="1400" dirty="0" smtClean="0">
                <a:solidFill>
                  <a:srgbClr val="000000"/>
                </a:solidFill>
              </a:rPr>
              <a:t>Designed to attain a specific RF (</a:t>
            </a:r>
            <a:r>
              <a:rPr lang="en-US" sz="1400" dirty="0" smtClean="0">
                <a:solidFill>
                  <a:srgbClr val="FF0000"/>
                </a:solidFill>
              </a:rPr>
              <a:t>8.5 W/m</a:t>
            </a:r>
            <a:r>
              <a:rPr lang="en-US" sz="1400" baseline="30000" dirty="0" smtClean="0">
                <a:solidFill>
                  <a:srgbClr val="FF0000"/>
                </a:solidFill>
              </a:rPr>
              <a:t>2</a:t>
            </a:r>
            <a:r>
              <a:rPr lang="en-US" sz="1400" dirty="0" smtClean="0">
                <a:solidFill>
                  <a:srgbClr val="000000"/>
                </a:solidFill>
              </a:rPr>
              <a:t>) by 2100</a:t>
            </a:r>
            <a:r>
              <a:rPr lang="en-US" sz="1400" dirty="0" smtClean="0"/>
              <a:t> </a:t>
            </a:r>
          </a:p>
          <a:p>
            <a:pPr marL="285750" indent="-285750">
              <a:buFont typeface="Arial"/>
              <a:buChar char="•"/>
            </a:pPr>
            <a:r>
              <a:rPr lang="en-US" sz="1400" dirty="0" smtClean="0">
                <a:solidFill>
                  <a:srgbClr val="000000"/>
                </a:solidFill>
              </a:rPr>
              <a:t>The most </a:t>
            </a:r>
            <a:r>
              <a:rPr lang="en-US" sz="1400" dirty="0" smtClean="0">
                <a:solidFill>
                  <a:srgbClr val="FF0000"/>
                </a:solidFill>
              </a:rPr>
              <a:t>extreme</a:t>
            </a:r>
            <a:r>
              <a:rPr lang="en-US" sz="1400" dirty="0" smtClean="0">
                <a:solidFill>
                  <a:srgbClr val="000000"/>
                </a:solidFill>
              </a:rPr>
              <a:t> 21</a:t>
            </a:r>
            <a:r>
              <a:rPr lang="en-US" sz="1400" baseline="30000" dirty="0" smtClean="0">
                <a:solidFill>
                  <a:srgbClr val="000000"/>
                </a:solidFill>
              </a:rPr>
              <a:t>st</a:t>
            </a:r>
            <a:r>
              <a:rPr lang="en-US" sz="1400" dirty="0" smtClean="0">
                <a:solidFill>
                  <a:srgbClr val="000000"/>
                </a:solidFill>
              </a:rPr>
              <a:t> C Climate scenario with </a:t>
            </a:r>
            <a:r>
              <a:rPr lang="en-US" sz="1400" dirty="0">
                <a:solidFill>
                  <a:srgbClr val="FF0000"/>
                </a:solidFill>
              </a:rPr>
              <a:t>doubling of global </a:t>
            </a:r>
            <a:r>
              <a:rPr lang="en-US" sz="1400" dirty="0" smtClean="0">
                <a:solidFill>
                  <a:srgbClr val="FF0000"/>
                </a:solidFill>
              </a:rPr>
              <a:t>CH</a:t>
            </a:r>
            <a:r>
              <a:rPr lang="en-US" sz="1400" baseline="-25000" dirty="0" smtClean="0">
                <a:solidFill>
                  <a:srgbClr val="FF0000"/>
                </a:solidFill>
              </a:rPr>
              <a:t>4</a:t>
            </a:r>
            <a:r>
              <a:rPr lang="en-US" sz="1400" dirty="0" smtClean="0">
                <a:solidFill>
                  <a:srgbClr val="FF0000"/>
                </a:solidFill>
              </a:rPr>
              <a:t> abundance by 2100  </a:t>
            </a:r>
            <a:endParaRPr lang="en-US" sz="1400" dirty="0">
              <a:solidFill>
                <a:srgbClr val="FF0000"/>
              </a:solidFill>
            </a:endParaRPr>
          </a:p>
        </p:txBody>
      </p:sp>
    </p:spTree>
    <p:extLst>
      <p:ext uri="{BB962C8B-B14F-4D97-AF65-F5344CB8AC3E}">
        <p14:creationId xmlns:p14="http://schemas.microsoft.com/office/powerpoint/2010/main" val="10861161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a:solidFill>
                  <a:srgbClr val="000090"/>
                </a:solidFill>
                <a:latin typeface="Calibri"/>
                <a:cs typeface="Calibri"/>
              </a:rPr>
              <a:t>Month </a:t>
            </a:r>
            <a:r>
              <a:rPr lang="en-US" dirty="0" smtClean="0">
                <a:solidFill>
                  <a:srgbClr val="000090"/>
                </a:solidFill>
                <a:latin typeface="Calibri"/>
                <a:cs typeface="Calibri"/>
              </a:rPr>
              <a:t>of </a:t>
            </a:r>
            <a:r>
              <a:rPr lang="en-US" dirty="0">
                <a:solidFill>
                  <a:srgbClr val="000090"/>
                </a:solidFill>
                <a:latin typeface="Calibri"/>
                <a:cs typeface="Calibri"/>
              </a:rPr>
              <a:t>peak monthly mean surface </a:t>
            </a:r>
            <a:r>
              <a:rPr lang="en-US" dirty="0" smtClean="0">
                <a:solidFill>
                  <a:srgbClr val="000090"/>
                </a:solidFill>
                <a:latin typeface="Calibri"/>
                <a:cs typeface="Calibri"/>
              </a:rPr>
              <a:t>O</a:t>
            </a:r>
            <a:r>
              <a:rPr lang="en-US" baseline="-25000" dirty="0" smtClean="0">
                <a:solidFill>
                  <a:srgbClr val="000090"/>
                </a:solidFill>
                <a:latin typeface="Calibri"/>
                <a:cs typeface="Calibri"/>
              </a:rPr>
              <a:t>3 </a:t>
            </a:r>
            <a:r>
              <a:rPr lang="en-US" b="0" dirty="0">
                <a:solidFill>
                  <a:srgbClr val="000090"/>
                </a:solidFill>
                <a:latin typeface="Calibri"/>
                <a:cs typeface="Calibri"/>
              </a:rPr>
              <a:t>(3 ensemble member mean) </a:t>
            </a:r>
            <a:r>
              <a:rPr lang="en-US" dirty="0" smtClean="0">
                <a:solidFill>
                  <a:srgbClr val="000090"/>
                </a:solidFill>
                <a:latin typeface="Calibri"/>
                <a:cs typeface="Calibri"/>
              </a:rPr>
              <a:t> </a:t>
            </a:r>
            <a:endParaRPr lang="en-US" dirty="0">
              <a:solidFill>
                <a:srgbClr val="FF0000"/>
              </a:solidFill>
              <a:latin typeface="Calibri"/>
              <a:cs typeface="Calibri"/>
            </a:endParaRPr>
          </a:p>
        </p:txBody>
      </p:sp>
      <p:pic>
        <p:nvPicPr>
          <p:cNvPr id="4" name="Content Placeholder 3" descr="map_4_regions_base_future_max_by_month_rcp85_o3 us.pdf"/>
          <p:cNvPicPr>
            <a:picLocks noGrp="1" noChangeAspect="1"/>
          </p:cNvPicPr>
          <p:nvPr>
            <p:ph idx="1"/>
          </p:nvPr>
        </p:nvPicPr>
        <p:blipFill>
          <a:blip r:embed="rId3">
            <a:extLst>
              <a:ext uri="{28A0092B-C50C-407E-A947-70E740481C1C}">
                <a14:useLocalDpi xmlns:a14="http://schemas.microsoft.com/office/drawing/2010/main" val="0"/>
              </a:ext>
            </a:extLst>
          </a:blip>
          <a:srcRect t="-20417" b="-20417"/>
          <a:stretch>
            <a:fillRect/>
          </a:stretch>
        </p:blipFill>
        <p:spPr>
          <a:xfrm>
            <a:off x="137583" y="956707"/>
            <a:ext cx="6297083" cy="3333750"/>
          </a:xfrm>
        </p:spPr>
      </p:pic>
      <p:sp>
        <p:nvSpPr>
          <p:cNvPr id="7" name="TextBox 6"/>
          <p:cNvSpPr txBox="1"/>
          <p:nvPr/>
        </p:nvSpPr>
        <p:spPr>
          <a:xfrm>
            <a:off x="1211955" y="1211818"/>
            <a:ext cx="3841750" cy="369332"/>
          </a:xfrm>
          <a:prstGeom prst="rect">
            <a:avLst/>
          </a:prstGeom>
          <a:noFill/>
        </p:spPr>
        <p:txBody>
          <a:bodyPr wrap="square" rtlCol="0">
            <a:spAutoFit/>
          </a:bodyPr>
          <a:lstStyle/>
          <a:p>
            <a:r>
              <a:rPr lang="en-US" dirty="0" smtClean="0"/>
              <a:t>2006-2015 </a:t>
            </a:r>
            <a:endParaRPr lang="en-US" dirty="0"/>
          </a:p>
        </p:txBody>
      </p:sp>
      <p:sp>
        <p:nvSpPr>
          <p:cNvPr id="3" name="TextBox 2"/>
          <p:cNvSpPr txBox="1"/>
          <p:nvPr/>
        </p:nvSpPr>
        <p:spPr>
          <a:xfrm>
            <a:off x="6572250" y="1272906"/>
            <a:ext cx="2487083" cy="227754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dirty="0" smtClean="0"/>
              <a:t>Under</a:t>
            </a:r>
            <a:r>
              <a:rPr lang="en-US" sz="1600" b="1" dirty="0" smtClean="0">
                <a:solidFill>
                  <a:srgbClr val="FF0000"/>
                </a:solidFill>
              </a:rPr>
              <a:t> RCP8.5</a:t>
            </a:r>
            <a:r>
              <a:rPr lang="en-US" sz="1600" dirty="0" smtClean="0">
                <a:solidFill>
                  <a:srgbClr val="FF0000"/>
                </a:solidFill>
              </a:rPr>
              <a:t> </a:t>
            </a:r>
          </a:p>
          <a:p>
            <a:pPr marL="285750" indent="-285750">
              <a:buFont typeface="Arial"/>
              <a:buChar char="•"/>
            </a:pPr>
            <a:r>
              <a:rPr lang="en-US" sz="1400" dirty="0" smtClean="0">
                <a:solidFill>
                  <a:srgbClr val="000000"/>
                </a:solidFill>
              </a:rPr>
              <a:t>RCPs developed by CMIP effort in support of IPCC</a:t>
            </a:r>
          </a:p>
          <a:p>
            <a:pPr marL="285750" indent="-285750">
              <a:buFont typeface="Arial"/>
              <a:buChar char="•"/>
            </a:pPr>
            <a:r>
              <a:rPr lang="en-US" sz="1400" dirty="0" smtClean="0">
                <a:solidFill>
                  <a:srgbClr val="000000"/>
                </a:solidFill>
              </a:rPr>
              <a:t>Designed to attain a specific RF (</a:t>
            </a:r>
            <a:r>
              <a:rPr lang="en-US" sz="1400" dirty="0" smtClean="0">
                <a:solidFill>
                  <a:srgbClr val="FF0000"/>
                </a:solidFill>
              </a:rPr>
              <a:t>8.5 W/m</a:t>
            </a:r>
            <a:r>
              <a:rPr lang="en-US" sz="1400" baseline="30000" dirty="0" smtClean="0">
                <a:solidFill>
                  <a:srgbClr val="FF0000"/>
                </a:solidFill>
              </a:rPr>
              <a:t>2</a:t>
            </a:r>
            <a:r>
              <a:rPr lang="en-US" sz="1400" dirty="0" smtClean="0">
                <a:solidFill>
                  <a:srgbClr val="000000"/>
                </a:solidFill>
              </a:rPr>
              <a:t>) by 2100</a:t>
            </a:r>
            <a:r>
              <a:rPr lang="en-US" sz="1400" dirty="0" smtClean="0"/>
              <a:t> </a:t>
            </a:r>
          </a:p>
          <a:p>
            <a:pPr marL="285750" indent="-285750">
              <a:buFont typeface="Arial"/>
              <a:buChar char="•"/>
            </a:pPr>
            <a:r>
              <a:rPr lang="en-US" sz="1400" dirty="0" smtClean="0">
                <a:solidFill>
                  <a:srgbClr val="000000"/>
                </a:solidFill>
              </a:rPr>
              <a:t>The most </a:t>
            </a:r>
            <a:r>
              <a:rPr lang="en-US" sz="1400" dirty="0" smtClean="0">
                <a:solidFill>
                  <a:srgbClr val="FF0000"/>
                </a:solidFill>
              </a:rPr>
              <a:t>extreme</a:t>
            </a:r>
            <a:r>
              <a:rPr lang="en-US" sz="1400" dirty="0" smtClean="0">
                <a:solidFill>
                  <a:srgbClr val="000000"/>
                </a:solidFill>
              </a:rPr>
              <a:t> 21</a:t>
            </a:r>
            <a:r>
              <a:rPr lang="en-US" sz="1400" baseline="30000" dirty="0" smtClean="0">
                <a:solidFill>
                  <a:srgbClr val="000000"/>
                </a:solidFill>
              </a:rPr>
              <a:t>st</a:t>
            </a:r>
            <a:r>
              <a:rPr lang="en-US" sz="1400" dirty="0" smtClean="0">
                <a:solidFill>
                  <a:srgbClr val="000000"/>
                </a:solidFill>
              </a:rPr>
              <a:t> C Climate scenario with </a:t>
            </a:r>
            <a:r>
              <a:rPr lang="en-US" sz="1400" dirty="0">
                <a:solidFill>
                  <a:srgbClr val="FF0000"/>
                </a:solidFill>
              </a:rPr>
              <a:t>doubling of global </a:t>
            </a:r>
            <a:r>
              <a:rPr lang="en-US" sz="1400" dirty="0" smtClean="0">
                <a:solidFill>
                  <a:srgbClr val="FF0000"/>
                </a:solidFill>
              </a:rPr>
              <a:t>CH</a:t>
            </a:r>
            <a:r>
              <a:rPr lang="en-US" sz="1400" baseline="-25000" dirty="0" smtClean="0">
                <a:solidFill>
                  <a:srgbClr val="FF0000"/>
                </a:solidFill>
              </a:rPr>
              <a:t>4</a:t>
            </a:r>
            <a:r>
              <a:rPr lang="en-US" sz="1400" dirty="0" smtClean="0">
                <a:solidFill>
                  <a:srgbClr val="FF0000"/>
                </a:solidFill>
              </a:rPr>
              <a:t> abundance by 2100  </a:t>
            </a:r>
            <a:endParaRPr lang="en-US" sz="1400" dirty="0">
              <a:solidFill>
                <a:srgbClr val="FF0000"/>
              </a:solidFill>
            </a:endParaRPr>
          </a:p>
        </p:txBody>
      </p:sp>
      <p:sp>
        <p:nvSpPr>
          <p:cNvPr id="9" name="TextBox 8"/>
          <p:cNvSpPr txBox="1"/>
          <p:nvPr/>
        </p:nvSpPr>
        <p:spPr>
          <a:xfrm>
            <a:off x="4513791" y="1211818"/>
            <a:ext cx="3841750" cy="369332"/>
          </a:xfrm>
          <a:prstGeom prst="rect">
            <a:avLst/>
          </a:prstGeom>
          <a:noFill/>
        </p:spPr>
        <p:txBody>
          <a:bodyPr wrap="square" rtlCol="0">
            <a:spAutoFit/>
          </a:bodyPr>
          <a:lstStyle/>
          <a:p>
            <a:r>
              <a:rPr lang="en-US" dirty="0" smtClean="0"/>
              <a:t>2091-2100 </a:t>
            </a:r>
            <a:endParaRPr lang="en-US" dirty="0"/>
          </a:p>
        </p:txBody>
      </p:sp>
      <p:sp>
        <p:nvSpPr>
          <p:cNvPr id="8" name="TextBox 7"/>
          <p:cNvSpPr txBox="1"/>
          <p:nvPr/>
        </p:nvSpPr>
        <p:spPr>
          <a:xfrm>
            <a:off x="942080" y="4754732"/>
            <a:ext cx="8223250" cy="369332"/>
          </a:xfrm>
          <a:prstGeom prst="rect">
            <a:avLst/>
          </a:prstGeom>
          <a:noFill/>
        </p:spPr>
        <p:txBody>
          <a:bodyPr wrap="square" rtlCol="0">
            <a:spAutoFit/>
          </a:bodyPr>
          <a:lstStyle/>
          <a:p>
            <a:r>
              <a:rPr lang="en-US" dirty="0" smtClean="0">
                <a:solidFill>
                  <a:srgbClr val="660066"/>
                </a:solidFill>
              </a:rPr>
              <a:t>Clear </a:t>
            </a:r>
            <a:r>
              <a:rPr lang="en-US" dirty="0">
                <a:solidFill>
                  <a:srgbClr val="660066"/>
                </a:solidFill>
              </a:rPr>
              <a:t>shift in the </a:t>
            </a:r>
            <a:r>
              <a:rPr lang="en-US" dirty="0" smtClean="0">
                <a:solidFill>
                  <a:srgbClr val="660066"/>
                </a:solidFill>
              </a:rPr>
              <a:t>peak from summer </a:t>
            </a:r>
            <a:r>
              <a:rPr lang="en-US" dirty="0">
                <a:solidFill>
                  <a:srgbClr val="660066"/>
                </a:solidFill>
              </a:rPr>
              <a:t>to </a:t>
            </a:r>
            <a:r>
              <a:rPr lang="en-US" dirty="0" smtClean="0">
                <a:solidFill>
                  <a:srgbClr val="660066"/>
                </a:solidFill>
              </a:rPr>
              <a:t>winter/early spring over Eastern US</a:t>
            </a:r>
          </a:p>
        </p:txBody>
      </p:sp>
      <p:sp>
        <p:nvSpPr>
          <p:cNvPr id="5" name="Right Arrow 4"/>
          <p:cNvSpPr/>
          <p:nvPr/>
        </p:nvSpPr>
        <p:spPr bwMode="auto">
          <a:xfrm>
            <a:off x="180080" y="4667922"/>
            <a:ext cx="762000" cy="543174"/>
          </a:xfrm>
          <a:prstGeom prst="rightArrow">
            <a:avLst/>
          </a:prstGeom>
          <a:solidFill>
            <a:srgbClr val="66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 name="Rectangle 9"/>
          <p:cNvSpPr/>
          <p:nvPr/>
        </p:nvSpPr>
        <p:spPr>
          <a:xfrm>
            <a:off x="21330" y="5333509"/>
            <a:ext cx="9144000" cy="1384995"/>
          </a:xfrm>
          <a:prstGeom prst="rect">
            <a:avLst/>
          </a:prstGeom>
          <a:solidFill>
            <a:schemeClr val="bg1">
              <a:lumMod val="85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400" dirty="0" smtClean="0"/>
              <a:t>Investigate the drivers of this shift over NE (drastic regional </a:t>
            </a:r>
            <a:r>
              <a:rPr lang="en-US" sz="1400" dirty="0" err="1" smtClean="0"/>
              <a:t>NO</a:t>
            </a:r>
            <a:r>
              <a:rPr lang="en-US" sz="1400" baseline="-25000" dirty="0" err="1" smtClean="0"/>
              <a:t>x</a:t>
            </a:r>
            <a:r>
              <a:rPr lang="en-US" sz="1400" dirty="0" smtClean="0"/>
              <a:t> emission decreases, changes in global CH</a:t>
            </a:r>
            <a:r>
              <a:rPr lang="en-US" sz="1400" baseline="-25000" dirty="0" smtClean="0"/>
              <a:t>4</a:t>
            </a:r>
            <a:r>
              <a:rPr lang="en-US" sz="1400" dirty="0" smtClean="0"/>
              <a:t> abundance, increased climate warming, or some combination?) by examining the change in seasonal cycle at beginning &amp; end of 21</a:t>
            </a:r>
            <a:r>
              <a:rPr lang="en-US" sz="1400" baseline="30000" dirty="0" smtClean="0"/>
              <a:t>st</a:t>
            </a:r>
            <a:r>
              <a:rPr lang="en-US" sz="1400" dirty="0" smtClean="0"/>
              <a:t> C</a:t>
            </a:r>
          </a:p>
          <a:p>
            <a:pPr marL="285750" indent="-285750">
              <a:buFont typeface="Arial"/>
              <a:buChar char="•"/>
            </a:pPr>
            <a:r>
              <a:rPr lang="en-US" sz="1400" dirty="0" smtClean="0"/>
              <a:t>Evaluate the magnitude of the change in surface O</a:t>
            </a:r>
            <a:r>
              <a:rPr lang="en-US" sz="1400" baseline="-25000" dirty="0" smtClean="0"/>
              <a:t>3</a:t>
            </a:r>
            <a:r>
              <a:rPr lang="en-US" sz="1400" dirty="0" smtClean="0"/>
              <a:t> &amp; the change in shape of seasonal cycle</a:t>
            </a:r>
          </a:p>
          <a:p>
            <a:pPr marL="285750" indent="-285750">
              <a:buFont typeface="Arial"/>
              <a:buChar char="•"/>
            </a:pPr>
            <a:r>
              <a:rPr lang="en-US" sz="1400" dirty="0" smtClean="0"/>
              <a:t>Compare</a:t>
            </a:r>
            <a:r>
              <a:rPr lang="en-US" sz="1400" dirty="0" smtClean="0">
                <a:solidFill>
                  <a:srgbClr val="FF0000"/>
                </a:solidFill>
              </a:rPr>
              <a:t> </a:t>
            </a:r>
            <a:r>
              <a:rPr lang="en-US" sz="1400" b="1" dirty="0" smtClean="0">
                <a:solidFill>
                  <a:srgbClr val="FF0000"/>
                </a:solidFill>
              </a:rPr>
              <a:t>RCP8.5 </a:t>
            </a:r>
            <a:r>
              <a:rPr lang="en-US" sz="1400" dirty="0" smtClean="0"/>
              <a:t>with </a:t>
            </a:r>
            <a:r>
              <a:rPr lang="en-US" sz="1400" b="1" dirty="0" smtClean="0">
                <a:solidFill>
                  <a:srgbClr val="3366FF"/>
                </a:solidFill>
              </a:rPr>
              <a:t>RCP4.5 </a:t>
            </a:r>
            <a:r>
              <a:rPr lang="en-US" sz="1400" dirty="0" smtClean="0">
                <a:solidFill>
                  <a:srgbClr val="000000"/>
                </a:solidFill>
              </a:rPr>
              <a:t>(</a:t>
            </a:r>
            <a:r>
              <a:rPr lang="en-US" sz="1400" dirty="0" smtClean="0">
                <a:solidFill>
                  <a:srgbClr val="3366FF"/>
                </a:solidFill>
              </a:rPr>
              <a:t>moderate</a:t>
            </a:r>
            <a:r>
              <a:rPr lang="en-US" sz="1400" dirty="0" smtClean="0">
                <a:solidFill>
                  <a:srgbClr val="000000"/>
                </a:solidFill>
              </a:rPr>
              <a:t>;</a:t>
            </a:r>
            <a:r>
              <a:rPr lang="en-US" sz="1400" dirty="0">
                <a:solidFill>
                  <a:srgbClr val="3366FF"/>
                </a:solidFill>
              </a:rPr>
              <a:t> </a:t>
            </a:r>
            <a:r>
              <a:rPr lang="en-US" sz="1400" dirty="0" smtClean="0">
                <a:solidFill>
                  <a:srgbClr val="3366FF"/>
                </a:solidFill>
              </a:rPr>
              <a:t>10% decrease of global CH</a:t>
            </a:r>
            <a:r>
              <a:rPr lang="en-US" sz="1400" baseline="-25000" dirty="0" smtClean="0">
                <a:solidFill>
                  <a:srgbClr val="3366FF"/>
                </a:solidFill>
              </a:rPr>
              <a:t>4</a:t>
            </a:r>
            <a:r>
              <a:rPr lang="en-US" sz="1400" dirty="0" smtClean="0">
                <a:solidFill>
                  <a:schemeClr val="tx1"/>
                </a:solidFill>
              </a:rPr>
              <a:t>)</a:t>
            </a:r>
            <a:r>
              <a:rPr lang="en-US" sz="1400" dirty="0" smtClean="0"/>
              <a:t> as well as with sensitivity </a:t>
            </a:r>
            <a:r>
              <a:rPr lang="en-US" sz="1400" dirty="0"/>
              <a:t>simulations </a:t>
            </a:r>
            <a:r>
              <a:rPr lang="en-US" sz="1400" b="1" dirty="0" smtClean="0">
                <a:solidFill>
                  <a:srgbClr val="000000"/>
                </a:solidFill>
              </a:rPr>
              <a:t>	</a:t>
            </a:r>
            <a:endParaRPr lang="en-US" sz="1400" dirty="0"/>
          </a:p>
        </p:txBody>
      </p:sp>
      <p:grpSp>
        <p:nvGrpSpPr>
          <p:cNvPr id="13" name="Group 12"/>
          <p:cNvGrpSpPr/>
          <p:nvPr/>
        </p:nvGrpSpPr>
        <p:grpSpPr>
          <a:xfrm>
            <a:off x="1550881" y="3969364"/>
            <a:ext cx="6120427" cy="787400"/>
            <a:chOff x="1746250" y="3896757"/>
            <a:chExt cx="6120427" cy="787400"/>
          </a:xfrm>
        </p:grpSpPr>
        <p:grpSp>
          <p:nvGrpSpPr>
            <p:cNvPr id="14" name="Group 13"/>
            <p:cNvGrpSpPr/>
            <p:nvPr/>
          </p:nvGrpSpPr>
          <p:grpSpPr>
            <a:xfrm>
              <a:off x="1746250" y="3896757"/>
              <a:ext cx="4114800" cy="787400"/>
              <a:chOff x="1746250" y="3896757"/>
              <a:chExt cx="4114800" cy="787400"/>
            </a:xfrm>
          </p:grpSpPr>
          <p:pic>
            <p:nvPicPr>
              <p:cNvPr id="16" name="Picture 15" descr="Screen Shot 2014-04-23 at 11.52.0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2950" y="3896757"/>
                <a:ext cx="3848100" cy="787400"/>
              </a:xfrm>
              <a:prstGeom prst="rect">
                <a:avLst/>
              </a:prstGeom>
            </p:spPr>
          </p:pic>
          <p:sp>
            <p:nvSpPr>
              <p:cNvPr id="17" name="Rectangle 16"/>
              <p:cNvSpPr/>
              <p:nvPr/>
            </p:nvSpPr>
            <p:spPr bwMode="auto">
              <a:xfrm>
                <a:off x="1746250" y="4145577"/>
                <a:ext cx="4114800" cy="538580"/>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
          <p:nvSpPr>
            <p:cNvPr id="15" name="TextBox 14"/>
            <p:cNvSpPr txBox="1"/>
            <p:nvPr/>
          </p:nvSpPr>
          <p:spPr>
            <a:xfrm>
              <a:off x="1746250" y="3947450"/>
              <a:ext cx="6120427" cy="7201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438912" tIns="219456" rIns="438912" bIns="219456" rtlCol="0">
              <a:spAutoFit/>
            </a:bodyPr>
            <a:lstStyle/>
            <a:p>
              <a:r>
                <a:rPr lang="en-US" dirty="0" smtClean="0"/>
                <a:t>    </a:t>
              </a:r>
              <a:r>
                <a:rPr lang="en-US" sz="1200" dirty="0" smtClean="0"/>
                <a:t>Feb       Apr       Jun       Aug       Oct       Dec        </a:t>
              </a:r>
              <a:r>
                <a:rPr lang="en-US" dirty="0" smtClean="0"/>
                <a:t>	</a:t>
              </a:r>
            </a:p>
          </p:txBody>
        </p:sp>
      </p:grpSp>
    </p:spTree>
    <p:extLst>
      <p:ext uri="{BB962C8B-B14F-4D97-AF65-F5344CB8AC3E}">
        <p14:creationId xmlns:p14="http://schemas.microsoft.com/office/powerpoint/2010/main" val="40578906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a:t>S</a:t>
            </a:r>
            <a:r>
              <a:rPr lang="en-US" dirty="0" smtClean="0"/>
              <a:t>urface O</a:t>
            </a:r>
            <a:r>
              <a:rPr lang="en-US" baseline="-25000" dirty="0" smtClean="0"/>
              <a:t>3</a:t>
            </a:r>
            <a:r>
              <a:rPr lang="en-US" dirty="0" smtClean="0"/>
              <a:t> seasonal cycle at beginning and end of the 21</a:t>
            </a:r>
            <a:r>
              <a:rPr lang="en-US" baseline="30000" dirty="0" smtClean="0"/>
              <a:t>st</a:t>
            </a:r>
            <a:r>
              <a:rPr lang="en-US" dirty="0" smtClean="0"/>
              <a:t> C under </a:t>
            </a:r>
            <a:r>
              <a:rPr lang="en-US" dirty="0" smtClean="0">
                <a:solidFill>
                  <a:srgbClr val="3366FF"/>
                </a:solidFill>
              </a:rPr>
              <a:t>RCP4.5</a:t>
            </a:r>
            <a:r>
              <a:rPr lang="en-US" dirty="0" smtClean="0">
                <a:solidFill>
                  <a:schemeClr val="tx1"/>
                </a:solidFill>
              </a:rPr>
              <a:t> and </a:t>
            </a:r>
            <a:r>
              <a:rPr lang="en-US" dirty="0" smtClean="0">
                <a:solidFill>
                  <a:srgbClr val="FF0000"/>
                </a:solidFill>
              </a:rPr>
              <a:t>RCP8.5</a:t>
            </a:r>
            <a:endParaRPr lang="en-US" dirty="0">
              <a:solidFill>
                <a:srgbClr val="FF0000"/>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61736" y="1375981"/>
            <a:ext cx="8363808" cy="3174382"/>
          </a:xfrm>
        </p:spPr>
      </p:pic>
      <p:sp>
        <p:nvSpPr>
          <p:cNvPr id="11" name="TextBox 10"/>
          <p:cNvSpPr txBox="1"/>
          <p:nvPr/>
        </p:nvSpPr>
        <p:spPr>
          <a:xfrm>
            <a:off x="2964050" y="3766576"/>
            <a:ext cx="3247821" cy="523220"/>
          </a:xfrm>
          <a:prstGeom prst="rect">
            <a:avLst/>
          </a:prstGeom>
          <a:noFill/>
        </p:spPr>
        <p:txBody>
          <a:bodyPr wrap="square" rtlCol="0">
            <a:spAutoFit/>
          </a:bodyPr>
          <a:lstStyle/>
          <a:p>
            <a:r>
              <a:rPr lang="en-US" sz="1400" b="1" dirty="0">
                <a:solidFill>
                  <a:srgbClr val="3366FF"/>
                </a:solidFill>
              </a:rPr>
              <a:t>-90% NE </a:t>
            </a:r>
            <a:r>
              <a:rPr lang="en-US" sz="1400" b="1" dirty="0" err="1" smtClean="0">
                <a:solidFill>
                  <a:srgbClr val="3366FF"/>
                </a:solidFill>
              </a:rPr>
              <a:t>NO</a:t>
            </a:r>
            <a:r>
              <a:rPr lang="en-US" sz="1400" b="1" baseline="-25000" dirty="0" err="1" smtClean="0">
                <a:solidFill>
                  <a:srgbClr val="3366FF"/>
                </a:solidFill>
              </a:rPr>
              <a:t>x</a:t>
            </a:r>
            <a:r>
              <a:rPr lang="en-US" sz="1400" b="1" dirty="0" smtClean="0">
                <a:solidFill>
                  <a:srgbClr val="3366FF"/>
                </a:solidFill>
              </a:rPr>
              <a:t> </a:t>
            </a:r>
          </a:p>
          <a:p>
            <a:r>
              <a:rPr lang="en-US" sz="1400" b="1" dirty="0" smtClean="0">
                <a:solidFill>
                  <a:srgbClr val="FF0000"/>
                </a:solidFill>
              </a:rPr>
              <a:t>-90% NE </a:t>
            </a:r>
            <a:r>
              <a:rPr lang="en-US" sz="1400" b="1" dirty="0" err="1" smtClean="0">
                <a:solidFill>
                  <a:srgbClr val="FF0000"/>
                </a:solidFill>
              </a:rPr>
              <a:t>NO</a:t>
            </a:r>
            <a:r>
              <a:rPr lang="en-US" sz="1400" b="1" baseline="-25000" dirty="0" err="1" smtClean="0">
                <a:solidFill>
                  <a:srgbClr val="FF0000"/>
                </a:solidFill>
              </a:rPr>
              <a:t>x</a:t>
            </a:r>
            <a:endParaRPr lang="en-US" sz="1400" b="1" baseline="-25000" dirty="0" smtClean="0">
              <a:solidFill>
                <a:srgbClr val="FF0000"/>
              </a:solidFill>
            </a:endParaRPr>
          </a:p>
        </p:txBody>
      </p:sp>
      <p:sp>
        <p:nvSpPr>
          <p:cNvPr id="13" name="Rectangle 12"/>
          <p:cNvSpPr/>
          <p:nvPr/>
        </p:nvSpPr>
        <p:spPr bwMode="auto">
          <a:xfrm>
            <a:off x="6487231" y="1375981"/>
            <a:ext cx="4773891" cy="3517426"/>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 name="Rectangle 2"/>
          <p:cNvSpPr/>
          <p:nvPr/>
        </p:nvSpPr>
        <p:spPr>
          <a:xfrm>
            <a:off x="5416950" y="1655227"/>
            <a:ext cx="1881261"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sz="1400" b="1" dirty="0">
                <a:solidFill>
                  <a:srgbClr val="3366FF"/>
                </a:solidFill>
              </a:rPr>
              <a:t>-10% global CH</a:t>
            </a:r>
            <a:r>
              <a:rPr lang="en-US" sz="1400" b="1" baseline="-25000" dirty="0">
                <a:solidFill>
                  <a:srgbClr val="3366FF"/>
                </a:solidFill>
              </a:rPr>
              <a:t>4</a:t>
            </a:r>
          </a:p>
          <a:p>
            <a:r>
              <a:rPr lang="en-US" sz="1400" b="1" dirty="0" smtClean="0">
                <a:solidFill>
                  <a:srgbClr val="FF0000"/>
                </a:solidFill>
              </a:rPr>
              <a:t>+</a:t>
            </a:r>
            <a:r>
              <a:rPr lang="en-US" sz="1400" b="1" dirty="0">
                <a:solidFill>
                  <a:srgbClr val="FF0000"/>
                </a:solidFill>
              </a:rPr>
              <a:t>114% global CH</a:t>
            </a:r>
            <a:r>
              <a:rPr lang="en-US" sz="1400" b="1" baseline="-25000" dirty="0">
                <a:solidFill>
                  <a:srgbClr val="FF0000"/>
                </a:solidFill>
              </a:rPr>
              <a:t>4</a:t>
            </a:r>
            <a:r>
              <a:rPr lang="en-US" sz="1400" b="1" dirty="0">
                <a:solidFill>
                  <a:srgbClr val="FF0000"/>
                </a:solidFill>
              </a:rPr>
              <a:t> </a:t>
            </a:r>
            <a:endParaRPr lang="en-US" sz="1400" dirty="0"/>
          </a:p>
        </p:txBody>
      </p:sp>
      <p:sp>
        <p:nvSpPr>
          <p:cNvPr id="10" name="TextBox 9"/>
          <p:cNvSpPr txBox="1"/>
          <p:nvPr/>
        </p:nvSpPr>
        <p:spPr>
          <a:xfrm>
            <a:off x="2755877" y="4166686"/>
            <a:ext cx="9178574" cy="7201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438912" tIns="219456" rIns="438912" bIns="219456" rtlCol="0">
            <a:spAutoFit/>
          </a:bodyPr>
          <a:lstStyle/>
          <a:p>
            <a:r>
              <a:rPr lang="en-US" dirty="0" smtClean="0"/>
              <a:t> Feb   Apr    Jun   Aug   Oct   Dec       </a:t>
            </a:r>
            <a:r>
              <a:rPr lang="en-US" dirty="0"/>
              <a:t> </a:t>
            </a:r>
            <a:r>
              <a:rPr lang="en-US" dirty="0" smtClean="0"/>
              <a:t>	</a:t>
            </a:r>
          </a:p>
        </p:txBody>
      </p:sp>
      <p:pic>
        <p:nvPicPr>
          <p:cNvPr id="4" name="Picture 3" descr="Screen Shot 2014-04-23 at 12.44.5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5594" y="2616337"/>
            <a:ext cx="2269312" cy="993302"/>
          </a:xfrm>
          <a:prstGeom prst="rect">
            <a:avLst/>
          </a:prstGeom>
        </p:spPr>
      </p:pic>
      <p:cxnSp>
        <p:nvCxnSpPr>
          <p:cNvPr id="7" name="Straight Arrow Connector 6"/>
          <p:cNvCxnSpPr/>
          <p:nvPr/>
        </p:nvCxnSpPr>
        <p:spPr bwMode="auto">
          <a:xfrm flipH="1" flipV="1">
            <a:off x="6944811" y="3550244"/>
            <a:ext cx="185194" cy="4326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a:off x="7130005" y="3982908"/>
            <a:ext cx="2013995" cy="14773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Each symbol is ensemble member; lines are ensemble member mean (3)</a:t>
            </a:r>
            <a:endParaRPr lang="en-US" dirty="0"/>
          </a:p>
        </p:txBody>
      </p:sp>
    </p:spTree>
    <p:extLst>
      <p:ext uri="{BB962C8B-B14F-4D97-AF65-F5344CB8AC3E}">
        <p14:creationId xmlns:p14="http://schemas.microsoft.com/office/powerpoint/2010/main" val="16521210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a:t>S</a:t>
            </a:r>
            <a:r>
              <a:rPr lang="en-US" dirty="0" smtClean="0"/>
              <a:t>urface O</a:t>
            </a:r>
            <a:r>
              <a:rPr lang="en-US" baseline="-25000" dirty="0" smtClean="0"/>
              <a:t>3</a:t>
            </a:r>
            <a:r>
              <a:rPr lang="en-US" dirty="0" smtClean="0"/>
              <a:t> seasonal cycle at beginning and end of the 21</a:t>
            </a:r>
            <a:r>
              <a:rPr lang="en-US" baseline="30000" dirty="0" smtClean="0"/>
              <a:t>st</a:t>
            </a:r>
            <a:r>
              <a:rPr lang="en-US" dirty="0" smtClean="0"/>
              <a:t> C under </a:t>
            </a:r>
            <a:r>
              <a:rPr lang="en-US" dirty="0" smtClean="0">
                <a:solidFill>
                  <a:srgbClr val="3366FF"/>
                </a:solidFill>
              </a:rPr>
              <a:t>RCP4.5</a:t>
            </a:r>
            <a:r>
              <a:rPr lang="en-US" dirty="0" smtClean="0">
                <a:solidFill>
                  <a:schemeClr val="tx1"/>
                </a:solidFill>
              </a:rPr>
              <a:t> and </a:t>
            </a:r>
            <a:r>
              <a:rPr lang="en-US" dirty="0" smtClean="0">
                <a:solidFill>
                  <a:srgbClr val="FF0000"/>
                </a:solidFill>
              </a:rPr>
              <a:t>RCP8.5</a:t>
            </a:r>
            <a:endParaRPr lang="en-US" dirty="0">
              <a:solidFill>
                <a:srgbClr val="FF0000"/>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61736" y="1375981"/>
            <a:ext cx="8363808" cy="3174382"/>
          </a:xfrm>
        </p:spPr>
      </p:pic>
      <p:sp>
        <p:nvSpPr>
          <p:cNvPr id="11" name="TextBox 10"/>
          <p:cNvSpPr txBox="1"/>
          <p:nvPr/>
        </p:nvSpPr>
        <p:spPr>
          <a:xfrm>
            <a:off x="2964050" y="3766576"/>
            <a:ext cx="3247821" cy="523220"/>
          </a:xfrm>
          <a:prstGeom prst="rect">
            <a:avLst/>
          </a:prstGeom>
          <a:noFill/>
        </p:spPr>
        <p:txBody>
          <a:bodyPr wrap="square" rtlCol="0">
            <a:spAutoFit/>
          </a:bodyPr>
          <a:lstStyle/>
          <a:p>
            <a:r>
              <a:rPr lang="en-US" sz="1400" b="1" dirty="0">
                <a:solidFill>
                  <a:srgbClr val="3366FF"/>
                </a:solidFill>
              </a:rPr>
              <a:t>-90% NE </a:t>
            </a:r>
            <a:r>
              <a:rPr lang="en-US" sz="1400" b="1" dirty="0" err="1" smtClean="0">
                <a:solidFill>
                  <a:srgbClr val="3366FF"/>
                </a:solidFill>
              </a:rPr>
              <a:t>NO</a:t>
            </a:r>
            <a:r>
              <a:rPr lang="en-US" sz="1400" b="1" baseline="-25000" dirty="0" err="1" smtClean="0">
                <a:solidFill>
                  <a:srgbClr val="3366FF"/>
                </a:solidFill>
              </a:rPr>
              <a:t>x</a:t>
            </a:r>
            <a:r>
              <a:rPr lang="en-US" sz="1400" b="1" dirty="0" smtClean="0">
                <a:solidFill>
                  <a:srgbClr val="3366FF"/>
                </a:solidFill>
              </a:rPr>
              <a:t> </a:t>
            </a:r>
          </a:p>
          <a:p>
            <a:r>
              <a:rPr lang="en-US" sz="1400" b="1" dirty="0" smtClean="0">
                <a:solidFill>
                  <a:srgbClr val="FF0000"/>
                </a:solidFill>
              </a:rPr>
              <a:t>-90% NE </a:t>
            </a:r>
            <a:r>
              <a:rPr lang="en-US" sz="1400" b="1" dirty="0" err="1" smtClean="0">
                <a:solidFill>
                  <a:srgbClr val="FF0000"/>
                </a:solidFill>
              </a:rPr>
              <a:t>NO</a:t>
            </a:r>
            <a:r>
              <a:rPr lang="en-US" sz="1400" b="1" baseline="-25000" dirty="0" err="1" smtClean="0">
                <a:solidFill>
                  <a:srgbClr val="FF0000"/>
                </a:solidFill>
              </a:rPr>
              <a:t>x</a:t>
            </a:r>
            <a:endParaRPr lang="en-US" sz="1400" b="1" baseline="-25000" dirty="0" smtClean="0">
              <a:solidFill>
                <a:srgbClr val="FF0000"/>
              </a:solidFill>
            </a:endParaRPr>
          </a:p>
        </p:txBody>
      </p:sp>
      <p:sp>
        <p:nvSpPr>
          <p:cNvPr id="14" name="TextBox 13"/>
          <p:cNvSpPr txBox="1"/>
          <p:nvPr/>
        </p:nvSpPr>
        <p:spPr>
          <a:xfrm>
            <a:off x="890285" y="5163369"/>
            <a:ext cx="7983892"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a:buChar char="•"/>
            </a:pPr>
            <a:r>
              <a:rPr lang="en-US" dirty="0" smtClean="0">
                <a:solidFill>
                  <a:schemeClr val="accent6"/>
                </a:solidFill>
              </a:rPr>
              <a:t>NE resembles </a:t>
            </a:r>
            <a:r>
              <a:rPr lang="en-US" dirty="0">
                <a:solidFill>
                  <a:schemeClr val="accent6"/>
                </a:solidFill>
              </a:rPr>
              <a:t>baseline O</a:t>
            </a:r>
            <a:r>
              <a:rPr lang="en-US" baseline="-25000" dirty="0">
                <a:solidFill>
                  <a:schemeClr val="accent6"/>
                </a:solidFill>
              </a:rPr>
              <a:t>3</a:t>
            </a:r>
            <a:r>
              <a:rPr lang="en-US" dirty="0">
                <a:solidFill>
                  <a:schemeClr val="accent6"/>
                </a:solidFill>
              </a:rPr>
              <a:t> conditions by end of 21</a:t>
            </a:r>
            <a:r>
              <a:rPr lang="en-US" baseline="30000" dirty="0">
                <a:solidFill>
                  <a:schemeClr val="accent6"/>
                </a:solidFill>
              </a:rPr>
              <a:t>st</a:t>
            </a:r>
            <a:r>
              <a:rPr lang="en-US" dirty="0">
                <a:solidFill>
                  <a:schemeClr val="accent6"/>
                </a:solidFill>
              </a:rPr>
              <a:t> C </a:t>
            </a:r>
            <a:r>
              <a:rPr lang="en-US" dirty="0" smtClean="0">
                <a:solidFill>
                  <a:schemeClr val="accent6"/>
                </a:solidFill>
              </a:rPr>
              <a:t>[</a:t>
            </a:r>
            <a:r>
              <a:rPr lang="en-US" i="1" dirty="0" smtClean="0">
                <a:solidFill>
                  <a:schemeClr val="accent6"/>
                </a:solidFill>
              </a:rPr>
              <a:t>NRC</a:t>
            </a:r>
            <a:r>
              <a:rPr lang="en-US" dirty="0" smtClean="0">
                <a:solidFill>
                  <a:schemeClr val="accent6"/>
                </a:solidFill>
              </a:rPr>
              <a:t>, 2009; </a:t>
            </a:r>
            <a:r>
              <a:rPr lang="en-US" i="1" dirty="0" smtClean="0">
                <a:solidFill>
                  <a:schemeClr val="accent6"/>
                </a:solidFill>
              </a:rPr>
              <a:t>Parrish et al</a:t>
            </a:r>
            <a:r>
              <a:rPr lang="en-US" dirty="0" smtClean="0">
                <a:solidFill>
                  <a:schemeClr val="accent6"/>
                </a:solidFill>
              </a:rPr>
              <a:t>., 2013]</a:t>
            </a:r>
            <a:endParaRPr lang="en-US" dirty="0">
              <a:solidFill>
                <a:schemeClr val="accent6"/>
              </a:solidFill>
            </a:endParaRPr>
          </a:p>
          <a:p>
            <a:pPr marL="285750" indent="-285750">
              <a:buFont typeface="Arial"/>
              <a:buChar char="•"/>
            </a:pPr>
            <a:r>
              <a:rPr lang="en-US" dirty="0" smtClean="0">
                <a:solidFill>
                  <a:schemeClr val="accent6"/>
                </a:solidFill>
              </a:rPr>
              <a:t>Reversal </a:t>
            </a:r>
            <a:r>
              <a:rPr lang="en-US" dirty="0">
                <a:solidFill>
                  <a:schemeClr val="accent6"/>
                </a:solidFill>
              </a:rPr>
              <a:t>of the NE surface O</a:t>
            </a:r>
            <a:r>
              <a:rPr lang="en-US" baseline="-25000" dirty="0">
                <a:solidFill>
                  <a:schemeClr val="accent6"/>
                </a:solidFill>
              </a:rPr>
              <a:t>3</a:t>
            </a:r>
            <a:r>
              <a:rPr lang="en-US" dirty="0">
                <a:solidFill>
                  <a:schemeClr val="accent6"/>
                </a:solidFill>
              </a:rPr>
              <a:t> seasonal </a:t>
            </a:r>
            <a:r>
              <a:rPr lang="en-US" dirty="0" smtClean="0">
                <a:solidFill>
                  <a:schemeClr val="accent6"/>
                </a:solidFill>
              </a:rPr>
              <a:t>cycle during 21</a:t>
            </a:r>
            <a:r>
              <a:rPr lang="en-US" baseline="30000" dirty="0" smtClean="0">
                <a:solidFill>
                  <a:schemeClr val="accent6"/>
                </a:solidFill>
              </a:rPr>
              <a:t>st</a:t>
            </a:r>
            <a:r>
              <a:rPr lang="en-US" dirty="0" smtClean="0">
                <a:solidFill>
                  <a:schemeClr val="accent6"/>
                </a:solidFill>
              </a:rPr>
              <a:t> C after 2020s (not shown) </a:t>
            </a:r>
          </a:p>
        </p:txBody>
      </p:sp>
      <p:sp>
        <p:nvSpPr>
          <p:cNvPr id="8" name="Right Arrow 7"/>
          <p:cNvSpPr/>
          <p:nvPr/>
        </p:nvSpPr>
        <p:spPr bwMode="auto">
          <a:xfrm>
            <a:off x="85829" y="5180401"/>
            <a:ext cx="727035" cy="646331"/>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6487231" y="1375981"/>
            <a:ext cx="4773891" cy="3517426"/>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 name="Rectangle 2"/>
          <p:cNvSpPr/>
          <p:nvPr/>
        </p:nvSpPr>
        <p:spPr>
          <a:xfrm>
            <a:off x="5416950" y="1655227"/>
            <a:ext cx="1881261"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sz="1400" b="1" dirty="0">
                <a:solidFill>
                  <a:srgbClr val="3366FF"/>
                </a:solidFill>
              </a:rPr>
              <a:t>-10% global CH</a:t>
            </a:r>
            <a:r>
              <a:rPr lang="en-US" sz="1400" b="1" baseline="-25000" dirty="0">
                <a:solidFill>
                  <a:srgbClr val="3366FF"/>
                </a:solidFill>
              </a:rPr>
              <a:t>4</a:t>
            </a:r>
          </a:p>
          <a:p>
            <a:r>
              <a:rPr lang="en-US" sz="1400" b="1" dirty="0" smtClean="0">
                <a:solidFill>
                  <a:srgbClr val="FF0000"/>
                </a:solidFill>
              </a:rPr>
              <a:t>+</a:t>
            </a:r>
            <a:r>
              <a:rPr lang="en-US" sz="1400" b="1" dirty="0">
                <a:solidFill>
                  <a:srgbClr val="FF0000"/>
                </a:solidFill>
              </a:rPr>
              <a:t>114% global CH</a:t>
            </a:r>
            <a:r>
              <a:rPr lang="en-US" sz="1400" b="1" baseline="-25000" dirty="0">
                <a:solidFill>
                  <a:srgbClr val="FF0000"/>
                </a:solidFill>
              </a:rPr>
              <a:t>4</a:t>
            </a:r>
            <a:r>
              <a:rPr lang="en-US" sz="1400" b="1" dirty="0">
                <a:solidFill>
                  <a:srgbClr val="FF0000"/>
                </a:solidFill>
              </a:rPr>
              <a:t> </a:t>
            </a:r>
            <a:endParaRPr lang="en-US" sz="1400" dirty="0"/>
          </a:p>
        </p:txBody>
      </p:sp>
      <p:sp>
        <p:nvSpPr>
          <p:cNvPr id="10" name="TextBox 9"/>
          <p:cNvSpPr txBox="1"/>
          <p:nvPr/>
        </p:nvSpPr>
        <p:spPr>
          <a:xfrm>
            <a:off x="2755877" y="4166686"/>
            <a:ext cx="9178574" cy="7201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438912" tIns="219456" rIns="438912" bIns="219456" rtlCol="0">
            <a:spAutoFit/>
          </a:bodyPr>
          <a:lstStyle/>
          <a:p>
            <a:r>
              <a:rPr lang="en-US" dirty="0" smtClean="0"/>
              <a:t> Feb   Apr    Jun   Aug   Oct   Dec       </a:t>
            </a:r>
            <a:r>
              <a:rPr lang="en-US" dirty="0"/>
              <a:t> </a:t>
            </a:r>
            <a:r>
              <a:rPr lang="en-US" dirty="0" smtClean="0"/>
              <a:t>	</a:t>
            </a:r>
          </a:p>
        </p:txBody>
      </p:sp>
      <p:pic>
        <p:nvPicPr>
          <p:cNvPr id="4" name="Picture 3" descr="Screen Shot 2014-04-23 at 12.44.5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5594" y="2616337"/>
            <a:ext cx="2269312" cy="993302"/>
          </a:xfrm>
          <a:prstGeom prst="rect">
            <a:avLst/>
          </a:prstGeom>
        </p:spPr>
      </p:pic>
    </p:spTree>
    <p:extLst>
      <p:ext uri="{BB962C8B-B14F-4D97-AF65-F5344CB8AC3E}">
        <p14:creationId xmlns:p14="http://schemas.microsoft.com/office/powerpoint/2010/main" val="32183320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a:t>Surface O</a:t>
            </a:r>
            <a:r>
              <a:rPr lang="en-US" baseline="-25000" dirty="0"/>
              <a:t>3</a:t>
            </a:r>
            <a:r>
              <a:rPr lang="en-US" dirty="0"/>
              <a:t> seasonal cycle at beginning and end of the 21</a:t>
            </a:r>
            <a:r>
              <a:rPr lang="en-US" baseline="30000" dirty="0"/>
              <a:t>st</a:t>
            </a:r>
            <a:r>
              <a:rPr lang="en-US" dirty="0"/>
              <a:t> C under </a:t>
            </a:r>
            <a:r>
              <a:rPr lang="en-US" dirty="0" smtClean="0">
                <a:solidFill>
                  <a:srgbClr val="FF0000"/>
                </a:solidFill>
              </a:rPr>
              <a:t>RCP8.5 </a:t>
            </a:r>
            <a:r>
              <a:rPr lang="en-US" dirty="0" smtClean="0">
                <a:solidFill>
                  <a:schemeClr val="tx1"/>
                </a:solidFill>
              </a:rPr>
              <a:t>and </a:t>
            </a:r>
            <a:r>
              <a:rPr lang="en-US" dirty="0" smtClean="0">
                <a:solidFill>
                  <a:srgbClr val="008000"/>
                </a:solidFill>
              </a:rPr>
              <a:t>a sensitivity simulation holding all CH</a:t>
            </a:r>
            <a:r>
              <a:rPr lang="en-US" baseline="-25000" dirty="0" smtClean="0">
                <a:solidFill>
                  <a:srgbClr val="008000"/>
                </a:solidFill>
              </a:rPr>
              <a:t>4</a:t>
            </a:r>
            <a:r>
              <a:rPr lang="en-US" dirty="0" smtClean="0">
                <a:solidFill>
                  <a:srgbClr val="008000"/>
                </a:solidFill>
              </a:rPr>
              <a:t> at 2005 levels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8302" y="1334696"/>
            <a:ext cx="8417684" cy="3267391"/>
          </a:xfrm>
          <a:prstGeom prst="rect">
            <a:avLst/>
          </a:prstGeom>
        </p:spPr>
      </p:pic>
      <p:sp>
        <p:nvSpPr>
          <p:cNvPr id="5" name="TextBox 4"/>
          <p:cNvSpPr txBox="1"/>
          <p:nvPr/>
        </p:nvSpPr>
        <p:spPr>
          <a:xfrm>
            <a:off x="2937548" y="4364677"/>
            <a:ext cx="8185277" cy="127419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438912" tIns="219456" rIns="438912" bIns="219456" rtlCol="0">
            <a:spAutoFit/>
          </a:bodyPr>
          <a:lstStyle/>
          <a:p>
            <a:r>
              <a:rPr lang="en-US" dirty="0" smtClean="0"/>
              <a:t> Feb   Apr   Jun    Aug   Oct   Dec       </a:t>
            </a:r>
            <a:r>
              <a:rPr lang="en-US" dirty="0"/>
              <a:t> </a:t>
            </a:r>
            <a:r>
              <a:rPr lang="en-US" dirty="0" smtClean="0"/>
              <a:t> Feb    Apr   Jun   Aug   Oct  Dec</a:t>
            </a:r>
          </a:p>
          <a:p>
            <a:endParaRPr lang="en-US" dirty="0" smtClean="0"/>
          </a:p>
          <a:p>
            <a:endParaRPr lang="en-US" dirty="0"/>
          </a:p>
        </p:txBody>
      </p:sp>
      <p:sp>
        <p:nvSpPr>
          <p:cNvPr id="3" name="TextBox 2"/>
          <p:cNvSpPr txBox="1"/>
          <p:nvPr/>
        </p:nvSpPr>
        <p:spPr>
          <a:xfrm>
            <a:off x="3295086" y="3806105"/>
            <a:ext cx="3627904" cy="738664"/>
          </a:xfrm>
          <a:prstGeom prst="rect">
            <a:avLst/>
          </a:prstGeom>
          <a:noFill/>
        </p:spPr>
        <p:txBody>
          <a:bodyPr wrap="square" rtlCol="0">
            <a:spAutoFit/>
          </a:bodyPr>
          <a:lstStyle/>
          <a:p>
            <a:r>
              <a:rPr lang="en-US" sz="1400" b="1" dirty="0" smtClean="0">
                <a:solidFill>
                  <a:srgbClr val="FF0000"/>
                </a:solidFill>
              </a:rPr>
              <a:t>-90% NE </a:t>
            </a:r>
            <a:r>
              <a:rPr lang="en-US" sz="1400" b="1" dirty="0" err="1" smtClean="0">
                <a:solidFill>
                  <a:srgbClr val="FF0000"/>
                </a:solidFill>
              </a:rPr>
              <a:t>NO</a:t>
            </a:r>
            <a:r>
              <a:rPr lang="en-US" sz="1400" b="1" baseline="-25000" dirty="0" err="1" smtClean="0">
                <a:solidFill>
                  <a:srgbClr val="FF0000"/>
                </a:solidFill>
              </a:rPr>
              <a:t>x</a:t>
            </a:r>
            <a:r>
              <a:rPr lang="en-US" sz="1400" b="1" dirty="0" smtClean="0">
                <a:solidFill>
                  <a:srgbClr val="FF0000"/>
                </a:solidFill>
              </a:rPr>
              <a:t> +114% global CH</a:t>
            </a:r>
            <a:r>
              <a:rPr lang="en-US" sz="1400" b="1" baseline="-25000" dirty="0" smtClean="0">
                <a:solidFill>
                  <a:srgbClr val="FF0000"/>
                </a:solidFill>
              </a:rPr>
              <a:t>4</a:t>
            </a:r>
            <a:r>
              <a:rPr lang="en-US" sz="1400" b="1" dirty="0" smtClean="0">
                <a:solidFill>
                  <a:srgbClr val="FF0000"/>
                </a:solidFill>
              </a:rPr>
              <a:t> </a:t>
            </a:r>
          </a:p>
          <a:p>
            <a:r>
              <a:rPr lang="en-US" sz="1400" b="1" dirty="0" smtClean="0">
                <a:solidFill>
                  <a:srgbClr val="008000"/>
                </a:solidFill>
              </a:rPr>
              <a:t>-90</a:t>
            </a:r>
            <a:r>
              <a:rPr lang="en-US" sz="1400" b="1" dirty="0">
                <a:solidFill>
                  <a:srgbClr val="008000"/>
                </a:solidFill>
              </a:rPr>
              <a:t>% NE </a:t>
            </a:r>
            <a:r>
              <a:rPr lang="en-US" sz="1400" b="1" dirty="0" err="1" smtClean="0">
                <a:solidFill>
                  <a:srgbClr val="008000"/>
                </a:solidFill>
              </a:rPr>
              <a:t>NO</a:t>
            </a:r>
            <a:r>
              <a:rPr lang="en-US" sz="1400" b="1" baseline="-25000" dirty="0" err="1" smtClean="0">
                <a:solidFill>
                  <a:srgbClr val="008000"/>
                </a:solidFill>
              </a:rPr>
              <a:t>x</a:t>
            </a:r>
            <a:r>
              <a:rPr lang="en-US" sz="1400" b="1" dirty="0" smtClean="0">
                <a:solidFill>
                  <a:srgbClr val="008000"/>
                </a:solidFill>
              </a:rPr>
              <a:t> +0% global CH</a:t>
            </a:r>
            <a:r>
              <a:rPr lang="en-US" sz="1400" b="1" baseline="-25000" dirty="0" smtClean="0">
                <a:solidFill>
                  <a:srgbClr val="008000"/>
                </a:solidFill>
              </a:rPr>
              <a:t>4</a:t>
            </a:r>
            <a:endParaRPr lang="en-US" sz="1400" b="1" dirty="0">
              <a:solidFill>
                <a:srgbClr val="008000"/>
              </a:solidFill>
            </a:endParaRPr>
          </a:p>
          <a:p>
            <a:endParaRPr lang="en-US" sz="1400" b="1" dirty="0" smtClean="0">
              <a:solidFill>
                <a:srgbClr val="FF0000"/>
              </a:solidFill>
            </a:endParaRPr>
          </a:p>
        </p:txBody>
      </p:sp>
      <p:cxnSp>
        <p:nvCxnSpPr>
          <p:cNvPr id="18" name="Straight Arrow Connector 17"/>
          <p:cNvCxnSpPr/>
          <p:nvPr/>
        </p:nvCxnSpPr>
        <p:spPr bwMode="auto">
          <a:xfrm flipV="1">
            <a:off x="8202380" y="3335869"/>
            <a:ext cx="0" cy="262464"/>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p:nvPr/>
        </p:nvCxnSpPr>
        <p:spPr bwMode="auto">
          <a:xfrm flipV="1">
            <a:off x="9375227" y="3026838"/>
            <a:ext cx="0" cy="380995"/>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p:nvPr/>
        </p:nvCxnSpPr>
        <p:spPr bwMode="auto">
          <a:xfrm flipV="1">
            <a:off x="3864200" y="2142069"/>
            <a:ext cx="0" cy="543981"/>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24" name="Straight Arrow Connector 23"/>
          <p:cNvCxnSpPr/>
          <p:nvPr/>
        </p:nvCxnSpPr>
        <p:spPr bwMode="auto">
          <a:xfrm flipV="1">
            <a:off x="5080225" y="3335870"/>
            <a:ext cx="0" cy="262463"/>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nvCxnSpPr>
        <p:spPr bwMode="auto">
          <a:xfrm flipV="1">
            <a:off x="6582000" y="3323507"/>
            <a:ext cx="0" cy="327743"/>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31" name="Rectangle 30"/>
          <p:cNvSpPr/>
          <p:nvPr/>
        </p:nvSpPr>
        <p:spPr>
          <a:xfrm>
            <a:off x="248171" y="5393198"/>
            <a:ext cx="8729773" cy="923330"/>
          </a:xfrm>
          <a:prstGeom prst="rect">
            <a:avLst/>
          </a:prstGeom>
          <a:ln>
            <a:solidFill>
              <a:srgbClr val="660066"/>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smtClean="0">
                <a:solidFill>
                  <a:srgbClr val="660066"/>
                </a:solidFill>
              </a:rPr>
              <a:t>The </a:t>
            </a:r>
            <a:r>
              <a:rPr lang="en-US" dirty="0">
                <a:solidFill>
                  <a:srgbClr val="660066"/>
                </a:solidFill>
              </a:rPr>
              <a:t>doubling of global methane abundance raises the entire seasonal cycle by about 6-11 ppb, with the greatest differences between </a:t>
            </a:r>
            <a:r>
              <a:rPr lang="en-US" b="1" dirty="0">
                <a:solidFill>
                  <a:srgbClr val="FF0000"/>
                </a:solidFill>
              </a:rPr>
              <a:t>RCP8.5</a:t>
            </a:r>
            <a:r>
              <a:rPr lang="en-US" dirty="0">
                <a:solidFill>
                  <a:srgbClr val="FF0000"/>
                </a:solidFill>
              </a:rPr>
              <a:t> </a:t>
            </a:r>
            <a:r>
              <a:rPr lang="en-US" dirty="0">
                <a:solidFill>
                  <a:srgbClr val="660066"/>
                </a:solidFill>
              </a:rPr>
              <a:t>and </a:t>
            </a:r>
            <a:r>
              <a:rPr lang="en-US" b="1" dirty="0" smtClean="0">
                <a:solidFill>
                  <a:srgbClr val="008000"/>
                </a:solidFill>
              </a:rPr>
              <a:t>RCP8.5_2005CH4</a:t>
            </a:r>
            <a:r>
              <a:rPr lang="en-US" dirty="0" smtClean="0">
                <a:solidFill>
                  <a:srgbClr val="660066"/>
                </a:solidFill>
              </a:rPr>
              <a:t> </a:t>
            </a:r>
            <a:r>
              <a:rPr lang="en-US" dirty="0">
                <a:solidFill>
                  <a:srgbClr val="660066"/>
                </a:solidFill>
              </a:rPr>
              <a:t>during January through </a:t>
            </a:r>
            <a:r>
              <a:rPr lang="en-US" dirty="0" smtClean="0">
                <a:solidFill>
                  <a:srgbClr val="660066"/>
                </a:solidFill>
              </a:rPr>
              <a:t>March when the O</a:t>
            </a:r>
            <a:r>
              <a:rPr lang="en-US" baseline="-25000" dirty="0" smtClean="0">
                <a:solidFill>
                  <a:srgbClr val="660066"/>
                </a:solidFill>
              </a:rPr>
              <a:t>3</a:t>
            </a:r>
            <a:r>
              <a:rPr lang="en-US" dirty="0" smtClean="0">
                <a:solidFill>
                  <a:srgbClr val="660066"/>
                </a:solidFill>
              </a:rPr>
              <a:t> lifetime is longest </a:t>
            </a:r>
            <a:endParaRPr lang="en-US" dirty="0">
              <a:solidFill>
                <a:srgbClr val="660066"/>
              </a:solidFill>
            </a:endParaRPr>
          </a:p>
        </p:txBody>
      </p:sp>
      <p:sp>
        <p:nvSpPr>
          <p:cNvPr id="35" name="Rectangle 34"/>
          <p:cNvSpPr/>
          <p:nvPr/>
        </p:nvSpPr>
        <p:spPr bwMode="auto">
          <a:xfrm>
            <a:off x="6792261" y="1375981"/>
            <a:ext cx="4773891" cy="3517426"/>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273647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a:t>Surface O</a:t>
            </a:r>
            <a:r>
              <a:rPr lang="en-US" baseline="-25000" dirty="0"/>
              <a:t>3</a:t>
            </a:r>
            <a:r>
              <a:rPr lang="en-US" dirty="0"/>
              <a:t> seasonal cycle at beginning and end of the 21</a:t>
            </a:r>
            <a:r>
              <a:rPr lang="en-US" baseline="30000" dirty="0"/>
              <a:t>st</a:t>
            </a:r>
            <a:r>
              <a:rPr lang="en-US" dirty="0"/>
              <a:t> C under </a:t>
            </a:r>
            <a:r>
              <a:rPr lang="en-US" dirty="0">
                <a:solidFill>
                  <a:srgbClr val="FF0000"/>
                </a:solidFill>
              </a:rPr>
              <a:t>RCP8.5 </a:t>
            </a:r>
            <a:r>
              <a:rPr lang="en-US" dirty="0">
                <a:solidFill>
                  <a:schemeClr val="tx1"/>
                </a:solidFill>
              </a:rPr>
              <a:t>and </a:t>
            </a:r>
            <a:r>
              <a:rPr lang="en-US" dirty="0">
                <a:solidFill>
                  <a:srgbClr val="008000"/>
                </a:solidFill>
              </a:rPr>
              <a:t>a sensitivity simulation holding all CH</a:t>
            </a:r>
            <a:r>
              <a:rPr lang="en-US" baseline="-25000" dirty="0">
                <a:solidFill>
                  <a:srgbClr val="008000"/>
                </a:solidFill>
              </a:rPr>
              <a:t>4</a:t>
            </a:r>
            <a:r>
              <a:rPr lang="en-US" dirty="0">
                <a:solidFill>
                  <a:srgbClr val="008000"/>
                </a:solidFill>
              </a:rPr>
              <a:t> at 2005 levels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1688" y="1107907"/>
            <a:ext cx="8417684" cy="3267391"/>
          </a:xfrm>
          <a:prstGeom prst="rect">
            <a:avLst/>
          </a:prstGeom>
        </p:spPr>
      </p:pic>
      <p:cxnSp>
        <p:nvCxnSpPr>
          <p:cNvPr id="18" name="Straight Arrow Connector 17"/>
          <p:cNvCxnSpPr/>
          <p:nvPr/>
        </p:nvCxnSpPr>
        <p:spPr bwMode="auto">
          <a:xfrm flipV="1">
            <a:off x="7361982" y="3335869"/>
            <a:ext cx="0" cy="262464"/>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p:nvPr/>
        </p:nvCxnSpPr>
        <p:spPr bwMode="auto">
          <a:xfrm flipV="1">
            <a:off x="8534829" y="3026838"/>
            <a:ext cx="0" cy="380995"/>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p:nvPr/>
        </p:nvCxnSpPr>
        <p:spPr bwMode="auto">
          <a:xfrm flipV="1">
            <a:off x="3487586" y="1915280"/>
            <a:ext cx="0" cy="543981"/>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24" name="Straight Arrow Connector 23"/>
          <p:cNvCxnSpPr/>
          <p:nvPr/>
        </p:nvCxnSpPr>
        <p:spPr bwMode="auto">
          <a:xfrm flipV="1">
            <a:off x="4703611" y="3109081"/>
            <a:ext cx="0" cy="262463"/>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nvCxnSpPr>
        <p:spPr bwMode="auto">
          <a:xfrm flipV="1">
            <a:off x="6205386" y="3096718"/>
            <a:ext cx="0" cy="327743"/>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2918472" y="3579316"/>
            <a:ext cx="3627904" cy="738664"/>
          </a:xfrm>
          <a:prstGeom prst="rect">
            <a:avLst/>
          </a:prstGeom>
          <a:noFill/>
        </p:spPr>
        <p:txBody>
          <a:bodyPr wrap="square" rtlCol="0">
            <a:spAutoFit/>
          </a:bodyPr>
          <a:lstStyle/>
          <a:p>
            <a:r>
              <a:rPr lang="en-US" sz="1400" b="1" dirty="0" smtClean="0">
                <a:solidFill>
                  <a:srgbClr val="FF0000"/>
                </a:solidFill>
              </a:rPr>
              <a:t>-90% NE </a:t>
            </a:r>
            <a:r>
              <a:rPr lang="en-US" sz="1400" b="1" dirty="0" err="1" smtClean="0">
                <a:solidFill>
                  <a:srgbClr val="FF0000"/>
                </a:solidFill>
              </a:rPr>
              <a:t>NO</a:t>
            </a:r>
            <a:r>
              <a:rPr lang="en-US" sz="1400" b="1" baseline="-25000" dirty="0" err="1" smtClean="0">
                <a:solidFill>
                  <a:srgbClr val="FF0000"/>
                </a:solidFill>
              </a:rPr>
              <a:t>x</a:t>
            </a:r>
            <a:r>
              <a:rPr lang="en-US" sz="1400" b="1" dirty="0" smtClean="0">
                <a:solidFill>
                  <a:srgbClr val="FF0000"/>
                </a:solidFill>
              </a:rPr>
              <a:t> +114% global CH</a:t>
            </a:r>
            <a:r>
              <a:rPr lang="en-US" sz="1400" b="1" baseline="-25000" dirty="0" smtClean="0">
                <a:solidFill>
                  <a:srgbClr val="FF0000"/>
                </a:solidFill>
              </a:rPr>
              <a:t>4</a:t>
            </a:r>
            <a:r>
              <a:rPr lang="en-US" sz="1400" b="1" dirty="0" smtClean="0">
                <a:solidFill>
                  <a:srgbClr val="FF0000"/>
                </a:solidFill>
              </a:rPr>
              <a:t> </a:t>
            </a:r>
          </a:p>
          <a:p>
            <a:r>
              <a:rPr lang="en-US" sz="1400" b="1" dirty="0" smtClean="0">
                <a:solidFill>
                  <a:srgbClr val="008000"/>
                </a:solidFill>
              </a:rPr>
              <a:t>-90</a:t>
            </a:r>
            <a:r>
              <a:rPr lang="en-US" sz="1400" b="1" dirty="0">
                <a:solidFill>
                  <a:srgbClr val="008000"/>
                </a:solidFill>
              </a:rPr>
              <a:t>% NE </a:t>
            </a:r>
            <a:r>
              <a:rPr lang="en-US" sz="1400" b="1" dirty="0" err="1" smtClean="0">
                <a:solidFill>
                  <a:srgbClr val="008000"/>
                </a:solidFill>
              </a:rPr>
              <a:t>NO</a:t>
            </a:r>
            <a:r>
              <a:rPr lang="en-US" sz="1400" b="1" baseline="-25000" dirty="0" err="1" smtClean="0">
                <a:solidFill>
                  <a:srgbClr val="008000"/>
                </a:solidFill>
              </a:rPr>
              <a:t>x</a:t>
            </a:r>
            <a:r>
              <a:rPr lang="en-US" sz="1400" b="1" dirty="0" smtClean="0">
                <a:solidFill>
                  <a:srgbClr val="008000"/>
                </a:solidFill>
              </a:rPr>
              <a:t> +0% global CH</a:t>
            </a:r>
            <a:r>
              <a:rPr lang="en-US" sz="1400" b="1" baseline="-25000" dirty="0" smtClean="0">
                <a:solidFill>
                  <a:srgbClr val="008000"/>
                </a:solidFill>
              </a:rPr>
              <a:t>4</a:t>
            </a:r>
            <a:endParaRPr lang="en-US" sz="1400" b="1" dirty="0">
              <a:solidFill>
                <a:srgbClr val="008000"/>
              </a:solidFill>
            </a:endParaRPr>
          </a:p>
          <a:p>
            <a:endParaRPr lang="en-US" sz="1400" b="1" dirty="0" smtClean="0">
              <a:solidFill>
                <a:srgbClr val="FF0000"/>
              </a:solidFill>
            </a:endParaRPr>
          </a:p>
        </p:txBody>
      </p:sp>
      <p:sp>
        <p:nvSpPr>
          <p:cNvPr id="21" name="Right Arrow 20"/>
          <p:cNvSpPr/>
          <p:nvPr/>
        </p:nvSpPr>
        <p:spPr bwMode="auto">
          <a:xfrm>
            <a:off x="304581" y="5367747"/>
            <a:ext cx="727035" cy="646331"/>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3" name="Rectangle 22"/>
          <p:cNvSpPr/>
          <p:nvPr/>
        </p:nvSpPr>
        <p:spPr bwMode="auto">
          <a:xfrm>
            <a:off x="6415647" y="1268125"/>
            <a:ext cx="4773891" cy="3517426"/>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 name="TextBox 5"/>
          <p:cNvSpPr txBox="1"/>
          <p:nvPr/>
        </p:nvSpPr>
        <p:spPr>
          <a:xfrm>
            <a:off x="1199571" y="4893407"/>
            <a:ext cx="7827739"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a:buChar char="•"/>
            </a:pPr>
            <a:r>
              <a:rPr lang="en-US" dirty="0">
                <a:solidFill>
                  <a:schemeClr val="accent6"/>
                </a:solidFill>
              </a:rPr>
              <a:t>Reduced </a:t>
            </a:r>
            <a:r>
              <a:rPr lang="en-US" dirty="0" err="1">
                <a:solidFill>
                  <a:schemeClr val="accent6"/>
                </a:solidFill>
              </a:rPr>
              <a:t>NO</a:t>
            </a:r>
            <a:r>
              <a:rPr lang="en-US" baseline="-25000" dirty="0" err="1">
                <a:solidFill>
                  <a:schemeClr val="accent6"/>
                </a:solidFill>
              </a:rPr>
              <a:t>x</a:t>
            </a:r>
            <a:r>
              <a:rPr lang="en-US" dirty="0">
                <a:solidFill>
                  <a:schemeClr val="accent6"/>
                </a:solidFill>
              </a:rPr>
              <a:t> emissions play a role in increasing surface O</a:t>
            </a:r>
            <a:r>
              <a:rPr lang="en-US" baseline="-25000" dirty="0">
                <a:solidFill>
                  <a:schemeClr val="accent6"/>
                </a:solidFill>
              </a:rPr>
              <a:t>3</a:t>
            </a:r>
            <a:r>
              <a:rPr lang="en-US" dirty="0">
                <a:solidFill>
                  <a:schemeClr val="accent6"/>
                </a:solidFill>
              </a:rPr>
              <a:t> during the </a:t>
            </a:r>
            <a:r>
              <a:rPr lang="en-US" dirty="0" smtClean="0">
                <a:solidFill>
                  <a:schemeClr val="accent6"/>
                </a:solidFill>
              </a:rPr>
              <a:t>winter in </a:t>
            </a:r>
            <a:r>
              <a:rPr lang="en-US" dirty="0">
                <a:solidFill>
                  <a:schemeClr val="accent6"/>
                </a:solidFill>
              </a:rPr>
              <a:t>highly </a:t>
            </a:r>
            <a:r>
              <a:rPr lang="en-US" dirty="0" smtClean="0">
                <a:solidFill>
                  <a:schemeClr val="accent6"/>
                </a:solidFill>
              </a:rPr>
              <a:t>polluted regions [</a:t>
            </a:r>
            <a:r>
              <a:rPr lang="en-US" i="1" dirty="0" smtClean="0">
                <a:solidFill>
                  <a:schemeClr val="accent6"/>
                </a:solidFill>
              </a:rPr>
              <a:t>US EPA</a:t>
            </a:r>
            <a:r>
              <a:rPr lang="en-US" dirty="0" smtClean="0">
                <a:solidFill>
                  <a:schemeClr val="accent6"/>
                </a:solidFill>
              </a:rPr>
              <a:t>, 2014]  </a:t>
            </a:r>
            <a:r>
              <a:rPr lang="en-US" dirty="0" smtClean="0">
                <a:solidFill>
                  <a:srgbClr val="2D2DB9"/>
                </a:solidFill>
              </a:rPr>
              <a:t> </a:t>
            </a:r>
          </a:p>
          <a:p>
            <a:pPr marL="285750" indent="-285750">
              <a:buFont typeface="Arial"/>
              <a:buChar char="•"/>
            </a:pPr>
            <a:r>
              <a:rPr lang="en-US" dirty="0" smtClean="0">
                <a:solidFill>
                  <a:srgbClr val="2D2DB9"/>
                </a:solidFill>
              </a:rPr>
              <a:t>While </a:t>
            </a:r>
            <a:r>
              <a:rPr lang="en-US" dirty="0" err="1" smtClean="0">
                <a:solidFill>
                  <a:srgbClr val="2D2DB9"/>
                </a:solidFill>
              </a:rPr>
              <a:t>NO</a:t>
            </a:r>
            <a:r>
              <a:rPr lang="en-US" baseline="-25000" dirty="0" err="1" smtClean="0">
                <a:solidFill>
                  <a:srgbClr val="2D2DB9"/>
                </a:solidFill>
              </a:rPr>
              <a:t>x</a:t>
            </a:r>
            <a:r>
              <a:rPr lang="en-US" dirty="0" smtClean="0">
                <a:solidFill>
                  <a:srgbClr val="2D2DB9"/>
                </a:solidFill>
              </a:rPr>
              <a:t> exerts a dominant influence on the shape of the surface O</a:t>
            </a:r>
            <a:r>
              <a:rPr lang="en-US" baseline="-25000" dirty="0" smtClean="0">
                <a:solidFill>
                  <a:srgbClr val="2D2DB9"/>
                </a:solidFill>
              </a:rPr>
              <a:t>3</a:t>
            </a:r>
            <a:r>
              <a:rPr lang="en-US" dirty="0" smtClean="0">
                <a:solidFill>
                  <a:srgbClr val="2D2DB9"/>
                </a:solidFill>
              </a:rPr>
              <a:t> seasonal cycle, global CH</a:t>
            </a:r>
            <a:r>
              <a:rPr lang="en-US" baseline="-25000" dirty="0" smtClean="0">
                <a:solidFill>
                  <a:srgbClr val="2D2DB9"/>
                </a:solidFill>
              </a:rPr>
              <a:t>4</a:t>
            </a:r>
            <a:r>
              <a:rPr lang="en-US" dirty="0" smtClean="0">
                <a:solidFill>
                  <a:srgbClr val="2D2DB9"/>
                </a:solidFill>
              </a:rPr>
              <a:t> abundance influences the baseline surface O</a:t>
            </a:r>
            <a:r>
              <a:rPr lang="en-US" baseline="-25000" dirty="0" smtClean="0">
                <a:solidFill>
                  <a:srgbClr val="2D2DB9"/>
                </a:solidFill>
              </a:rPr>
              <a:t>3</a:t>
            </a:r>
            <a:r>
              <a:rPr lang="en-US" dirty="0" smtClean="0">
                <a:solidFill>
                  <a:srgbClr val="2D2DB9"/>
                </a:solidFill>
              </a:rPr>
              <a:t> abundance during all months </a:t>
            </a:r>
            <a:endParaRPr lang="en-US" dirty="0">
              <a:solidFill>
                <a:srgbClr val="2D2DB9"/>
              </a:solidFill>
            </a:endParaRPr>
          </a:p>
        </p:txBody>
      </p:sp>
      <p:sp>
        <p:nvSpPr>
          <p:cNvPr id="5" name="TextBox 4"/>
          <p:cNvSpPr txBox="1"/>
          <p:nvPr/>
        </p:nvSpPr>
        <p:spPr>
          <a:xfrm>
            <a:off x="2685636" y="4170214"/>
            <a:ext cx="8014495" cy="7201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438912" tIns="219456" rIns="438912" bIns="219456" rtlCol="0">
            <a:spAutoFit/>
          </a:bodyPr>
          <a:lstStyle/>
          <a:p>
            <a:r>
              <a:rPr lang="en-US" dirty="0" smtClean="0"/>
              <a:t> Feb   Apr   Jun    Aug   Oct   Dec</a:t>
            </a:r>
            <a:endParaRPr lang="en-US" dirty="0"/>
          </a:p>
        </p:txBody>
      </p:sp>
    </p:spTree>
    <p:extLst>
      <p:ext uri="{BB962C8B-B14F-4D97-AF65-F5344CB8AC3E}">
        <p14:creationId xmlns:p14="http://schemas.microsoft.com/office/powerpoint/2010/main" val="17152360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797746" y="2175484"/>
            <a:ext cx="3337931" cy="970094"/>
          </a:xfrm>
          <a:prstGeom prst="rect">
            <a:avLst/>
          </a:prstGeom>
          <a:solidFill>
            <a:srgbClr val="FF6600"/>
          </a:solidFill>
          <a:ln>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5796948" y="3165236"/>
            <a:ext cx="3337931" cy="1024702"/>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5796948" y="4209596"/>
            <a:ext cx="3337931" cy="1066741"/>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0" y="0"/>
            <a:ext cx="9144000" cy="1143000"/>
          </a:xfrm>
        </p:spPr>
        <p:txBody>
          <a:bodyPr/>
          <a:lstStyle/>
          <a:p>
            <a:r>
              <a:rPr lang="en-US" dirty="0" smtClean="0">
                <a:solidFill>
                  <a:srgbClr val="000090"/>
                </a:solidFill>
              </a:rPr>
              <a:t>Surface Ozone (O</a:t>
            </a:r>
            <a:r>
              <a:rPr lang="en-US" baseline="-25000" dirty="0" smtClean="0">
                <a:solidFill>
                  <a:srgbClr val="000090"/>
                </a:solidFill>
              </a:rPr>
              <a:t>3</a:t>
            </a:r>
            <a:r>
              <a:rPr lang="en-US" dirty="0" smtClean="0">
                <a:solidFill>
                  <a:srgbClr val="000090"/>
                </a:solidFill>
              </a:rPr>
              <a:t>): degrades air quality &amp; is injurious to human health and vegetation</a:t>
            </a:r>
            <a:endParaRPr lang="en-US" dirty="0">
              <a:solidFill>
                <a:srgbClr val="000090"/>
              </a:solidFill>
            </a:endParaRPr>
          </a:p>
        </p:txBody>
      </p:sp>
      <p:sp>
        <p:nvSpPr>
          <p:cNvPr id="3" name="Content Placeholder 2"/>
          <p:cNvSpPr>
            <a:spLocks noGrp="1"/>
          </p:cNvSpPr>
          <p:nvPr>
            <p:ph idx="1"/>
          </p:nvPr>
        </p:nvSpPr>
        <p:spPr>
          <a:xfrm>
            <a:off x="260501" y="3524029"/>
            <a:ext cx="8197699" cy="4114800"/>
          </a:xfrm>
        </p:spPr>
        <p:txBody>
          <a:bodyPr/>
          <a:lstStyle/>
          <a:p>
            <a:pPr marL="0" indent="0">
              <a:buNone/>
            </a:pPr>
            <a:r>
              <a:rPr lang="en-US" dirty="0" smtClean="0"/>
              <a:t>Surface O</a:t>
            </a:r>
            <a:r>
              <a:rPr lang="en-US" baseline="-25000" dirty="0" smtClean="0"/>
              <a:t>3</a:t>
            </a:r>
            <a:r>
              <a:rPr lang="en-US" dirty="0" smtClean="0"/>
              <a:t> =  </a:t>
            </a:r>
            <a:r>
              <a:rPr lang="en-US" dirty="0" err="1" smtClean="0"/>
              <a:t>NO</a:t>
            </a:r>
            <a:r>
              <a:rPr lang="en-US" baseline="-25000" dirty="0" err="1" smtClean="0"/>
              <a:t>x</a:t>
            </a:r>
            <a:r>
              <a:rPr lang="en-US" baseline="-25000" dirty="0" smtClean="0"/>
              <a:t> </a:t>
            </a:r>
            <a:r>
              <a:rPr lang="en-US" dirty="0" smtClean="0"/>
              <a:t> +  sunlight +</a:t>
            </a:r>
            <a:endParaRPr lang="en-US" dirty="0"/>
          </a:p>
        </p:txBody>
      </p:sp>
      <p:sp>
        <p:nvSpPr>
          <p:cNvPr id="4" name="Left Brace 3"/>
          <p:cNvSpPr/>
          <p:nvPr/>
        </p:nvSpPr>
        <p:spPr bwMode="auto">
          <a:xfrm>
            <a:off x="5009837" y="2452303"/>
            <a:ext cx="530289" cy="2714995"/>
          </a:xfrm>
          <a:prstGeom prst="leftBrac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 name="TextBox 4"/>
          <p:cNvSpPr txBox="1"/>
          <p:nvPr/>
        </p:nvSpPr>
        <p:spPr>
          <a:xfrm>
            <a:off x="5806069" y="2157553"/>
            <a:ext cx="2384417" cy="2031325"/>
          </a:xfrm>
          <a:prstGeom prst="rect">
            <a:avLst/>
          </a:prstGeom>
          <a:noFill/>
        </p:spPr>
        <p:txBody>
          <a:bodyPr wrap="square" rtlCol="0">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Non-methane volatile organic compounds (NMVOCs)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sz="2400" dirty="0" smtClean="0"/>
          </a:p>
          <a:p>
            <a:endParaRPr lang="en-US" sz="2400" dirty="0"/>
          </a:p>
          <a:p>
            <a:endParaRPr lang="en-US" sz="2400" dirty="0"/>
          </a:p>
        </p:txBody>
      </p:sp>
      <p:pic>
        <p:nvPicPr>
          <p:cNvPr id="6" name="Picture 5"/>
          <p:cNvPicPr>
            <a:picLocks noChangeAspect="1"/>
          </p:cNvPicPr>
          <p:nvPr/>
        </p:nvPicPr>
        <p:blipFill>
          <a:blip r:embed="rId3"/>
          <a:stretch>
            <a:fillRect/>
          </a:stretch>
        </p:blipFill>
        <p:spPr>
          <a:xfrm>
            <a:off x="3335240" y="3959611"/>
            <a:ext cx="1167832" cy="1278539"/>
          </a:xfrm>
          <a:prstGeom prst="rect">
            <a:avLst/>
          </a:prstGeom>
        </p:spPr>
      </p:pic>
      <p:pic>
        <p:nvPicPr>
          <p:cNvPr id="8" name="Picture 7"/>
          <p:cNvPicPr>
            <a:picLocks noChangeAspect="1"/>
          </p:cNvPicPr>
          <p:nvPr/>
        </p:nvPicPr>
        <p:blipFill>
          <a:blip r:embed="rId4"/>
          <a:stretch>
            <a:fillRect/>
          </a:stretch>
        </p:blipFill>
        <p:spPr>
          <a:xfrm>
            <a:off x="1769520" y="2137297"/>
            <a:ext cx="1565720" cy="1291322"/>
          </a:xfrm>
          <a:prstGeom prst="rect">
            <a:avLst/>
          </a:prstGeom>
        </p:spPr>
      </p:pic>
      <p:pic>
        <p:nvPicPr>
          <p:cNvPr id="7" name="Picture 6"/>
          <p:cNvPicPr>
            <a:picLocks noChangeAspect="1"/>
          </p:cNvPicPr>
          <p:nvPr/>
        </p:nvPicPr>
        <p:blipFill>
          <a:blip r:embed="rId5"/>
          <a:stretch>
            <a:fillRect/>
          </a:stretch>
        </p:blipFill>
        <p:spPr>
          <a:xfrm>
            <a:off x="2699467" y="2808423"/>
            <a:ext cx="1575664" cy="620196"/>
          </a:xfrm>
          <a:prstGeom prst="rect">
            <a:avLst/>
          </a:prstGeom>
        </p:spPr>
      </p:pic>
      <p:pic>
        <p:nvPicPr>
          <p:cNvPr id="9" name="Picture 8"/>
          <p:cNvPicPr>
            <a:picLocks noChangeAspect="1"/>
          </p:cNvPicPr>
          <p:nvPr/>
        </p:nvPicPr>
        <p:blipFill>
          <a:blip r:embed="rId6"/>
          <a:stretch>
            <a:fillRect/>
          </a:stretch>
        </p:blipFill>
        <p:spPr>
          <a:xfrm>
            <a:off x="8182019" y="3320402"/>
            <a:ext cx="908669" cy="742790"/>
          </a:xfrm>
          <a:prstGeom prst="rect">
            <a:avLst/>
          </a:prstGeom>
        </p:spPr>
      </p:pic>
      <p:pic>
        <p:nvPicPr>
          <p:cNvPr id="11" name="Picture 10"/>
          <p:cNvPicPr>
            <a:picLocks noChangeAspect="1"/>
          </p:cNvPicPr>
          <p:nvPr/>
        </p:nvPicPr>
        <p:blipFill>
          <a:blip r:embed="rId7"/>
          <a:stretch>
            <a:fillRect/>
          </a:stretch>
        </p:blipFill>
        <p:spPr>
          <a:xfrm>
            <a:off x="8159780" y="1725282"/>
            <a:ext cx="930908" cy="1358873"/>
          </a:xfrm>
          <a:prstGeom prst="rect">
            <a:avLst/>
          </a:prstGeom>
        </p:spPr>
      </p:pic>
      <p:pic>
        <p:nvPicPr>
          <p:cNvPr id="12" name="Picture 11"/>
          <p:cNvPicPr>
            <a:picLocks noChangeAspect="1"/>
          </p:cNvPicPr>
          <p:nvPr/>
        </p:nvPicPr>
        <p:blipFill>
          <a:blip r:embed="rId5"/>
          <a:stretch>
            <a:fillRect/>
          </a:stretch>
        </p:blipFill>
        <p:spPr>
          <a:xfrm>
            <a:off x="6999767" y="3584849"/>
            <a:ext cx="932294" cy="374762"/>
          </a:xfrm>
          <a:prstGeom prst="rect">
            <a:avLst/>
          </a:prstGeom>
        </p:spPr>
      </p:pic>
      <p:pic>
        <p:nvPicPr>
          <p:cNvPr id="13" name="Picture 12"/>
          <p:cNvPicPr>
            <a:picLocks noChangeAspect="1"/>
          </p:cNvPicPr>
          <p:nvPr/>
        </p:nvPicPr>
        <p:blipFill>
          <a:blip r:embed="rId8"/>
          <a:stretch>
            <a:fillRect/>
          </a:stretch>
        </p:blipFill>
        <p:spPr>
          <a:xfrm>
            <a:off x="6908327" y="4332387"/>
            <a:ext cx="2226552" cy="800918"/>
          </a:xfrm>
          <a:prstGeom prst="rect">
            <a:avLst/>
          </a:prstGeom>
        </p:spPr>
      </p:pic>
      <p:sp>
        <p:nvSpPr>
          <p:cNvPr id="17" name="TextBox 16"/>
          <p:cNvSpPr txBox="1"/>
          <p:nvPr/>
        </p:nvSpPr>
        <p:spPr>
          <a:xfrm>
            <a:off x="5705508" y="4397507"/>
            <a:ext cx="1294259" cy="1046440"/>
          </a:xfrm>
          <a:prstGeom prst="rect">
            <a:avLst/>
          </a:prstGeom>
          <a:noFill/>
        </p:spPr>
        <p:txBody>
          <a:bodyPr wrap="square" rtlCol="0">
            <a:spAutoFit/>
          </a:bodyPr>
          <a:lstStyle/>
          <a:p>
            <a:pPr algn="ctr"/>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Methane (CH</a:t>
            </a:r>
            <a:r>
              <a:rPr lang="en-US" sz="220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a:p>
        </p:txBody>
      </p:sp>
      <p:sp>
        <p:nvSpPr>
          <p:cNvPr id="18" name="TextBox 17"/>
          <p:cNvSpPr txBox="1"/>
          <p:nvPr/>
        </p:nvSpPr>
        <p:spPr>
          <a:xfrm>
            <a:off x="5663451" y="3084155"/>
            <a:ext cx="1484970" cy="1384995"/>
          </a:xfrm>
          <a:prstGeom prst="rect">
            <a:avLst/>
          </a:prstGeom>
          <a:noFill/>
        </p:spPr>
        <p:txBody>
          <a:bodyPr wrap="square" rtlCol="0">
            <a:spAutoFit/>
          </a:bodyPr>
          <a:lstStyle/>
          <a:p>
            <a:pPr algn="ctr"/>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Carbon Monoxide (CO)</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a:p>
        </p:txBody>
      </p:sp>
    </p:spTree>
    <p:extLst>
      <p:ext uri="{BB962C8B-B14F-4D97-AF65-F5344CB8AC3E}">
        <p14:creationId xmlns:p14="http://schemas.microsoft.com/office/powerpoint/2010/main" val="32254058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Rising baseline surface O</a:t>
            </a:r>
            <a:r>
              <a:rPr lang="en-US" baseline="-25000" dirty="0" smtClean="0"/>
              <a:t>3</a:t>
            </a:r>
            <a:r>
              <a:rPr lang="en-US" dirty="0" smtClean="0"/>
              <a:t> by 2100 from increases in global CH</a:t>
            </a:r>
            <a:r>
              <a:rPr lang="en-US" baseline="-25000" dirty="0" smtClean="0"/>
              <a:t>4 </a:t>
            </a:r>
            <a:r>
              <a:rPr lang="en-US" dirty="0" smtClean="0"/>
              <a:t>abundance</a:t>
            </a:r>
            <a:endParaRPr lang="en-US" dirty="0"/>
          </a:p>
        </p:txBody>
      </p:sp>
      <p:sp>
        <p:nvSpPr>
          <p:cNvPr id="7" name="TextBox 6"/>
          <p:cNvSpPr txBox="1"/>
          <p:nvPr/>
        </p:nvSpPr>
        <p:spPr>
          <a:xfrm>
            <a:off x="880138" y="5025887"/>
            <a:ext cx="10142120" cy="523220"/>
          </a:xfrm>
          <a:prstGeom prst="rect">
            <a:avLst/>
          </a:prstGeom>
          <a:noFill/>
        </p:spPr>
        <p:txBody>
          <a:bodyPr wrap="square" rtlCol="0">
            <a:spAutoFit/>
          </a:bodyPr>
          <a:lstStyle/>
          <a:p>
            <a:r>
              <a:rPr lang="en-US" sz="1400" dirty="0" smtClean="0">
                <a:solidFill>
                  <a:srgbClr val="660066"/>
                </a:solidFill>
              </a:rPr>
              <a:t>RCP8.5_2005CH4_rad </a:t>
            </a:r>
            <a:r>
              <a:rPr lang="en-US" sz="1400" dirty="0" smtClean="0">
                <a:solidFill>
                  <a:srgbClr val="000000"/>
                </a:solidFill>
              </a:rPr>
              <a:t>2091-2100 </a:t>
            </a:r>
            <a:r>
              <a:rPr lang="en-US" sz="1400" dirty="0" smtClean="0"/>
              <a:t>same as </a:t>
            </a:r>
            <a:r>
              <a:rPr lang="en-US" sz="1400" dirty="0" smtClean="0">
                <a:solidFill>
                  <a:srgbClr val="FF0000"/>
                </a:solidFill>
              </a:rPr>
              <a:t>RCP8.5 </a:t>
            </a:r>
            <a:r>
              <a:rPr lang="en-US" sz="1400" dirty="0" smtClean="0">
                <a:solidFill>
                  <a:srgbClr val="000000"/>
                </a:solidFill>
              </a:rPr>
              <a:t>2091-2100 (not shown)</a:t>
            </a:r>
          </a:p>
          <a:p>
            <a:r>
              <a:rPr lang="en-US" sz="1400" dirty="0" smtClean="0">
                <a:solidFill>
                  <a:srgbClr val="008000"/>
                </a:solidFill>
              </a:rPr>
              <a:t>RCP8.5_2005CH4_chem (dashed) </a:t>
            </a:r>
            <a:r>
              <a:rPr lang="en-US" sz="1400" dirty="0" smtClean="0"/>
              <a:t>2091-2100 same as </a:t>
            </a:r>
            <a:r>
              <a:rPr lang="en-US" sz="1400" dirty="0" smtClean="0">
                <a:solidFill>
                  <a:srgbClr val="008000"/>
                </a:solidFill>
              </a:rPr>
              <a:t>RCP8.5_2005CH4 </a:t>
            </a:r>
            <a:r>
              <a:rPr lang="en-US" sz="1400" dirty="0" smtClean="0">
                <a:solidFill>
                  <a:srgbClr val="000000"/>
                </a:solidFill>
              </a:rPr>
              <a:t>2091-2100</a:t>
            </a:r>
            <a:endParaRPr lang="en-US" sz="1400" b="1" dirty="0">
              <a:solidFill>
                <a:srgbClr val="000000"/>
              </a:solidFill>
            </a:endParaRPr>
          </a:p>
        </p:txBody>
      </p:sp>
      <p:sp>
        <p:nvSpPr>
          <p:cNvPr id="8" name="TextBox 7"/>
          <p:cNvSpPr txBox="1"/>
          <p:nvPr/>
        </p:nvSpPr>
        <p:spPr>
          <a:xfrm>
            <a:off x="6468531" y="1769299"/>
            <a:ext cx="2325949" cy="369332"/>
          </a:xfrm>
          <a:prstGeom prst="rect">
            <a:avLst/>
          </a:prstGeom>
          <a:noFill/>
        </p:spPr>
        <p:txBody>
          <a:bodyPr wrap="square" rtlCol="0">
            <a:spAutoFit/>
          </a:bodyPr>
          <a:lstStyle/>
          <a:p>
            <a:r>
              <a:rPr lang="en-US" b="1" dirty="0" smtClean="0"/>
              <a:t>- 43% IMW </a:t>
            </a:r>
            <a:r>
              <a:rPr lang="en-US" b="1" dirty="0" err="1" smtClean="0"/>
              <a:t>NOx</a:t>
            </a:r>
            <a:endParaRPr lang="en-US" b="1" dirty="0" smtClean="0"/>
          </a:p>
        </p:txBody>
      </p:sp>
      <p:sp>
        <p:nvSpPr>
          <p:cNvPr id="10" name="TextBox 9"/>
          <p:cNvSpPr txBox="1"/>
          <p:nvPr/>
        </p:nvSpPr>
        <p:spPr>
          <a:xfrm>
            <a:off x="917848" y="5743631"/>
            <a:ext cx="814756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solidFill>
                  <a:srgbClr val="0000FF"/>
                </a:solidFill>
              </a:rPr>
              <a:t>T</a:t>
            </a:r>
            <a:r>
              <a:rPr lang="en-US" dirty="0" smtClean="0">
                <a:solidFill>
                  <a:srgbClr val="0000FF"/>
                </a:solidFill>
              </a:rPr>
              <a:t>he </a:t>
            </a:r>
            <a:r>
              <a:rPr lang="en-US" dirty="0">
                <a:solidFill>
                  <a:srgbClr val="0000FF"/>
                </a:solidFill>
              </a:rPr>
              <a:t>CH</a:t>
            </a:r>
            <a:r>
              <a:rPr lang="en-US" baseline="-25000" dirty="0">
                <a:solidFill>
                  <a:srgbClr val="0000FF"/>
                </a:solidFill>
              </a:rPr>
              <a:t>4</a:t>
            </a:r>
            <a:r>
              <a:rPr lang="en-US" dirty="0">
                <a:solidFill>
                  <a:srgbClr val="0000FF"/>
                </a:solidFill>
              </a:rPr>
              <a:t> impact on surface O</a:t>
            </a:r>
            <a:r>
              <a:rPr lang="en-US" baseline="-25000" dirty="0">
                <a:solidFill>
                  <a:srgbClr val="0000FF"/>
                </a:solidFill>
              </a:rPr>
              <a:t>3</a:t>
            </a:r>
            <a:r>
              <a:rPr lang="en-US" dirty="0">
                <a:solidFill>
                  <a:srgbClr val="0000FF"/>
                </a:solidFill>
              </a:rPr>
              <a:t> in the model occurs mainly though atmospheric chemistry, rather than through the additional climate forcing from CH</a:t>
            </a:r>
            <a:r>
              <a:rPr lang="en-US" baseline="-25000" dirty="0">
                <a:solidFill>
                  <a:srgbClr val="0000FF"/>
                </a:solidFill>
              </a:rPr>
              <a:t>4</a:t>
            </a:r>
            <a:r>
              <a:rPr lang="en-US" dirty="0">
                <a:solidFill>
                  <a:srgbClr val="0000FF"/>
                </a:solidFill>
              </a:rPr>
              <a:t> </a:t>
            </a:r>
            <a:endParaRPr lang="en-US" dirty="0" smtClean="0">
              <a:solidFill>
                <a:srgbClr val="0000FF"/>
              </a:solidFill>
              <a:latin typeface="Calibri"/>
              <a:cs typeface="Calibri"/>
            </a:endParaRPr>
          </a:p>
        </p:txBody>
      </p:sp>
      <p:sp>
        <p:nvSpPr>
          <p:cNvPr id="11" name="Right Arrow 10"/>
          <p:cNvSpPr/>
          <p:nvPr/>
        </p:nvSpPr>
        <p:spPr bwMode="auto">
          <a:xfrm>
            <a:off x="153103" y="5743631"/>
            <a:ext cx="727035" cy="646331"/>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nvGrpSpPr>
          <p:cNvPr id="12" name="Group 11"/>
          <p:cNvGrpSpPr/>
          <p:nvPr/>
        </p:nvGrpSpPr>
        <p:grpSpPr>
          <a:xfrm>
            <a:off x="1757040" y="1284160"/>
            <a:ext cx="8927109" cy="4459471"/>
            <a:chOff x="0" y="1179401"/>
            <a:chExt cx="8927109" cy="4459471"/>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6194"/>
              <a:ext cx="8655910" cy="2857016"/>
            </a:xfrm>
            <a:prstGeom prst="rect">
              <a:avLst/>
            </a:prstGeom>
          </p:spPr>
        </p:pic>
        <p:sp>
          <p:nvSpPr>
            <p:cNvPr id="5" name="TextBox 4"/>
            <p:cNvSpPr txBox="1"/>
            <p:nvPr/>
          </p:nvSpPr>
          <p:spPr>
            <a:xfrm>
              <a:off x="880138" y="4364677"/>
              <a:ext cx="4738910" cy="127419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438912" tIns="219456" rIns="438912" bIns="219456" rtlCol="0">
              <a:spAutoFit/>
            </a:bodyPr>
            <a:lstStyle/>
            <a:p>
              <a:r>
                <a:rPr lang="en-US" dirty="0" smtClean="0"/>
                <a:t> Feb   Apr   Jun    Aug   Oct   Dec</a:t>
              </a:r>
            </a:p>
            <a:p>
              <a:endParaRPr lang="en-US" dirty="0" smtClean="0"/>
            </a:p>
            <a:p>
              <a:endParaRPr lang="en-US" dirty="0"/>
            </a:p>
          </p:txBody>
        </p:sp>
        <p:sp>
          <p:nvSpPr>
            <p:cNvPr id="6" name="TextBox 5"/>
            <p:cNvSpPr txBox="1"/>
            <p:nvPr/>
          </p:nvSpPr>
          <p:spPr>
            <a:xfrm>
              <a:off x="539697" y="1179401"/>
              <a:ext cx="8200074" cy="997196"/>
            </a:xfrm>
            <a:prstGeom prst="rect">
              <a:avLst/>
            </a:prstGeom>
            <a:noFill/>
          </p:spPr>
          <p:txBody>
            <a:bodyPr wrap="square" lIns="438912" tIns="219456" rIns="438912" bIns="219456" rtlCol="0">
              <a:spAutoFit/>
            </a:bodyPr>
            <a:lstStyle/>
            <a:p>
              <a:r>
                <a:rPr lang="en-US" dirty="0" smtClean="0"/>
                <a:t>	NE US 36-46 N 80-70W</a:t>
              </a:r>
              <a:r>
                <a:rPr lang="en-US" baseline="0" dirty="0" smtClean="0"/>
                <a:t> 			IMW US 36-46N 115-105W</a:t>
              </a:r>
              <a:endParaRPr lang="en-US" dirty="0" smtClean="0"/>
            </a:p>
            <a:p>
              <a:endParaRPr lang="en-US" dirty="0"/>
            </a:p>
          </p:txBody>
        </p:sp>
        <p:sp>
          <p:nvSpPr>
            <p:cNvPr id="3" name="TextBox 2"/>
            <p:cNvSpPr txBox="1"/>
            <p:nvPr/>
          </p:nvSpPr>
          <p:spPr>
            <a:xfrm>
              <a:off x="2590801" y="1807265"/>
              <a:ext cx="2048933" cy="369332"/>
            </a:xfrm>
            <a:prstGeom prst="rect">
              <a:avLst/>
            </a:prstGeom>
            <a:noFill/>
          </p:spPr>
          <p:txBody>
            <a:bodyPr wrap="square" rtlCol="0">
              <a:spAutoFit/>
            </a:bodyPr>
            <a:lstStyle/>
            <a:p>
              <a:r>
                <a:rPr lang="en-US" b="1" dirty="0" smtClean="0"/>
                <a:t>- 90% NE </a:t>
              </a:r>
              <a:r>
                <a:rPr lang="en-US" b="1" dirty="0" err="1" smtClean="0"/>
                <a:t>NOx</a:t>
              </a:r>
              <a:endParaRPr lang="en-US" b="1" dirty="0" smtClean="0"/>
            </a:p>
          </p:txBody>
        </p:sp>
        <p:sp>
          <p:nvSpPr>
            <p:cNvPr id="9" name="Rectangle 8"/>
            <p:cNvSpPr/>
            <p:nvPr/>
          </p:nvSpPr>
          <p:spPr bwMode="auto">
            <a:xfrm>
              <a:off x="4639734" y="1316950"/>
              <a:ext cx="4287375" cy="316625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pic>
        <p:nvPicPr>
          <p:cNvPr id="13" name="Picture 12" descr="seascycle_paper_O3_mm ch4.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8530" y="3098799"/>
            <a:ext cx="2534507" cy="448819"/>
          </a:xfrm>
          <a:prstGeom prst="rect">
            <a:avLst/>
          </a:prstGeom>
        </p:spPr>
      </p:pic>
    </p:spTree>
    <p:extLst>
      <p:ext uri="{BB962C8B-B14F-4D97-AF65-F5344CB8AC3E}">
        <p14:creationId xmlns:p14="http://schemas.microsoft.com/office/powerpoint/2010/main" val="490487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208"/>
          </a:xfrm>
        </p:spPr>
        <p:txBody>
          <a:bodyPr/>
          <a:lstStyle/>
          <a:p>
            <a:r>
              <a:rPr lang="en-US" dirty="0" smtClean="0"/>
              <a:t>Impact of a warming climate on the surface O</a:t>
            </a:r>
            <a:r>
              <a:rPr lang="en-US" baseline="-25000" dirty="0" smtClean="0"/>
              <a:t>3 </a:t>
            </a:r>
            <a:r>
              <a:rPr lang="en-US" dirty="0" smtClean="0"/>
              <a:t>seasonal cycle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0258" y="1193362"/>
            <a:ext cx="3205282" cy="4839765"/>
          </a:xfrm>
        </p:spPr>
      </p:pic>
      <p:sp>
        <p:nvSpPr>
          <p:cNvPr id="5" name="TextBox 4"/>
          <p:cNvSpPr txBox="1"/>
          <p:nvPr/>
        </p:nvSpPr>
        <p:spPr>
          <a:xfrm>
            <a:off x="3423053" y="5777995"/>
            <a:ext cx="7018175" cy="997196"/>
          </a:xfrm>
          <a:prstGeom prst="rect">
            <a:avLst/>
          </a:prstGeom>
          <a:noFill/>
        </p:spPr>
        <p:txBody>
          <a:bodyPr wrap="square" lIns="438912" tIns="219456" rIns="438912" bIns="219456" rtlCol="0">
            <a:spAutoFit/>
          </a:bodyPr>
          <a:lstStyle/>
          <a:p>
            <a:r>
              <a:rPr lang="en-US" sz="1400" dirty="0" smtClean="0"/>
              <a:t>Feb   Apr   Jun   Aug   Oct   Dec</a:t>
            </a:r>
          </a:p>
          <a:p>
            <a:endParaRPr lang="en-US" sz="2200" dirty="0"/>
          </a:p>
        </p:txBody>
      </p:sp>
      <p:sp>
        <p:nvSpPr>
          <p:cNvPr id="6" name="Rectangle 5"/>
          <p:cNvSpPr/>
          <p:nvPr/>
        </p:nvSpPr>
        <p:spPr>
          <a:xfrm>
            <a:off x="133672" y="1639634"/>
            <a:ext cx="2803561" cy="73866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400" b="1" dirty="0" smtClean="0">
                <a:solidFill>
                  <a:schemeClr val="accent5">
                    <a:lumMod val="75000"/>
                  </a:schemeClr>
                </a:solidFill>
                <a:latin typeface="Calibri"/>
                <a:cs typeface="Calibri"/>
              </a:rPr>
              <a:t>RCP4.5_WMGG</a:t>
            </a:r>
            <a:r>
              <a:rPr lang="en-US" sz="1400" b="1" dirty="0" smtClean="0">
                <a:solidFill>
                  <a:srgbClr val="FF6600"/>
                </a:solidFill>
                <a:latin typeface="Calibri"/>
                <a:cs typeface="Calibri"/>
              </a:rPr>
              <a:t> </a:t>
            </a:r>
            <a:r>
              <a:rPr lang="en-US" sz="1400" dirty="0">
                <a:latin typeface="Calibri"/>
                <a:cs typeface="Calibri"/>
              </a:rPr>
              <a:t> </a:t>
            </a:r>
            <a:r>
              <a:rPr lang="en-US" sz="1400" dirty="0" smtClean="0">
                <a:latin typeface="Calibri"/>
                <a:cs typeface="Calibri"/>
              </a:rPr>
              <a:t>&amp; </a:t>
            </a:r>
            <a:r>
              <a:rPr lang="en-US" sz="1400" b="1" dirty="0" smtClean="0">
                <a:solidFill>
                  <a:srgbClr val="FF6600"/>
                </a:solidFill>
                <a:latin typeface="Calibri"/>
                <a:cs typeface="Calibri"/>
              </a:rPr>
              <a:t>RCP8.5_WMGG</a:t>
            </a:r>
            <a:r>
              <a:rPr lang="en-US" sz="1400" dirty="0" smtClean="0">
                <a:latin typeface="Calibri"/>
                <a:cs typeface="Calibri"/>
              </a:rPr>
              <a:t> isolate impacts from a changing climate</a:t>
            </a:r>
          </a:p>
        </p:txBody>
      </p:sp>
      <p:sp>
        <p:nvSpPr>
          <p:cNvPr id="9" name="TextBox 8"/>
          <p:cNvSpPr txBox="1"/>
          <p:nvPr/>
        </p:nvSpPr>
        <p:spPr>
          <a:xfrm>
            <a:off x="3606852" y="3909971"/>
            <a:ext cx="1156047" cy="738664"/>
          </a:xfrm>
          <a:prstGeom prst="rect">
            <a:avLst/>
          </a:prstGeom>
          <a:noFill/>
        </p:spPr>
        <p:txBody>
          <a:bodyPr wrap="square" rtlCol="0">
            <a:spAutoFit/>
          </a:bodyPr>
          <a:lstStyle/>
          <a:p>
            <a:r>
              <a:rPr lang="en-US" sz="1400" b="1" dirty="0" smtClean="0">
                <a:solidFill>
                  <a:srgbClr val="FF6600"/>
                </a:solidFill>
              </a:rPr>
              <a:t>JJA NE temp </a:t>
            </a:r>
            <a:r>
              <a:rPr lang="en-US" sz="1400" b="1" dirty="0" err="1" smtClean="0">
                <a:solidFill>
                  <a:srgbClr val="FF6600"/>
                </a:solidFill>
              </a:rPr>
              <a:t>inc.</a:t>
            </a:r>
            <a:r>
              <a:rPr lang="en-US" sz="1400" b="1" dirty="0" smtClean="0">
                <a:solidFill>
                  <a:srgbClr val="FF6600"/>
                </a:solidFill>
              </a:rPr>
              <a:t> by 5.5ºC</a:t>
            </a:r>
            <a:endParaRPr lang="en-US" sz="1400" b="1" dirty="0">
              <a:solidFill>
                <a:srgbClr val="FF6600"/>
              </a:solidFill>
            </a:endParaRPr>
          </a:p>
        </p:txBody>
      </p:sp>
      <p:sp>
        <p:nvSpPr>
          <p:cNvPr id="10" name="TextBox 9"/>
          <p:cNvSpPr txBox="1"/>
          <p:nvPr/>
        </p:nvSpPr>
        <p:spPr>
          <a:xfrm>
            <a:off x="3619899" y="1664540"/>
            <a:ext cx="1143000" cy="738664"/>
          </a:xfrm>
          <a:prstGeom prst="rect">
            <a:avLst/>
          </a:prstGeom>
          <a:noFill/>
        </p:spPr>
        <p:txBody>
          <a:bodyPr wrap="square" rtlCol="0">
            <a:spAutoFit/>
          </a:bodyPr>
          <a:lstStyle/>
          <a:p>
            <a:r>
              <a:rPr lang="en-US" sz="1400" b="1" dirty="0" smtClean="0">
                <a:solidFill>
                  <a:schemeClr val="accent5">
                    <a:lumMod val="75000"/>
                  </a:schemeClr>
                </a:solidFill>
              </a:rPr>
              <a:t>JJA NE temp </a:t>
            </a:r>
            <a:r>
              <a:rPr lang="en-US" sz="1400" b="1" dirty="0" err="1" smtClean="0">
                <a:solidFill>
                  <a:schemeClr val="accent5">
                    <a:lumMod val="75000"/>
                  </a:schemeClr>
                </a:solidFill>
              </a:rPr>
              <a:t>inc.</a:t>
            </a:r>
            <a:r>
              <a:rPr lang="en-US" sz="1400" b="1" dirty="0" smtClean="0">
                <a:solidFill>
                  <a:schemeClr val="accent5">
                    <a:lumMod val="75000"/>
                  </a:schemeClr>
                </a:solidFill>
              </a:rPr>
              <a:t> by 2.5ºC</a:t>
            </a:r>
            <a:endParaRPr lang="en-US" sz="1400" b="1" dirty="0">
              <a:solidFill>
                <a:schemeClr val="accent5">
                  <a:lumMod val="75000"/>
                </a:schemeClr>
              </a:solidFill>
            </a:endParaRPr>
          </a:p>
        </p:txBody>
      </p:sp>
      <p:sp>
        <p:nvSpPr>
          <p:cNvPr id="3" name="TextBox 2"/>
          <p:cNvSpPr txBox="1"/>
          <p:nvPr/>
        </p:nvSpPr>
        <p:spPr>
          <a:xfrm>
            <a:off x="6500635" y="2033872"/>
            <a:ext cx="2328446" cy="2308324"/>
          </a:xfrm>
          <a:prstGeom prst="rect">
            <a:avLst/>
          </a:prstGeom>
          <a:noFill/>
          <a:ln>
            <a:solidFill>
              <a:srgbClr val="66006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solidFill>
                  <a:srgbClr val="660066"/>
                </a:solidFill>
              </a:rPr>
              <a:t>S</a:t>
            </a:r>
            <a:r>
              <a:rPr lang="en-US" dirty="0" smtClean="0">
                <a:solidFill>
                  <a:srgbClr val="660066"/>
                </a:solidFill>
              </a:rPr>
              <a:t>ame findings under </a:t>
            </a:r>
            <a:r>
              <a:rPr lang="en-US" b="1" dirty="0" smtClean="0">
                <a:solidFill>
                  <a:schemeClr val="accent1"/>
                </a:solidFill>
              </a:rPr>
              <a:t>RCP4.5_WMGG</a:t>
            </a:r>
            <a:r>
              <a:rPr lang="en-US" dirty="0" smtClean="0">
                <a:solidFill>
                  <a:schemeClr val="accent6"/>
                </a:solidFill>
              </a:rPr>
              <a:t>  </a:t>
            </a:r>
            <a:r>
              <a:rPr lang="en-US" dirty="0" smtClean="0">
                <a:solidFill>
                  <a:srgbClr val="660066"/>
                </a:solidFill>
              </a:rPr>
              <a:t>&amp;</a:t>
            </a:r>
            <a:r>
              <a:rPr lang="en-US" dirty="0" smtClean="0">
                <a:solidFill>
                  <a:schemeClr val="accent6"/>
                </a:solidFill>
              </a:rPr>
              <a:t> </a:t>
            </a:r>
            <a:r>
              <a:rPr lang="en-US" b="1" dirty="0" smtClean="0">
                <a:solidFill>
                  <a:srgbClr val="FF6600"/>
                </a:solidFill>
              </a:rPr>
              <a:t>RCP8.5_WMGG</a:t>
            </a:r>
            <a:r>
              <a:rPr lang="en-US" dirty="0" smtClean="0">
                <a:solidFill>
                  <a:srgbClr val="660066"/>
                </a:solidFill>
              </a:rPr>
              <a:t>, but magnitude of each change depends on the regional temperature increases </a:t>
            </a:r>
            <a:endParaRPr lang="en-US" dirty="0">
              <a:solidFill>
                <a:srgbClr val="660066"/>
              </a:solidFill>
            </a:endParaRPr>
          </a:p>
        </p:txBody>
      </p:sp>
      <p:pic>
        <p:nvPicPr>
          <p:cNvPr id="7" name="Picture 6" descr="Screen Shot 2014-04-23 at 2.24.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2249" y="3141840"/>
            <a:ext cx="1757829" cy="329326"/>
          </a:xfrm>
          <a:prstGeom prst="rect">
            <a:avLst/>
          </a:prstGeom>
        </p:spPr>
      </p:pic>
      <p:pic>
        <p:nvPicPr>
          <p:cNvPr id="8" name="Picture 7" descr="Screen Shot 2014-04-23 at 2.24.1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9400" y="5305977"/>
            <a:ext cx="1765300" cy="294217"/>
          </a:xfrm>
          <a:prstGeom prst="rect">
            <a:avLst/>
          </a:prstGeom>
        </p:spPr>
      </p:pic>
      <p:sp>
        <p:nvSpPr>
          <p:cNvPr id="14" name="Isosceles Triangle 13"/>
          <p:cNvSpPr/>
          <p:nvPr/>
        </p:nvSpPr>
        <p:spPr bwMode="auto">
          <a:xfrm>
            <a:off x="5562600" y="5232400"/>
            <a:ext cx="142875" cy="73577"/>
          </a:xfrm>
          <a:prstGeom prst="triangle">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6" name="Isosceles Triangle 15"/>
          <p:cNvSpPr/>
          <p:nvPr/>
        </p:nvSpPr>
        <p:spPr bwMode="auto">
          <a:xfrm>
            <a:off x="5661956" y="5254417"/>
            <a:ext cx="142875" cy="73577"/>
          </a:xfrm>
          <a:prstGeom prst="triangle">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0810593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208"/>
          </a:xfrm>
        </p:spPr>
        <p:txBody>
          <a:bodyPr/>
          <a:lstStyle/>
          <a:p>
            <a:r>
              <a:rPr lang="en-US" dirty="0" smtClean="0"/>
              <a:t>Impact of a warming climate on the surface O</a:t>
            </a:r>
            <a:r>
              <a:rPr lang="en-US" baseline="-25000" dirty="0" smtClean="0"/>
              <a:t>3 </a:t>
            </a:r>
            <a:r>
              <a:rPr lang="en-US" dirty="0" smtClean="0"/>
              <a:t>seasonal cycle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0258" y="1193362"/>
            <a:ext cx="3205282" cy="4839765"/>
          </a:xfrm>
        </p:spPr>
      </p:pic>
      <p:sp>
        <p:nvSpPr>
          <p:cNvPr id="5" name="TextBox 4"/>
          <p:cNvSpPr txBox="1"/>
          <p:nvPr/>
        </p:nvSpPr>
        <p:spPr>
          <a:xfrm>
            <a:off x="3423053" y="5777995"/>
            <a:ext cx="7018175" cy="997196"/>
          </a:xfrm>
          <a:prstGeom prst="rect">
            <a:avLst/>
          </a:prstGeom>
          <a:noFill/>
        </p:spPr>
        <p:txBody>
          <a:bodyPr wrap="square" lIns="438912" tIns="219456" rIns="438912" bIns="219456" rtlCol="0">
            <a:spAutoFit/>
          </a:bodyPr>
          <a:lstStyle/>
          <a:p>
            <a:r>
              <a:rPr lang="en-US" sz="1400" dirty="0" smtClean="0"/>
              <a:t>Feb   Apr   Jun   Aug   Oct   Dec</a:t>
            </a:r>
          </a:p>
          <a:p>
            <a:endParaRPr lang="en-US" sz="2200" dirty="0"/>
          </a:p>
        </p:txBody>
      </p:sp>
      <p:sp>
        <p:nvSpPr>
          <p:cNvPr id="6" name="Rectangle 5"/>
          <p:cNvSpPr/>
          <p:nvPr/>
        </p:nvSpPr>
        <p:spPr>
          <a:xfrm>
            <a:off x="133672" y="1639634"/>
            <a:ext cx="2803561" cy="73866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400" b="1" dirty="0" smtClean="0">
                <a:solidFill>
                  <a:schemeClr val="accent5">
                    <a:lumMod val="75000"/>
                  </a:schemeClr>
                </a:solidFill>
                <a:latin typeface="Calibri"/>
                <a:cs typeface="Calibri"/>
              </a:rPr>
              <a:t>RCP4.5_WMGG</a:t>
            </a:r>
            <a:r>
              <a:rPr lang="en-US" sz="1400" b="1" dirty="0" smtClean="0">
                <a:solidFill>
                  <a:srgbClr val="FF6600"/>
                </a:solidFill>
                <a:latin typeface="Calibri"/>
                <a:cs typeface="Calibri"/>
              </a:rPr>
              <a:t> </a:t>
            </a:r>
            <a:r>
              <a:rPr lang="en-US" sz="1400" dirty="0">
                <a:latin typeface="Calibri"/>
                <a:cs typeface="Calibri"/>
              </a:rPr>
              <a:t> </a:t>
            </a:r>
            <a:r>
              <a:rPr lang="en-US" sz="1400" dirty="0" smtClean="0">
                <a:latin typeface="Calibri"/>
                <a:cs typeface="Calibri"/>
              </a:rPr>
              <a:t>&amp; </a:t>
            </a:r>
            <a:r>
              <a:rPr lang="en-US" sz="1400" b="1" dirty="0" smtClean="0">
                <a:solidFill>
                  <a:srgbClr val="FF6600"/>
                </a:solidFill>
                <a:latin typeface="Calibri"/>
                <a:cs typeface="Calibri"/>
              </a:rPr>
              <a:t>RCP8.5_WMGG</a:t>
            </a:r>
            <a:r>
              <a:rPr lang="en-US" sz="1400" dirty="0" smtClean="0">
                <a:latin typeface="Calibri"/>
                <a:cs typeface="Calibri"/>
              </a:rPr>
              <a:t> isolate impacts from a changing climate</a:t>
            </a:r>
          </a:p>
        </p:txBody>
      </p:sp>
      <p:sp>
        <p:nvSpPr>
          <p:cNvPr id="9" name="TextBox 8"/>
          <p:cNvSpPr txBox="1"/>
          <p:nvPr/>
        </p:nvSpPr>
        <p:spPr>
          <a:xfrm>
            <a:off x="3606852" y="3909971"/>
            <a:ext cx="1156047" cy="738664"/>
          </a:xfrm>
          <a:prstGeom prst="rect">
            <a:avLst/>
          </a:prstGeom>
          <a:noFill/>
        </p:spPr>
        <p:txBody>
          <a:bodyPr wrap="square" rtlCol="0">
            <a:spAutoFit/>
          </a:bodyPr>
          <a:lstStyle/>
          <a:p>
            <a:r>
              <a:rPr lang="en-US" sz="1400" b="1" dirty="0" smtClean="0">
                <a:solidFill>
                  <a:srgbClr val="FF6600"/>
                </a:solidFill>
              </a:rPr>
              <a:t>JJA NE temp </a:t>
            </a:r>
            <a:r>
              <a:rPr lang="en-US" sz="1400" b="1" dirty="0" err="1" smtClean="0">
                <a:solidFill>
                  <a:srgbClr val="FF6600"/>
                </a:solidFill>
              </a:rPr>
              <a:t>inc.</a:t>
            </a:r>
            <a:r>
              <a:rPr lang="en-US" sz="1400" b="1" dirty="0" smtClean="0">
                <a:solidFill>
                  <a:srgbClr val="FF6600"/>
                </a:solidFill>
              </a:rPr>
              <a:t> by 5.5ºC</a:t>
            </a:r>
            <a:endParaRPr lang="en-US" sz="1400" b="1" dirty="0">
              <a:solidFill>
                <a:srgbClr val="FF6600"/>
              </a:solidFill>
            </a:endParaRPr>
          </a:p>
        </p:txBody>
      </p:sp>
      <p:sp>
        <p:nvSpPr>
          <p:cNvPr id="10" name="TextBox 9"/>
          <p:cNvSpPr txBox="1"/>
          <p:nvPr/>
        </p:nvSpPr>
        <p:spPr>
          <a:xfrm>
            <a:off x="3619899" y="1664540"/>
            <a:ext cx="1143000" cy="738664"/>
          </a:xfrm>
          <a:prstGeom prst="rect">
            <a:avLst/>
          </a:prstGeom>
          <a:noFill/>
        </p:spPr>
        <p:txBody>
          <a:bodyPr wrap="square" rtlCol="0">
            <a:spAutoFit/>
          </a:bodyPr>
          <a:lstStyle/>
          <a:p>
            <a:r>
              <a:rPr lang="en-US" sz="1400" b="1" dirty="0" smtClean="0">
                <a:solidFill>
                  <a:schemeClr val="accent5">
                    <a:lumMod val="75000"/>
                  </a:schemeClr>
                </a:solidFill>
              </a:rPr>
              <a:t>JJA NE temp </a:t>
            </a:r>
            <a:r>
              <a:rPr lang="en-US" sz="1400" b="1" dirty="0" err="1" smtClean="0">
                <a:solidFill>
                  <a:schemeClr val="accent5">
                    <a:lumMod val="75000"/>
                  </a:schemeClr>
                </a:solidFill>
              </a:rPr>
              <a:t>inc.</a:t>
            </a:r>
            <a:r>
              <a:rPr lang="en-US" sz="1400" b="1" dirty="0" smtClean="0">
                <a:solidFill>
                  <a:schemeClr val="accent5">
                    <a:lumMod val="75000"/>
                  </a:schemeClr>
                </a:solidFill>
              </a:rPr>
              <a:t> by 2.5ºC</a:t>
            </a:r>
            <a:endParaRPr lang="en-US" sz="1400" b="1" dirty="0">
              <a:solidFill>
                <a:schemeClr val="accent5">
                  <a:lumMod val="75000"/>
                </a:schemeClr>
              </a:solidFill>
            </a:endParaRPr>
          </a:p>
        </p:txBody>
      </p:sp>
      <p:sp>
        <p:nvSpPr>
          <p:cNvPr id="11" name="Oval 10"/>
          <p:cNvSpPr/>
          <p:nvPr/>
        </p:nvSpPr>
        <p:spPr bwMode="auto">
          <a:xfrm>
            <a:off x="4831896" y="4127501"/>
            <a:ext cx="936625" cy="714375"/>
          </a:xfrm>
          <a:prstGeom prst="ellipse">
            <a:avLst/>
          </a:prstGeom>
          <a:no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660066"/>
              </a:solidFill>
              <a:effectLst/>
              <a:latin typeface="Arial" charset="0"/>
            </a:endParaRPr>
          </a:p>
        </p:txBody>
      </p:sp>
      <p:sp>
        <p:nvSpPr>
          <p:cNvPr id="12" name="TextBox 11"/>
          <p:cNvSpPr txBox="1"/>
          <p:nvPr/>
        </p:nvSpPr>
        <p:spPr>
          <a:xfrm>
            <a:off x="133672" y="4127501"/>
            <a:ext cx="2803561" cy="2246769"/>
          </a:xfrm>
          <a:prstGeom prst="rect">
            <a:avLst/>
          </a:prstGeom>
          <a:ln>
            <a:solidFill>
              <a:srgbClr val="66006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solidFill>
                  <a:srgbClr val="660066"/>
                </a:solidFill>
              </a:rPr>
              <a:t>General increases in summertime surface O</a:t>
            </a:r>
            <a:r>
              <a:rPr lang="en-US" sz="1400" baseline="-25000" dirty="0" smtClean="0">
                <a:solidFill>
                  <a:srgbClr val="660066"/>
                </a:solidFill>
              </a:rPr>
              <a:t>3</a:t>
            </a:r>
            <a:r>
              <a:rPr lang="en-US" sz="1400" dirty="0" smtClean="0">
                <a:solidFill>
                  <a:srgbClr val="660066"/>
                </a:solidFill>
              </a:rPr>
              <a:t> over NE reflect </a:t>
            </a:r>
            <a:r>
              <a:rPr lang="en-US" sz="1400" b="1" dirty="0" smtClean="0">
                <a:solidFill>
                  <a:srgbClr val="660066"/>
                </a:solidFill>
              </a:rPr>
              <a:t>“Climate change penalty”</a:t>
            </a:r>
          </a:p>
          <a:p>
            <a:pPr marL="285750" indent="-285750">
              <a:buFont typeface="Arial"/>
              <a:buChar char="•"/>
            </a:pPr>
            <a:r>
              <a:rPr lang="en-US" sz="1400" i="1" dirty="0" smtClean="0">
                <a:solidFill>
                  <a:srgbClr val="660066"/>
                </a:solidFill>
              </a:rPr>
              <a:t>Wu </a:t>
            </a:r>
            <a:r>
              <a:rPr lang="en-US" sz="1400" i="1" dirty="0">
                <a:solidFill>
                  <a:srgbClr val="660066"/>
                </a:solidFill>
              </a:rPr>
              <a:t>et al.</a:t>
            </a:r>
            <a:r>
              <a:rPr lang="en-US" sz="1400" dirty="0">
                <a:solidFill>
                  <a:srgbClr val="660066"/>
                </a:solidFill>
              </a:rPr>
              <a:t>, </a:t>
            </a:r>
            <a:r>
              <a:rPr lang="en-US" sz="1400" dirty="0" smtClean="0">
                <a:solidFill>
                  <a:srgbClr val="660066"/>
                </a:solidFill>
              </a:rPr>
              <a:t>2008</a:t>
            </a:r>
          </a:p>
          <a:p>
            <a:pPr marL="285750" indent="-285750">
              <a:buFont typeface="Arial"/>
              <a:buChar char="•"/>
            </a:pPr>
            <a:r>
              <a:rPr lang="en-US" sz="1400" dirty="0" smtClean="0">
                <a:solidFill>
                  <a:srgbClr val="660066"/>
                </a:solidFill>
              </a:rPr>
              <a:t>need for stricter emission controls to achieve a given level of air quality due to warming climate (but in absence of precursor emission changes)</a:t>
            </a:r>
          </a:p>
        </p:txBody>
      </p:sp>
      <p:sp>
        <p:nvSpPr>
          <p:cNvPr id="14" name="Oval 13"/>
          <p:cNvSpPr/>
          <p:nvPr/>
        </p:nvSpPr>
        <p:spPr bwMode="auto">
          <a:xfrm>
            <a:off x="4725331" y="1839284"/>
            <a:ext cx="936625" cy="714375"/>
          </a:xfrm>
          <a:prstGeom prst="ellipse">
            <a:avLst/>
          </a:prstGeom>
          <a:no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18" name="Picture 17" descr="Screen Shot 2014-04-23 at 2.24.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2249" y="3141840"/>
            <a:ext cx="1757829" cy="329326"/>
          </a:xfrm>
          <a:prstGeom prst="rect">
            <a:avLst/>
          </a:prstGeom>
        </p:spPr>
      </p:pic>
      <p:pic>
        <p:nvPicPr>
          <p:cNvPr id="19" name="Picture 18" descr="Screen Shot 2014-04-23 at 2.24.1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9400" y="5305977"/>
            <a:ext cx="1765300" cy="294217"/>
          </a:xfrm>
          <a:prstGeom prst="rect">
            <a:avLst/>
          </a:prstGeom>
        </p:spPr>
      </p:pic>
      <p:sp>
        <p:nvSpPr>
          <p:cNvPr id="20" name="Isosceles Triangle 19"/>
          <p:cNvSpPr/>
          <p:nvPr/>
        </p:nvSpPr>
        <p:spPr bwMode="auto">
          <a:xfrm>
            <a:off x="5562600" y="5232400"/>
            <a:ext cx="142875" cy="73577"/>
          </a:xfrm>
          <a:prstGeom prst="triangle">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1" name="Isosceles Triangle 20"/>
          <p:cNvSpPr/>
          <p:nvPr/>
        </p:nvSpPr>
        <p:spPr bwMode="auto">
          <a:xfrm>
            <a:off x="5661956" y="5254417"/>
            <a:ext cx="142875" cy="73577"/>
          </a:xfrm>
          <a:prstGeom prst="triangle">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 name="Curved Down Arrow 12"/>
          <p:cNvSpPr/>
          <p:nvPr/>
        </p:nvSpPr>
        <p:spPr bwMode="auto">
          <a:xfrm>
            <a:off x="2601384" y="3471165"/>
            <a:ext cx="2432405" cy="656335"/>
          </a:xfrm>
          <a:prstGeom prst="curvedDownArrow">
            <a:avLst/>
          </a:prstGeom>
          <a:no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660066"/>
              </a:solidFill>
              <a:effectLst/>
              <a:latin typeface="Arial" charset="0"/>
            </a:endParaRPr>
          </a:p>
        </p:txBody>
      </p:sp>
    </p:spTree>
    <p:extLst>
      <p:ext uri="{BB962C8B-B14F-4D97-AF65-F5344CB8AC3E}">
        <p14:creationId xmlns:p14="http://schemas.microsoft.com/office/powerpoint/2010/main" val="37705696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208"/>
          </a:xfrm>
        </p:spPr>
        <p:txBody>
          <a:bodyPr/>
          <a:lstStyle/>
          <a:p>
            <a:r>
              <a:rPr lang="en-US" dirty="0" smtClean="0"/>
              <a:t>Impact of a warming climate on the surface O</a:t>
            </a:r>
            <a:r>
              <a:rPr lang="en-US" baseline="-25000" dirty="0" smtClean="0"/>
              <a:t>3 </a:t>
            </a:r>
            <a:r>
              <a:rPr lang="en-US" dirty="0" smtClean="0"/>
              <a:t>seasonal cycle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0258" y="1193362"/>
            <a:ext cx="3205282" cy="4839765"/>
          </a:xfrm>
        </p:spPr>
      </p:pic>
      <p:sp>
        <p:nvSpPr>
          <p:cNvPr id="5" name="TextBox 4"/>
          <p:cNvSpPr txBox="1"/>
          <p:nvPr/>
        </p:nvSpPr>
        <p:spPr>
          <a:xfrm>
            <a:off x="3423053" y="5777995"/>
            <a:ext cx="7018175" cy="997196"/>
          </a:xfrm>
          <a:prstGeom prst="rect">
            <a:avLst/>
          </a:prstGeom>
          <a:noFill/>
        </p:spPr>
        <p:txBody>
          <a:bodyPr wrap="square" lIns="438912" tIns="219456" rIns="438912" bIns="219456" rtlCol="0">
            <a:spAutoFit/>
          </a:bodyPr>
          <a:lstStyle/>
          <a:p>
            <a:r>
              <a:rPr lang="en-US" sz="1400" dirty="0" smtClean="0"/>
              <a:t>Feb   Apr   Jun   Aug   Oct   Dec</a:t>
            </a:r>
          </a:p>
          <a:p>
            <a:endParaRPr lang="en-US" sz="2200" dirty="0"/>
          </a:p>
        </p:txBody>
      </p:sp>
      <p:sp>
        <p:nvSpPr>
          <p:cNvPr id="6" name="Rectangle 5"/>
          <p:cNvSpPr/>
          <p:nvPr/>
        </p:nvSpPr>
        <p:spPr>
          <a:xfrm>
            <a:off x="133672" y="1639634"/>
            <a:ext cx="2803561" cy="73866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400" b="1" dirty="0" smtClean="0">
                <a:solidFill>
                  <a:schemeClr val="accent5">
                    <a:lumMod val="75000"/>
                  </a:schemeClr>
                </a:solidFill>
                <a:latin typeface="Calibri"/>
                <a:cs typeface="Calibri"/>
              </a:rPr>
              <a:t>RCP4.5_WMGG</a:t>
            </a:r>
            <a:r>
              <a:rPr lang="en-US" sz="1400" b="1" dirty="0" smtClean="0">
                <a:solidFill>
                  <a:srgbClr val="FF6600"/>
                </a:solidFill>
                <a:latin typeface="Calibri"/>
                <a:cs typeface="Calibri"/>
              </a:rPr>
              <a:t> </a:t>
            </a:r>
            <a:r>
              <a:rPr lang="en-US" sz="1400" dirty="0">
                <a:latin typeface="Calibri"/>
                <a:cs typeface="Calibri"/>
              </a:rPr>
              <a:t> </a:t>
            </a:r>
            <a:r>
              <a:rPr lang="en-US" sz="1400" dirty="0" smtClean="0">
                <a:latin typeface="Calibri"/>
                <a:cs typeface="Calibri"/>
              </a:rPr>
              <a:t>&amp; </a:t>
            </a:r>
            <a:r>
              <a:rPr lang="en-US" sz="1400" b="1" dirty="0" smtClean="0">
                <a:solidFill>
                  <a:srgbClr val="FF6600"/>
                </a:solidFill>
                <a:latin typeface="Calibri"/>
                <a:cs typeface="Calibri"/>
              </a:rPr>
              <a:t>RCP8.5_WMGG</a:t>
            </a:r>
            <a:r>
              <a:rPr lang="en-US" sz="1400" dirty="0" smtClean="0">
                <a:latin typeface="Calibri"/>
                <a:cs typeface="Calibri"/>
              </a:rPr>
              <a:t> isolate impacts from a changing climate</a:t>
            </a:r>
          </a:p>
        </p:txBody>
      </p:sp>
      <p:sp>
        <p:nvSpPr>
          <p:cNvPr id="9" name="TextBox 8"/>
          <p:cNvSpPr txBox="1"/>
          <p:nvPr/>
        </p:nvSpPr>
        <p:spPr>
          <a:xfrm>
            <a:off x="3606852" y="3909971"/>
            <a:ext cx="1156047" cy="738664"/>
          </a:xfrm>
          <a:prstGeom prst="rect">
            <a:avLst/>
          </a:prstGeom>
          <a:noFill/>
        </p:spPr>
        <p:txBody>
          <a:bodyPr wrap="square" rtlCol="0">
            <a:spAutoFit/>
          </a:bodyPr>
          <a:lstStyle/>
          <a:p>
            <a:r>
              <a:rPr lang="en-US" sz="1400" b="1" dirty="0" smtClean="0">
                <a:solidFill>
                  <a:srgbClr val="FF6600"/>
                </a:solidFill>
              </a:rPr>
              <a:t>JJA NE temp </a:t>
            </a:r>
            <a:r>
              <a:rPr lang="en-US" sz="1400" b="1" dirty="0" err="1" smtClean="0">
                <a:solidFill>
                  <a:srgbClr val="FF6600"/>
                </a:solidFill>
              </a:rPr>
              <a:t>inc.</a:t>
            </a:r>
            <a:r>
              <a:rPr lang="en-US" sz="1400" b="1" dirty="0" smtClean="0">
                <a:solidFill>
                  <a:srgbClr val="FF6600"/>
                </a:solidFill>
              </a:rPr>
              <a:t> by 5.5ºC</a:t>
            </a:r>
            <a:endParaRPr lang="en-US" sz="1400" b="1" dirty="0">
              <a:solidFill>
                <a:srgbClr val="FF6600"/>
              </a:solidFill>
            </a:endParaRPr>
          </a:p>
        </p:txBody>
      </p:sp>
      <p:sp>
        <p:nvSpPr>
          <p:cNvPr id="10" name="TextBox 9"/>
          <p:cNvSpPr txBox="1"/>
          <p:nvPr/>
        </p:nvSpPr>
        <p:spPr>
          <a:xfrm>
            <a:off x="3619899" y="1664540"/>
            <a:ext cx="1143000" cy="738664"/>
          </a:xfrm>
          <a:prstGeom prst="rect">
            <a:avLst/>
          </a:prstGeom>
          <a:noFill/>
        </p:spPr>
        <p:txBody>
          <a:bodyPr wrap="square" rtlCol="0">
            <a:spAutoFit/>
          </a:bodyPr>
          <a:lstStyle/>
          <a:p>
            <a:r>
              <a:rPr lang="en-US" sz="1400" b="1" dirty="0" smtClean="0">
                <a:solidFill>
                  <a:schemeClr val="accent5">
                    <a:lumMod val="75000"/>
                  </a:schemeClr>
                </a:solidFill>
              </a:rPr>
              <a:t>JJA NE temp </a:t>
            </a:r>
            <a:r>
              <a:rPr lang="en-US" sz="1400" b="1" dirty="0" err="1" smtClean="0">
                <a:solidFill>
                  <a:schemeClr val="accent5">
                    <a:lumMod val="75000"/>
                  </a:schemeClr>
                </a:solidFill>
              </a:rPr>
              <a:t>inc.</a:t>
            </a:r>
            <a:r>
              <a:rPr lang="en-US" sz="1400" b="1" dirty="0" smtClean="0">
                <a:solidFill>
                  <a:schemeClr val="accent5">
                    <a:lumMod val="75000"/>
                  </a:schemeClr>
                </a:solidFill>
              </a:rPr>
              <a:t> by 2.5ºC</a:t>
            </a:r>
            <a:endParaRPr lang="en-US" sz="1400" b="1" dirty="0">
              <a:solidFill>
                <a:schemeClr val="accent5">
                  <a:lumMod val="75000"/>
                </a:schemeClr>
              </a:solidFill>
            </a:endParaRPr>
          </a:p>
        </p:txBody>
      </p:sp>
      <p:sp>
        <p:nvSpPr>
          <p:cNvPr id="11" name="Oval 10"/>
          <p:cNvSpPr/>
          <p:nvPr/>
        </p:nvSpPr>
        <p:spPr bwMode="auto">
          <a:xfrm>
            <a:off x="4831896" y="4127501"/>
            <a:ext cx="936625" cy="714375"/>
          </a:xfrm>
          <a:prstGeom prst="ellipse">
            <a:avLst/>
          </a:prstGeom>
          <a:no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660066"/>
              </a:solidFill>
              <a:effectLst/>
              <a:latin typeface="Arial" charset="0"/>
            </a:endParaRPr>
          </a:p>
        </p:txBody>
      </p:sp>
      <p:sp>
        <p:nvSpPr>
          <p:cNvPr id="14" name="Oval 13"/>
          <p:cNvSpPr/>
          <p:nvPr/>
        </p:nvSpPr>
        <p:spPr bwMode="auto">
          <a:xfrm>
            <a:off x="4725331" y="1839284"/>
            <a:ext cx="936625" cy="714375"/>
          </a:xfrm>
          <a:prstGeom prst="ellipse">
            <a:avLst/>
          </a:prstGeom>
          <a:noFill/>
          <a:ln w="9525"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 name="TextBox 14"/>
          <p:cNvSpPr txBox="1"/>
          <p:nvPr/>
        </p:nvSpPr>
        <p:spPr>
          <a:xfrm>
            <a:off x="960005" y="6258580"/>
            <a:ext cx="8147567"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solidFill>
                  <a:schemeClr val="accent6"/>
                </a:solidFill>
              </a:rPr>
              <a:t>Climate </a:t>
            </a:r>
            <a:r>
              <a:rPr lang="en-US" sz="1400" dirty="0">
                <a:solidFill>
                  <a:schemeClr val="accent6"/>
                </a:solidFill>
              </a:rPr>
              <a:t>change penalty predominantly affects surface O</a:t>
            </a:r>
            <a:r>
              <a:rPr lang="en-US" sz="1400" baseline="-25000" dirty="0">
                <a:solidFill>
                  <a:schemeClr val="accent6"/>
                </a:solidFill>
              </a:rPr>
              <a:t>3</a:t>
            </a:r>
            <a:r>
              <a:rPr lang="en-US" sz="1400" dirty="0">
                <a:solidFill>
                  <a:schemeClr val="accent6"/>
                </a:solidFill>
              </a:rPr>
              <a:t> during the </a:t>
            </a:r>
            <a:r>
              <a:rPr lang="en-US" sz="1400" dirty="0" err="1">
                <a:solidFill>
                  <a:schemeClr val="accent6"/>
                </a:solidFill>
              </a:rPr>
              <a:t>photochemically</a:t>
            </a:r>
            <a:r>
              <a:rPr lang="en-US" sz="1400" dirty="0">
                <a:solidFill>
                  <a:schemeClr val="accent6"/>
                </a:solidFill>
              </a:rPr>
              <a:t> active season, May-September, in regions with sufficiently high anthropogenic </a:t>
            </a:r>
            <a:r>
              <a:rPr lang="en-US" sz="1400" dirty="0" err="1" smtClean="0">
                <a:solidFill>
                  <a:schemeClr val="accent6"/>
                </a:solidFill>
              </a:rPr>
              <a:t>NO</a:t>
            </a:r>
            <a:r>
              <a:rPr lang="en-US" sz="1400" baseline="-25000" dirty="0" err="1" smtClean="0">
                <a:solidFill>
                  <a:schemeClr val="accent6"/>
                </a:solidFill>
              </a:rPr>
              <a:t>x</a:t>
            </a:r>
            <a:r>
              <a:rPr lang="en-US" sz="1400" dirty="0" smtClean="0">
                <a:solidFill>
                  <a:schemeClr val="accent6"/>
                </a:solidFill>
              </a:rPr>
              <a:t> emissions</a:t>
            </a:r>
            <a:endParaRPr lang="en-US" sz="1400" dirty="0">
              <a:solidFill>
                <a:schemeClr val="accent6"/>
              </a:solidFill>
            </a:endParaRPr>
          </a:p>
        </p:txBody>
      </p:sp>
      <p:pic>
        <p:nvPicPr>
          <p:cNvPr id="18" name="Picture 17" descr="Screen Shot 2014-04-23 at 2.24.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2249" y="3141840"/>
            <a:ext cx="1757829" cy="329326"/>
          </a:xfrm>
          <a:prstGeom prst="rect">
            <a:avLst/>
          </a:prstGeom>
        </p:spPr>
      </p:pic>
      <p:sp>
        <p:nvSpPr>
          <p:cNvPr id="16" name="Right Arrow 15"/>
          <p:cNvSpPr/>
          <p:nvPr/>
        </p:nvSpPr>
        <p:spPr bwMode="auto">
          <a:xfrm>
            <a:off x="195260" y="6106823"/>
            <a:ext cx="727035" cy="646331"/>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7" name="TextBox 16"/>
          <p:cNvSpPr txBox="1"/>
          <p:nvPr/>
        </p:nvSpPr>
        <p:spPr>
          <a:xfrm>
            <a:off x="6592006" y="2896263"/>
            <a:ext cx="2256664" cy="138499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dirty="0" smtClean="0"/>
              <a:t>Broadening of the summertime peak over the NE with similar levels of surface O</a:t>
            </a:r>
            <a:r>
              <a:rPr lang="en-US" sz="1400" baseline="-25000" dirty="0" smtClean="0"/>
              <a:t>3</a:t>
            </a:r>
            <a:r>
              <a:rPr lang="en-US" sz="1400" dirty="0" smtClean="0"/>
              <a:t> in June-August, as opposed to a clear peak in July </a:t>
            </a:r>
            <a:endParaRPr lang="en-US" sz="1400" dirty="0"/>
          </a:p>
        </p:txBody>
      </p:sp>
      <p:pic>
        <p:nvPicPr>
          <p:cNvPr id="19" name="Picture 18" descr="Screen Shot 2014-04-23 at 2.24.1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9400" y="5305977"/>
            <a:ext cx="1765300" cy="294217"/>
          </a:xfrm>
          <a:prstGeom prst="rect">
            <a:avLst/>
          </a:prstGeom>
        </p:spPr>
      </p:pic>
      <p:sp>
        <p:nvSpPr>
          <p:cNvPr id="20" name="Isosceles Triangle 19"/>
          <p:cNvSpPr/>
          <p:nvPr/>
        </p:nvSpPr>
        <p:spPr bwMode="auto">
          <a:xfrm>
            <a:off x="5562600" y="5232400"/>
            <a:ext cx="142875" cy="73577"/>
          </a:xfrm>
          <a:prstGeom prst="triangle">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1" name="Isosceles Triangle 20"/>
          <p:cNvSpPr/>
          <p:nvPr/>
        </p:nvSpPr>
        <p:spPr bwMode="auto">
          <a:xfrm>
            <a:off x="5661956" y="5254417"/>
            <a:ext cx="142875" cy="73577"/>
          </a:xfrm>
          <a:prstGeom prst="triangle">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51718593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Conclusions	</a:t>
            </a:r>
            <a:endParaRPr lang="en-US" dirty="0"/>
          </a:p>
        </p:txBody>
      </p:sp>
      <p:sp>
        <p:nvSpPr>
          <p:cNvPr id="3" name="Content Placeholder 2"/>
          <p:cNvSpPr>
            <a:spLocks noGrp="1"/>
          </p:cNvSpPr>
          <p:nvPr>
            <p:ph idx="1"/>
          </p:nvPr>
        </p:nvSpPr>
        <p:spPr>
          <a:xfrm>
            <a:off x="152085" y="1408381"/>
            <a:ext cx="8859948" cy="4636009"/>
          </a:xfrm>
        </p:spPr>
        <p:txBody>
          <a:bodyPr/>
          <a:lstStyle/>
          <a:p>
            <a:pPr marL="0" indent="0">
              <a:buNone/>
            </a:pPr>
            <a:r>
              <a:rPr lang="en-US" dirty="0" smtClean="0"/>
              <a:t>Reversal of NE US high-surface O</a:t>
            </a:r>
            <a:r>
              <a:rPr lang="en-US" baseline="-25000" dirty="0" smtClean="0"/>
              <a:t>3</a:t>
            </a:r>
            <a:r>
              <a:rPr lang="en-US" dirty="0" smtClean="0"/>
              <a:t> season </a:t>
            </a:r>
          </a:p>
          <a:p>
            <a:r>
              <a:rPr lang="en-US" dirty="0" smtClean="0"/>
              <a:t>Changing regional emissions alters high surface O</a:t>
            </a:r>
            <a:r>
              <a:rPr lang="en-US" baseline="-25000" dirty="0" smtClean="0"/>
              <a:t>3</a:t>
            </a:r>
            <a:r>
              <a:rPr lang="en-US" dirty="0" smtClean="0"/>
              <a:t> season</a:t>
            </a:r>
          </a:p>
          <a:p>
            <a:r>
              <a:rPr lang="en-US" dirty="0" smtClean="0"/>
              <a:t>Climate change broadens surface O</a:t>
            </a:r>
            <a:r>
              <a:rPr lang="en-US" baseline="-25000" dirty="0" smtClean="0"/>
              <a:t>3</a:t>
            </a:r>
            <a:r>
              <a:rPr lang="en-US" dirty="0" smtClean="0"/>
              <a:t> peak in NE US</a:t>
            </a:r>
          </a:p>
          <a:p>
            <a:r>
              <a:rPr lang="en-US" dirty="0" smtClean="0"/>
              <a:t>Rising global CH</a:t>
            </a:r>
            <a:r>
              <a:rPr lang="en-US" baseline="-25000" dirty="0" smtClean="0"/>
              <a:t>4</a:t>
            </a:r>
            <a:r>
              <a:rPr lang="en-US" dirty="0" smtClean="0"/>
              <a:t> can offset O</a:t>
            </a:r>
            <a:r>
              <a:rPr lang="en-US" baseline="-25000" dirty="0" smtClean="0"/>
              <a:t>3</a:t>
            </a:r>
            <a:r>
              <a:rPr lang="en-US" dirty="0" smtClean="0"/>
              <a:t> decreases from U.S. precursor reductions</a:t>
            </a:r>
          </a:p>
          <a:p>
            <a:r>
              <a:rPr lang="en-US" dirty="0" smtClean="0"/>
              <a:t>NE at end of 21</a:t>
            </a:r>
            <a:r>
              <a:rPr lang="en-US" baseline="30000" dirty="0" smtClean="0"/>
              <a:t>st</a:t>
            </a:r>
            <a:r>
              <a:rPr lang="en-US" dirty="0" smtClean="0"/>
              <a:t> C more representative of baseline O</a:t>
            </a:r>
            <a:r>
              <a:rPr lang="en-US" baseline="-25000" dirty="0" smtClean="0"/>
              <a:t>3</a:t>
            </a:r>
            <a:r>
              <a:rPr lang="en-US" dirty="0" smtClean="0"/>
              <a:t> conditions</a:t>
            </a:r>
          </a:p>
          <a:p>
            <a:pPr marL="0" indent="0">
              <a:buNone/>
            </a:pPr>
            <a:endParaRPr lang="en-US" dirty="0"/>
          </a:p>
          <a:p>
            <a:pPr marL="0" indent="0">
              <a:buNone/>
            </a:pPr>
            <a:endParaRPr lang="en-US" dirty="0"/>
          </a:p>
        </p:txBody>
      </p:sp>
      <p:sp>
        <p:nvSpPr>
          <p:cNvPr id="4" name="TextBox 3"/>
          <p:cNvSpPr txBox="1"/>
          <p:nvPr/>
        </p:nvSpPr>
        <p:spPr>
          <a:xfrm>
            <a:off x="0" y="5137430"/>
            <a:ext cx="9144000" cy="738664"/>
          </a:xfrm>
          <a:prstGeom prst="rect">
            <a:avLst/>
          </a:prstGeom>
          <a:noFill/>
        </p:spPr>
        <p:txBody>
          <a:bodyPr wrap="square" rtlCol="0">
            <a:spAutoFit/>
          </a:bodyPr>
          <a:lstStyle/>
          <a:p>
            <a:pPr algn="ctr"/>
            <a:r>
              <a:rPr lang="en-US" sz="4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Questions?</a:t>
            </a:r>
            <a:endParaRPr lang="en-US" sz="4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1201888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3"/>
          <p:cNvGraphicFramePr>
            <a:graphicFrameLocks noChangeAspect="1"/>
          </p:cNvGraphicFramePr>
          <p:nvPr>
            <p:extLst>
              <p:ext uri="{D42A27DB-BD31-4B8C-83A1-F6EECF244321}">
                <p14:modId xmlns:p14="http://schemas.microsoft.com/office/powerpoint/2010/main" val="2838455257"/>
              </p:ext>
            </p:extLst>
          </p:nvPr>
        </p:nvGraphicFramePr>
        <p:xfrm>
          <a:off x="2141788" y="1580261"/>
          <a:ext cx="4916738" cy="3759858"/>
        </p:xfrm>
        <a:graphic>
          <a:graphicData uri="http://schemas.openxmlformats.org/presentationml/2006/ole">
            <mc:AlternateContent xmlns:mc="http://schemas.openxmlformats.org/markup-compatibility/2006">
              <mc:Choice xmlns:v="urn:schemas-microsoft-com:vml" Requires="v">
                <p:oleObj spid="_x0000_s1064" name="Bitmap Image" r:id="rId4" imgW="4998095" imgH="4747671" progId="Paint.Picture">
                  <p:embed/>
                </p:oleObj>
              </mc:Choice>
              <mc:Fallback>
                <p:oleObj name="Bitmap Image" r:id="rId4" imgW="4998095" imgH="4747671"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2248" t="3548" r="2248" b="19586"/>
                      <a:stretch>
                        <a:fillRect/>
                      </a:stretch>
                    </p:blipFill>
                    <p:spPr bwMode="auto">
                      <a:xfrm>
                        <a:off x="2141788" y="1580261"/>
                        <a:ext cx="4916738" cy="3759858"/>
                      </a:xfrm>
                      <a:prstGeom prst="rect">
                        <a:avLst/>
                      </a:prstGeom>
                      <a:noFill/>
                      <a:ln>
                        <a:noFill/>
                      </a:ln>
                      <a:effectLst/>
                      <a:extLst/>
                    </p:spPr>
                  </p:pic>
                </p:oleObj>
              </mc:Fallback>
            </mc:AlternateContent>
          </a:graphicData>
        </a:graphic>
      </p:graphicFrame>
      <p:sp>
        <p:nvSpPr>
          <p:cNvPr id="2053" name="Text Box 5"/>
          <p:cNvSpPr txBox="1">
            <a:spLocks noChangeArrowheads="1"/>
          </p:cNvSpPr>
          <p:nvPr/>
        </p:nvSpPr>
        <p:spPr bwMode="auto">
          <a:xfrm>
            <a:off x="2843673" y="2320506"/>
            <a:ext cx="1423988" cy="366712"/>
          </a:xfrm>
          <a:prstGeom prst="rect">
            <a:avLst/>
          </a:prstGeom>
          <a:solidFill>
            <a:srgbClr val="FFFFFF"/>
          </a:solidFill>
          <a:ln>
            <a:noFill/>
          </a:ln>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defRPr/>
            </a:pPr>
            <a:r>
              <a:rPr lang="en-US" b="1" dirty="0" err="1" smtClean="0">
                <a:solidFill>
                  <a:srgbClr val="FF0000"/>
                </a:solidFill>
                <a:latin typeface="Helvetica" charset="0"/>
                <a:cs typeface="ＭＳ Ｐゴシック" charset="0"/>
              </a:rPr>
              <a:t>NO</a:t>
            </a:r>
            <a:r>
              <a:rPr lang="en-US" b="1" baseline="-25000" dirty="0" err="1" smtClean="0">
                <a:solidFill>
                  <a:srgbClr val="FF0000"/>
                </a:solidFill>
                <a:latin typeface="Helvetica" charset="0"/>
                <a:cs typeface="ＭＳ Ｐゴシック" charset="0"/>
              </a:rPr>
              <a:t>x</a:t>
            </a:r>
            <a:r>
              <a:rPr lang="en-US" b="1" dirty="0" smtClean="0">
                <a:solidFill>
                  <a:srgbClr val="FF0000"/>
                </a:solidFill>
                <a:latin typeface="Helvetica" charset="0"/>
                <a:cs typeface="ＭＳ Ｐゴシック" charset="0"/>
              </a:rPr>
              <a:t>-limited</a:t>
            </a:r>
          </a:p>
        </p:txBody>
      </p:sp>
      <p:sp>
        <p:nvSpPr>
          <p:cNvPr id="2054" name="Text Box 6"/>
          <p:cNvSpPr txBox="1">
            <a:spLocks noChangeArrowheads="1"/>
          </p:cNvSpPr>
          <p:nvPr/>
        </p:nvSpPr>
        <p:spPr bwMode="auto">
          <a:xfrm>
            <a:off x="6648951" y="1586444"/>
            <a:ext cx="81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defRPr/>
            </a:pPr>
            <a:r>
              <a:rPr lang="en-US" b="1" dirty="0" smtClean="0">
                <a:solidFill>
                  <a:srgbClr val="FF0000"/>
                </a:solidFill>
                <a:latin typeface="Helvetica" charset="0"/>
                <a:cs typeface="ＭＳ Ｐゴシック" charset="0"/>
              </a:rPr>
              <a:t>Ridge</a:t>
            </a:r>
          </a:p>
        </p:txBody>
      </p:sp>
      <p:sp>
        <p:nvSpPr>
          <p:cNvPr id="162817" name="Rectangle 2"/>
          <p:cNvSpPr>
            <a:spLocks noGrp="1" noChangeArrowheads="1"/>
          </p:cNvSpPr>
          <p:nvPr>
            <p:ph type="title"/>
          </p:nvPr>
        </p:nvSpPr>
        <p:spPr>
          <a:xfrm>
            <a:off x="0" y="0"/>
            <a:ext cx="9144000" cy="1143000"/>
          </a:xfrm>
        </p:spPr>
        <p:txBody>
          <a:bodyPr/>
          <a:lstStyle/>
          <a:p>
            <a:pPr eaLnBrk="1" hangingPunct="1"/>
            <a:r>
              <a:rPr lang="en-US" dirty="0">
                <a:solidFill>
                  <a:srgbClr val="000090"/>
                </a:solidFill>
              </a:rPr>
              <a:t>Surface O</a:t>
            </a:r>
            <a:r>
              <a:rPr lang="en-US" baseline="-25000" dirty="0">
                <a:solidFill>
                  <a:srgbClr val="000090"/>
                </a:solidFill>
              </a:rPr>
              <a:t>3</a:t>
            </a:r>
            <a:r>
              <a:rPr lang="en-US" dirty="0">
                <a:solidFill>
                  <a:srgbClr val="000090"/>
                </a:solidFill>
              </a:rPr>
              <a:t> levels controlled by nonlinear </a:t>
            </a:r>
            <a:r>
              <a:rPr lang="en-US" dirty="0" smtClean="0">
                <a:solidFill>
                  <a:srgbClr val="000090"/>
                </a:solidFill>
              </a:rPr>
              <a:t>chemistry</a:t>
            </a:r>
            <a:endParaRPr lang="en-US" dirty="0">
              <a:solidFill>
                <a:srgbClr val="000090"/>
              </a:solidFill>
              <a:latin typeface="Helvetica" charset="0"/>
            </a:endParaRPr>
          </a:p>
        </p:txBody>
      </p:sp>
      <p:sp>
        <p:nvSpPr>
          <p:cNvPr id="2052" name="Text Box 4"/>
          <p:cNvSpPr txBox="1">
            <a:spLocks noChangeArrowheads="1"/>
          </p:cNvSpPr>
          <p:nvPr/>
        </p:nvSpPr>
        <p:spPr bwMode="auto">
          <a:xfrm>
            <a:off x="4638841" y="3214064"/>
            <a:ext cx="1798736" cy="369332"/>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defRPr/>
            </a:pPr>
            <a:r>
              <a:rPr lang="en-US" b="1" dirty="0" err="1" smtClean="0">
                <a:solidFill>
                  <a:srgbClr val="FF0000"/>
                </a:solidFill>
                <a:latin typeface="Helvetica" charset="0"/>
                <a:cs typeface="ＭＳ Ｐゴシック" charset="0"/>
              </a:rPr>
              <a:t>NO</a:t>
            </a:r>
            <a:r>
              <a:rPr lang="en-US" b="1" baseline="-25000" dirty="0" err="1" smtClean="0">
                <a:solidFill>
                  <a:srgbClr val="FF0000"/>
                </a:solidFill>
                <a:latin typeface="Helvetica" charset="0"/>
                <a:cs typeface="ＭＳ Ｐゴシック" charset="0"/>
              </a:rPr>
              <a:t>x</a:t>
            </a:r>
            <a:r>
              <a:rPr lang="en-US" b="1" dirty="0" smtClean="0">
                <a:solidFill>
                  <a:srgbClr val="FF0000"/>
                </a:solidFill>
                <a:latin typeface="Helvetica" charset="0"/>
                <a:cs typeface="ＭＳ Ｐゴシック" charset="0"/>
              </a:rPr>
              <a:t>-saturated</a:t>
            </a:r>
          </a:p>
        </p:txBody>
      </p:sp>
      <p:sp>
        <p:nvSpPr>
          <p:cNvPr id="8" name="TextBox 7"/>
          <p:cNvSpPr txBox="1"/>
          <p:nvPr/>
        </p:nvSpPr>
        <p:spPr>
          <a:xfrm>
            <a:off x="113161" y="5486791"/>
            <a:ext cx="8927109" cy="923330"/>
          </a:xfrm>
          <a:prstGeom prst="rect">
            <a:avLst/>
          </a:prstGeom>
          <a:ln>
            <a:solidFill>
              <a:srgbClr val="660066"/>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a:buChar char="•"/>
            </a:pPr>
            <a:r>
              <a:rPr lang="en-US" dirty="0">
                <a:solidFill>
                  <a:srgbClr val="660066"/>
                </a:solidFill>
              </a:rPr>
              <a:t>R</a:t>
            </a:r>
            <a:r>
              <a:rPr lang="en-US" dirty="0" smtClean="0">
                <a:solidFill>
                  <a:srgbClr val="660066"/>
                </a:solidFill>
              </a:rPr>
              <a:t>eductions </a:t>
            </a:r>
            <a:r>
              <a:rPr lang="en-US" dirty="0">
                <a:solidFill>
                  <a:srgbClr val="660066"/>
                </a:solidFill>
              </a:rPr>
              <a:t>in </a:t>
            </a:r>
            <a:r>
              <a:rPr lang="en-US" dirty="0" err="1">
                <a:solidFill>
                  <a:srgbClr val="660066"/>
                </a:solidFill>
              </a:rPr>
              <a:t>NO</a:t>
            </a:r>
            <a:r>
              <a:rPr lang="en-US" baseline="-25000" dirty="0" err="1">
                <a:solidFill>
                  <a:srgbClr val="660066"/>
                </a:solidFill>
              </a:rPr>
              <a:t>x</a:t>
            </a:r>
            <a:r>
              <a:rPr lang="en-US" dirty="0">
                <a:solidFill>
                  <a:srgbClr val="660066"/>
                </a:solidFill>
              </a:rPr>
              <a:t> emissions achieve </a:t>
            </a:r>
            <a:r>
              <a:rPr lang="en-US" dirty="0" smtClean="0">
                <a:solidFill>
                  <a:srgbClr val="660066"/>
                </a:solidFill>
              </a:rPr>
              <a:t>local-to-regional </a:t>
            </a:r>
            <a:r>
              <a:rPr lang="en-US" dirty="0">
                <a:solidFill>
                  <a:srgbClr val="660066"/>
                </a:solidFill>
              </a:rPr>
              <a:t>decreases in surface </a:t>
            </a:r>
            <a:r>
              <a:rPr lang="en-US" dirty="0" smtClean="0">
                <a:solidFill>
                  <a:srgbClr val="660066"/>
                </a:solidFill>
              </a:rPr>
              <a:t>O</a:t>
            </a:r>
            <a:r>
              <a:rPr lang="en-US" baseline="-25000" dirty="0" smtClean="0">
                <a:solidFill>
                  <a:srgbClr val="660066"/>
                </a:solidFill>
              </a:rPr>
              <a:t>3</a:t>
            </a:r>
            <a:r>
              <a:rPr lang="en-US" dirty="0" smtClean="0">
                <a:solidFill>
                  <a:srgbClr val="660066"/>
                </a:solidFill>
              </a:rPr>
              <a:t> and reductions </a:t>
            </a:r>
            <a:r>
              <a:rPr lang="en-US" dirty="0">
                <a:solidFill>
                  <a:srgbClr val="660066"/>
                </a:solidFill>
              </a:rPr>
              <a:t>in </a:t>
            </a:r>
            <a:r>
              <a:rPr lang="en-US" dirty="0" smtClean="0">
                <a:solidFill>
                  <a:srgbClr val="660066"/>
                </a:solidFill>
              </a:rPr>
              <a:t>CH</a:t>
            </a:r>
            <a:r>
              <a:rPr lang="en-US" baseline="-25000" dirty="0" smtClean="0">
                <a:solidFill>
                  <a:srgbClr val="660066"/>
                </a:solidFill>
              </a:rPr>
              <a:t>4</a:t>
            </a:r>
            <a:r>
              <a:rPr lang="en-US" dirty="0" smtClean="0">
                <a:solidFill>
                  <a:srgbClr val="660066"/>
                </a:solidFill>
              </a:rPr>
              <a:t> </a:t>
            </a:r>
            <a:r>
              <a:rPr lang="en-US" dirty="0">
                <a:solidFill>
                  <a:srgbClr val="660066"/>
                </a:solidFill>
              </a:rPr>
              <a:t>emissions lower the </a:t>
            </a:r>
            <a:r>
              <a:rPr lang="en-US" dirty="0" smtClean="0">
                <a:solidFill>
                  <a:srgbClr val="660066"/>
                </a:solidFill>
              </a:rPr>
              <a:t>surface O</a:t>
            </a:r>
            <a:r>
              <a:rPr lang="en-US" baseline="-25000" dirty="0" smtClean="0">
                <a:solidFill>
                  <a:srgbClr val="660066"/>
                </a:solidFill>
              </a:rPr>
              <a:t>3</a:t>
            </a:r>
            <a:r>
              <a:rPr lang="en-US" dirty="0" smtClean="0">
                <a:solidFill>
                  <a:srgbClr val="660066"/>
                </a:solidFill>
              </a:rPr>
              <a:t> everywhere [</a:t>
            </a:r>
            <a:r>
              <a:rPr lang="en-US" i="1" dirty="0" smtClean="0">
                <a:solidFill>
                  <a:srgbClr val="660066"/>
                </a:solidFill>
              </a:rPr>
              <a:t>Fiore et al</a:t>
            </a:r>
            <a:r>
              <a:rPr lang="en-US" dirty="0" smtClean="0">
                <a:solidFill>
                  <a:srgbClr val="660066"/>
                </a:solidFill>
              </a:rPr>
              <a:t>., 2002]</a:t>
            </a:r>
          </a:p>
          <a:p>
            <a:pPr marL="285750" indent="-285750">
              <a:buFont typeface="Arial"/>
              <a:buChar char="•"/>
            </a:pPr>
            <a:r>
              <a:rPr lang="en-US" dirty="0" smtClean="0">
                <a:solidFill>
                  <a:srgbClr val="660066"/>
                </a:solidFill>
              </a:rPr>
              <a:t>In highly polluted regions (very high regional </a:t>
            </a:r>
            <a:r>
              <a:rPr lang="en-US" dirty="0" err="1" smtClean="0">
                <a:solidFill>
                  <a:srgbClr val="660066"/>
                </a:solidFill>
              </a:rPr>
              <a:t>NO</a:t>
            </a:r>
            <a:r>
              <a:rPr lang="en-US" baseline="-25000" dirty="0" err="1" smtClean="0">
                <a:solidFill>
                  <a:srgbClr val="660066"/>
                </a:solidFill>
              </a:rPr>
              <a:t>x</a:t>
            </a:r>
            <a:r>
              <a:rPr lang="en-US" dirty="0" smtClean="0">
                <a:solidFill>
                  <a:srgbClr val="660066"/>
                </a:solidFill>
              </a:rPr>
              <a:t>), </a:t>
            </a:r>
            <a:r>
              <a:rPr lang="en-US" dirty="0" err="1" smtClean="0">
                <a:solidFill>
                  <a:srgbClr val="660066"/>
                </a:solidFill>
              </a:rPr>
              <a:t>NO</a:t>
            </a:r>
            <a:r>
              <a:rPr lang="en-US" baseline="-25000" dirty="0" err="1" smtClean="0">
                <a:solidFill>
                  <a:srgbClr val="660066"/>
                </a:solidFill>
              </a:rPr>
              <a:t>x</a:t>
            </a:r>
            <a:r>
              <a:rPr lang="en-US" dirty="0" smtClean="0">
                <a:solidFill>
                  <a:srgbClr val="660066"/>
                </a:solidFill>
              </a:rPr>
              <a:t> can destroy surface O</a:t>
            </a:r>
            <a:r>
              <a:rPr lang="en-US" baseline="-25000" dirty="0" smtClean="0">
                <a:solidFill>
                  <a:srgbClr val="660066"/>
                </a:solidFill>
              </a:rPr>
              <a:t>3</a:t>
            </a:r>
            <a:endParaRPr lang="en-US" dirty="0" smtClean="0">
              <a:solidFill>
                <a:srgbClr val="660066"/>
              </a:solidFill>
            </a:endParaRPr>
          </a:p>
        </p:txBody>
      </p:sp>
      <p:sp>
        <p:nvSpPr>
          <p:cNvPr id="9" name="TextBox 8"/>
          <p:cNvSpPr txBox="1"/>
          <p:nvPr/>
        </p:nvSpPr>
        <p:spPr>
          <a:xfrm>
            <a:off x="1426405" y="1143000"/>
            <a:ext cx="7344768" cy="369332"/>
          </a:xfrm>
          <a:prstGeom prst="rect">
            <a:avLst/>
          </a:prstGeom>
          <a:noFill/>
        </p:spPr>
        <p:txBody>
          <a:bodyPr wrap="square" rtlCol="0">
            <a:spAutoFit/>
          </a:bodyPr>
          <a:lstStyle/>
          <a:p>
            <a:r>
              <a:rPr lang="en-US" b="1" dirty="0" smtClean="0">
                <a:solidFill>
                  <a:srgbClr val="008000"/>
                </a:solidFill>
                <a:latin typeface="Helvetica" charset="0"/>
              </a:rPr>
              <a:t>OZONE </a:t>
            </a:r>
            <a:r>
              <a:rPr lang="en-US" b="1" dirty="0">
                <a:solidFill>
                  <a:srgbClr val="008000"/>
                </a:solidFill>
                <a:latin typeface="Helvetica" charset="0"/>
              </a:rPr>
              <a:t>CONCENTRATIONS vs. </a:t>
            </a:r>
            <a:r>
              <a:rPr lang="en-US" b="1" dirty="0" err="1">
                <a:solidFill>
                  <a:srgbClr val="008000"/>
                </a:solidFill>
                <a:latin typeface="Helvetica" charset="0"/>
              </a:rPr>
              <a:t>NO</a:t>
            </a:r>
            <a:r>
              <a:rPr lang="en-US" b="1" baseline="-25000" dirty="0" err="1">
                <a:solidFill>
                  <a:srgbClr val="008000"/>
                </a:solidFill>
                <a:latin typeface="Helvetica" charset="0"/>
              </a:rPr>
              <a:t>x</a:t>
            </a:r>
            <a:r>
              <a:rPr lang="en-US" b="1" dirty="0">
                <a:solidFill>
                  <a:srgbClr val="008000"/>
                </a:solidFill>
                <a:latin typeface="Helvetica" charset="0"/>
              </a:rPr>
              <a:t> &amp; VOC EMISSIONS</a:t>
            </a:r>
            <a:r>
              <a:rPr lang="en-US" b="1" dirty="0" smtClean="0">
                <a:solidFill>
                  <a:srgbClr val="008000"/>
                </a:solidFill>
              </a:rPr>
              <a:t>  </a:t>
            </a:r>
            <a:endParaRPr lang="en-US" b="1" dirty="0">
              <a:solidFill>
                <a:srgbClr val="008000"/>
              </a:solidFill>
            </a:endParaRPr>
          </a:p>
        </p:txBody>
      </p:sp>
    </p:spTree>
    <p:extLst>
      <p:ext uri="{BB962C8B-B14F-4D97-AF65-F5344CB8AC3E}">
        <p14:creationId xmlns:p14="http://schemas.microsoft.com/office/powerpoint/2010/main" val="27374455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1800" dirty="0">
                <a:solidFill>
                  <a:srgbClr val="000090"/>
                </a:solidFill>
                <a:cs typeface="Calibri"/>
              </a:rPr>
              <a:t>S</a:t>
            </a:r>
            <a:r>
              <a:rPr lang="en-US" sz="1800" dirty="0" smtClean="0">
                <a:solidFill>
                  <a:srgbClr val="000090"/>
                </a:solidFill>
                <a:cs typeface="Calibri"/>
              </a:rPr>
              <a:t>easonal cycle of observational </a:t>
            </a:r>
            <a:r>
              <a:rPr lang="en-US" sz="1800" dirty="0">
                <a:solidFill>
                  <a:srgbClr val="000090"/>
                </a:solidFill>
                <a:cs typeface="Calibri"/>
              </a:rPr>
              <a:t>surface O</a:t>
            </a:r>
            <a:r>
              <a:rPr lang="en-US" sz="1800" baseline="-25000" dirty="0">
                <a:solidFill>
                  <a:srgbClr val="000090"/>
                </a:solidFill>
                <a:cs typeface="Calibri"/>
              </a:rPr>
              <a:t>3</a:t>
            </a:r>
            <a:r>
              <a:rPr lang="en-US" sz="1800" dirty="0">
                <a:solidFill>
                  <a:srgbClr val="000090"/>
                </a:solidFill>
                <a:cs typeface="Calibri"/>
              </a:rPr>
              <a:t> </a:t>
            </a:r>
            <a:r>
              <a:rPr lang="en-US" sz="1800" dirty="0" smtClean="0">
                <a:solidFill>
                  <a:srgbClr val="000090"/>
                </a:solidFill>
                <a:cs typeface="Calibri"/>
              </a:rPr>
              <a:t>at NE monitoring sites during 1991-1996</a:t>
            </a:r>
            <a:endParaRPr lang="en-US" sz="1800" dirty="0">
              <a:solidFill>
                <a:srgbClr val="00009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1047" y="1143000"/>
            <a:ext cx="6282137" cy="4114800"/>
          </a:xfrm>
        </p:spPr>
      </p:pic>
      <p:sp>
        <p:nvSpPr>
          <p:cNvPr id="7" name="TextBox 6"/>
          <p:cNvSpPr txBox="1"/>
          <p:nvPr/>
        </p:nvSpPr>
        <p:spPr>
          <a:xfrm>
            <a:off x="1493669" y="5001640"/>
            <a:ext cx="6120427" cy="720196"/>
          </a:xfrm>
          <a:prstGeom prst="rect">
            <a:avLst/>
          </a:prstGeom>
          <a:noFill/>
        </p:spPr>
        <p:style>
          <a:lnRef idx="2">
            <a:schemeClr val="accent3"/>
          </a:lnRef>
          <a:fillRef idx="1">
            <a:schemeClr val="lt1"/>
          </a:fillRef>
          <a:effectRef idx="0">
            <a:schemeClr val="accent3"/>
          </a:effectRef>
          <a:fontRef idx="minor">
            <a:schemeClr val="dk1"/>
          </a:fontRef>
        </p:style>
        <p:txBody>
          <a:bodyPr wrap="square" lIns="438912" tIns="219456" rIns="438912" bIns="219456" rtlCol="0">
            <a:spAutoFit/>
          </a:bodyPr>
          <a:lstStyle/>
          <a:p>
            <a:r>
              <a:rPr lang="en-US" dirty="0" smtClean="0"/>
              <a:t>    Feb       Apr       Jun       Aug       Oct       Dec        	</a:t>
            </a:r>
          </a:p>
        </p:txBody>
      </p:sp>
      <p:sp>
        <p:nvSpPr>
          <p:cNvPr id="8" name="TextBox 7"/>
          <p:cNvSpPr txBox="1"/>
          <p:nvPr/>
        </p:nvSpPr>
        <p:spPr>
          <a:xfrm>
            <a:off x="1761392" y="1933901"/>
            <a:ext cx="5351792"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smtClean="0"/>
              <a:t>mean across 3 regionally representative Clean Air Status and Trends Network (</a:t>
            </a:r>
            <a:r>
              <a:rPr lang="en-US" sz="1400" dirty="0" err="1" smtClean="0"/>
              <a:t>CASTNet</a:t>
            </a:r>
            <a:r>
              <a:rPr lang="en-US" sz="1400" dirty="0" smtClean="0"/>
              <a:t>) sites [</a:t>
            </a:r>
            <a:r>
              <a:rPr lang="en-US" sz="1400" i="1" dirty="0" err="1" smtClean="0"/>
              <a:t>Reidmiller</a:t>
            </a:r>
            <a:r>
              <a:rPr lang="en-US" sz="1400" i="1" dirty="0" smtClean="0"/>
              <a:t> et al.,</a:t>
            </a:r>
            <a:r>
              <a:rPr lang="en-US" sz="1400" dirty="0" smtClean="0"/>
              <a:t> 2008]</a:t>
            </a:r>
            <a:endParaRPr lang="en-US" sz="1400" dirty="0"/>
          </a:p>
        </p:txBody>
      </p:sp>
      <p:grpSp>
        <p:nvGrpSpPr>
          <p:cNvPr id="3" name="Group 2"/>
          <p:cNvGrpSpPr/>
          <p:nvPr/>
        </p:nvGrpSpPr>
        <p:grpSpPr>
          <a:xfrm>
            <a:off x="7088215" y="1169011"/>
            <a:ext cx="2181693" cy="4008337"/>
            <a:chOff x="7113183" y="901824"/>
            <a:chExt cx="3325862" cy="6568231"/>
          </a:xfrm>
        </p:grpSpPr>
        <p:pic>
          <p:nvPicPr>
            <p:cNvPr id="6" name="Picture 5"/>
            <p:cNvPicPr>
              <a:picLocks noChangeAspect="1"/>
            </p:cNvPicPr>
            <p:nvPr/>
          </p:nvPicPr>
          <p:blipFill rotWithShape="1">
            <a:blip r:embed="rId4"/>
            <a:srcRect l="66416" b="53757"/>
            <a:stretch/>
          </p:blipFill>
          <p:spPr>
            <a:xfrm>
              <a:off x="7113183" y="901824"/>
              <a:ext cx="3133917" cy="2701225"/>
            </a:xfrm>
            <a:prstGeom prst="rect">
              <a:avLst/>
            </a:prstGeom>
          </p:spPr>
        </p:pic>
        <p:pic>
          <p:nvPicPr>
            <p:cNvPr id="9" name="Picture 8"/>
            <p:cNvPicPr>
              <a:picLocks noChangeAspect="1"/>
            </p:cNvPicPr>
            <p:nvPr/>
          </p:nvPicPr>
          <p:blipFill rotWithShape="1">
            <a:blip r:embed="rId4"/>
            <a:srcRect l="76386" t="28408" r="19445" b="62682"/>
            <a:stretch/>
          </p:blipFill>
          <p:spPr>
            <a:xfrm>
              <a:off x="7258327" y="3873070"/>
              <a:ext cx="290285" cy="388380"/>
            </a:xfrm>
            <a:prstGeom prst="rect">
              <a:avLst/>
            </a:prstGeom>
          </p:spPr>
        </p:pic>
        <p:sp>
          <p:nvSpPr>
            <p:cNvPr id="10" name="TextBox 9"/>
            <p:cNvSpPr txBox="1"/>
            <p:nvPr/>
          </p:nvSpPr>
          <p:spPr>
            <a:xfrm>
              <a:off x="7536517" y="3788404"/>
              <a:ext cx="2902528" cy="3681651"/>
            </a:xfrm>
            <a:prstGeom prst="rect">
              <a:avLst/>
            </a:prstGeom>
            <a:noFill/>
          </p:spPr>
          <p:txBody>
            <a:bodyPr wrap="square" rtlCol="0">
              <a:spAutoFit/>
            </a:bodyPr>
            <a:lstStyle/>
            <a:p>
              <a:r>
                <a:rPr lang="en-US" sz="1400" dirty="0" smtClean="0">
                  <a:solidFill>
                    <a:srgbClr val="000000"/>
                  </a:solidFill>
                </a:rPr>
                <a:t>Regionally </a:t>
              </a:r>
            </a:p>
            <a:p>
              <a:r>
                <a:rPr lang="en-US" sz="1400" dirty="0">
                  <a:solidFill>
                    <a:srgbClr val="000000"/>
                  </a:solidFill>
                </a:rPr>
                <a:t>r</a:t>
              </a:r>
              <a:r>
                <a:rPr lang="en-US" sz="1400" dirty="0" smtClean="0">
                  <a:solidFill>
                    <a:srgbClr val="000000"/>
                  </a:solidFill>
                </a:rPr>
                <a:t>epresentative site (each site has 4-6 years of observations)</a:t>
              </a:r>
              <a:endParaRPr lang="en-US" sz="1400" dirty="0"/>
            </a:p>
            <a:p>
              <a:pPr marL="285750" indent="-285750">
                <a:buFont typeface="Arial"/>
                <a:buChar char="•"/>
              </a:pPr>
              <a:r>
                <a:rPr lang="en-US" sz="1400" dirty="0"/>
                <a:t>Washington Crossing, </a:t>
              </a:r>
              <a:r>
                <a:rPr lang="en-US" sz="1400" dirty="0" smtClean="0"/>
                <a:t>NJ</a:t>
              </a:r>
            </a:p>
            <a:p>
              <a:pPr marL="285750" indent="-285750">
                <a:buFont typeface="Arial"/>
                <a:buChar char="•"/>
              </a:pPr>
              <a:r>
                <a:rPr lang="en-US" sz="1400" dirty="0" smtClean="0"/>
                <a:t>Penn </a:t>
              </a:r>
              <a:r>
                <a:rPr lang="en-US" sz="1400" dirty="0"/>
                <a:t>State, </a:t>
              </a:r>
              <a:r>
                <a:rPr lang="en-US" sz="1400" dirty="0" smtClean="0"/>
                <a:t>PA</a:t>
              </a:r>
            </a:p>
            <a:p>
              <a:pPr marL="285750" indent="-285750">
                <a:buFont typeface="Arial"/>
                <a:buChar char="•"/>
              </a:pPr>
              <a:r>
                <a:rPr lang="en-US" sz="1400" dirty="0" smtClean="0"/>
                <a:t>Connecticut </a:t>
              </a:r>
              <a:r>
                <a:rPr lang="en-US" sz="1400" dirty="0"/>
                <a:t>Hill, </a:t>
              </a:r>
              <a:r>
                <a:rPr lang="en-US" sz="1400" dirty="0" smtClean="0"/>
                <a:t>NY</a:t>
              </a:r>
              <a:endParaRPr lang="en-US" sz="1400" dirty="0">
                <a:solidFill>
                  <a:srgbClr val="000000"/>
                </a:solidFill>
              </a:endParaRPr>
            </a:p>
          </p:txBody>
        </p:sp>
      </p:grpSp>
      <p:sp>
        <p:nvSpPr>
          <p:cNvPr id="12" name="Oval 11"/>
          <p:cNvSpPr/>
          <p:nvPr/>
        </p:nvSpPr>
        <p:spPr bwMode="auto">
          <a:xfrm>
            <a:off x="7786872" y="1987601"/>
            <a:ext cx="825902" cy="678263"/>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13" name="Straight Arrow Connector 12"/>
          <p:cNvCxnSpPr>
            <a:stCxn id="12" idx="2"/>
          </p:cNvCxnSpPr>
          <p:nvPr/>
        </p:nvCxnSpPr>
        <p:spPr bwMode="auto">
          <a:xfrm flipH="1">
            <a:off x="6735547" y="2326733"/>
            <a:ext cx="1051325" cy="57685"/>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7960965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1800" dirty="0">
                <a:solidFill>
                  <a:srgbClr val="000090"/>
                </a:solidFill>
                <a:cs typeface="Calibri"/>
              </a:rPr>
              <a:t>S</a:t>
            </a:r>
            <a:r>
              <a:rPr lang="en-US" sz="1800" dirty="0" smtClean="0">
                <a:solidFill>
                  <a:srgbClr val="000090"/>
                </a:solidFill>
                <a:cs typeface="Calibri"/>
              </a:rPr>
              <a:t>easonal cycle of observational </a:t>
            </a:r>
            <a:r>
              <a:rPr lang="en-US" sz="1800" dirty="0">
                <a:solidFill>
                  <a:srgbClr val="000090"/>
                </a:solidFill>
                <a:cs typeface="Calibri"/>
              </a:rPr>
              <a:t>surface O</a:t>
            </a:r>
            <a:r>
              <a:rPr lang="en-US" sz="1800" baseline="-25000" dirty="0">
                <a:solidFill>
                  <a:srgbClr val="000090"/>
                </a:solidFill>
                <a:cs typeface="Calibri"/>
              </a:rPr>
              <a:t>3</a:t>
            </a:r>
            <a:r>
              <a:rPr lang="en-US" sz="1800" dirty="0">
                <a:solidFill>
                  <a:srgbClr val="000090"/>
                </a:solidFill>
                <a:cs typeface="Calibri"/>
              </a:rPr>
              <a:t> </a:t>
            </a:r>
            <a:r>
              <a:rPr lang="en-US" sz="1800" dirty="0" smtClean="0">
                <a:solidFill>
                  <a:srgbClr val="000090"/>
                </a:solidFill>
                <a:cs typeface="Calibri"/>
              </a:rPr>
              <a:t>at NE monitoring sites during 1991-1996</a:t>
            </a:r>
            <a:endParaRPr lang="en-US" sz="1800" dirty="0">
              <a:solidFill>
                <a:srgbClr val="00009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1047" y="1143000"/>
            <a:ext cx="6282137" cy="4114800"/>
          </a:xfrm>
        </p:spPr>
      </p:pic>
      <p:sp>
        <p:nvSpPr>
          <p:cNvPr id="7" name="TextBox 6"/>
          <p:cNvSpPr txBox="1"/>
          <p:nvPr/>
        </p:nvSpPr>
        <p:spPr>
          <a:xfrm>
            <a:off x="1493669" y="5001640"/>
            <a:ext cx="6120427" cy="720196"/>
          </a:xfrm>
          <a:prstGeom prst="rect">
            <a:avLst/>
          </a:prstGeom>
          <a:noFill/>
        </p:spPr>
        <p:style>
          <a:lnRef idx="2">
            <a:schemeClr val="accent3"/>
          </a:lnRef>
          <a:fillRef idx="1">
            <a:schemeClr val="lt1"/>
          </a:fillRef>
          <a:effectRef idx="0">
            <a:schemeClr val="accent3"/>
          </a:effectRef>
          <a:fontRef idx="minor">
            <a:schemeClr val="dk1"/>
          </a:fontRef>
        </p:style>
        <p:txBody>
          <a:bodyPr wrap="square" lIns="438912" tIns="219456" rIns="438912" bIns="219456" rtlCol="0">
            <a:spAutoFit/>
          </a:bodyPr>
          <a:lstStyle/>
          <a:p>
            <a:r>
              <a:rPr lang="en-US" dirty="0" smtClean="0"/>
              <a:t>    Feb       Apr       Jun       Aug       Oct       Dec        	</a:t>
            </a:r>
          </a:p>
        </p:txBody>
      </p:sp>
      <p:sp>
        <p:nvSpPr>
          <p:cNvPr id="8" name="TextBox 7"/>
          <p:cNvSpPr txBox="1"/>
          <p:nvPr/>
        </p:nvSpPr>
        <p:spPr>
          <a:xfrm>
            <a:off x="1761392" y="1933901"/>
            <a:ext cx="5351792"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smtClean="0"/>
              <a:t>mean across 3 regionally representative Clean Air Status and Trends Network (</a:t>
            </a:r>
            <a:r>
              <a:rPr lang="en-US" sz="1400" dirty="0" err="1" smtClean="0"/>
              <a:t>CASTNet</a:t>
            </a:r>
            <a:r>
              <a:rPr lang="en-US" sz="1400" dirty="0" smtClean="0"/>
              <a:t>) sites [</a:t>
            </a:r>
            <a:r>
              <a:rPr lang="en-US" sz="1400" i="1" dirty="0" err="1" smtClean="0"/>
              <a:t>Reidmiller</a:t>
            </a:r>
            <a:r>
              <a:rPr lang="en-US" sz="1400" i="1" dirty="0" smtClean="0"/>
              <a:t> et al.,</a:t>
            </a:r>
            <a:r>
              <a:rPr lang="en-US" sz="1400" dirty="0" smtClean="0"/>
              <a:t> 2008]</a:t>
            </a:r>
            <a:endParaRPr lang="en-US" sz="1400" dirty="0"/>
          </a:p>
        </p:txBody>
      </p:sp>
      <p:sp>
        <p:nvSpPr>
          <p:cNvPr id="24" name="TextBox 23"/>
          <p:cNvSpPr txBox="1"/>
          <p:nvPr/>
        </p:nvSpPr>
        <p:spPr>
          <a:xfrm>
            <a:off x="934984" y="5657671"/>
            <a:ext cx="7982248"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solidFill>
                  <a:schemeClr val="accent2"/>
                </a:solidFill>
              </a:rPr>
              <a:t>H</a:t>
            </a:r>
            <a:r>
              <a:rPr lang="en-US" dirty="0" smtClean="0">
                <a:solidFill>
                  <a:schemeClr val="accent2"/>
                </a:solidFill>
              </a:rPr>
              <a:t>ighest </a:t>
            </a:r>
            <a:r>
              <a:rPr lang="en-US" dirty="0">
                <a:solidFill>
                  <a:schemeClr val="accent2"/>
                </a:solidFill>
              </a:rPr>
              <a:t>surface O</a:t>
            </a:r>
            <a:r>
              <a:rPr lang="en-US" baseline="-25000" dirty="0">
                <a:solidFill>
                  <a:schemeClr val="accent2"/>
                </a:solidFill>
              </a:rPr>
              <a:t>3</a:t>
            </a:r>
            <a:r>
              <a:rPr lang="en-US" dirty="0">
                <a:solidFill>
                  <a:schemeClr val="accent2"/>
                </a:solidFill>
              </a:rPr>
              <a:t> </a:t>
            </a:r>
            <a:r>
              <a:rPr lang="en-US" dirty="0" smtClean="0">
                <a:solidFill>
                  <a:schemeClr val="accent2"/>
                </a:solidFill>
              </a:rPr>
              <a:t>during </a:t>
            </a:r>
            <a:r>
              <a:rPr lang="en-US" dirty="0">
                <a:solidFill>
                  <a:schemeClr val="accent2"/>
                </a:solidFill>
              </a:rPr>
              <a:t>the summer due </a:t>
            </a:r>
            <a:r>
              <a:rPr lang="en-US" dirty="0" smtClean="0">
                <a:solidFill>
                  <a:schemeClr val="accent2"/>
                </a:solidFill>
              </a:rPr>
              <a:t>to presence of precursor emissions (both </a:t>
            </a:r>
            <a:r>
              <a:rPr lang="en-US" dirty="0" err="1" smtClean="0">
                <a:solidFill>
                  <a:schemeClr val="accent2"/>
                </a:solidFill>
              </a:rPr>
              <a:t>NO</a:t>
            </a:r>
            <a:r>
              <a:rPr lang="en-US" baseline="-25000" dirty="0" err="1" smtClean="0">
                <a:solidFill>
                  <a:schemeClr val="accent2"/>
                </a:solidFill>
              </a:rPr>
              <a:t>x</a:t>
            </a:r>
            <a:r>
              <a:rPr lang="en-US" dirty="0" smtClean="0">
                <a:solidFill>
                  <a:schemeClr val="accent2"/>
                </a:solidFill>
              </a:rPr>
              <a:t> and VOCs) and favorable meteorological conditions (i.e. high </a:t>
            </a:r>
            <a:r>
              <a:rPr lang="en-US" dirty="0">
                <a:solidFill>
                  <a:schemeClr val="accent2"/>
                </a:solidFill>
              </a:rPr>
              <a:t>temperatures, low cloud cover, and </a:t>
            </a:r>
            <a:r>
              <a:rPr lang="en-US" dirty="0" smtClean="0">
                <a:solidFill>
                  <a:schemeClr val="accent2"/>
                </a:solidFill>
              </a:rPr>
              <a:t>stagnation)</a:t>
            </a:r>
            <a:endParaRPr lang="en-US" dirty="0">
              <a:solidFill>
                <a:schemeClr val="accent2"/>
              </a:solidFill>
            </a:endParaRPr>
          </a:p>
        </p:txBody>
      </p:sp>
      <p:sp>
        <p:nvSpPr>
          <p:cNvPr id="3" name="Right Arrow 2"/>
          <p:cNvSpPr/>
          <p:nvPr/>
        </p:nvSpPr>
        <p:spPr bwMode="auto">
          <a:xfrm>
            <a:off x="181415" y="5973491"/>
            <a:ext cx="649632" cy="474529"/>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nvGrpSpPr>
          <p:cNvPr id="10" name="Group 9"/>
          <p:cNvGrpSpPr/>
          <p:nvPr/>
        </p:nvGrpSpPr>
        <p:grpSpPr>
          <a:xfrm>
            <a:off x="7088217" y="1169011"/>
            <a:ext cx="2055782" cy="2284788"/>
            <a:chOff x="7113183" y="901824"/>
            <a:chExt cx="3133917" cy="3743950"/>
          </a:xfrm>
        </p:grpSpPr>
        <p:pic>
          <p:nvPicPr>
            <p:cNvPr id="11" name="Picture 10"/>
            <p:cNvPicPr>
              <a:picLocks noChangeAspect="1"/>
            </p:cNvPicPr>
            <p:nvPr/>
          </p:nvPicPr>
          <p:blipFill rotWithShape="1">
            <a:blip r:embed="rId4"/>
            <a:srcRect l="66416" b="53757"/>
            <a:stretch/>
          </p:blipFill>
          <p:spPr>
            <a:xfrm>
              <a:off x="7113183" y="901824"/>
              <a:ext cx="3133917" cy="2701225"/>
            </a:xfrm>
            <a:prstGeom prst="rect">
              <a:avLst/>
            </a:prstGeom>
          </p:spPr>
        </p:pic>
        <p:pic>
          <p:nvPicPr>
            <p:cNvPr id="12" name="Picture 11"/>
            <p:cNvPicPr>
              <a:picLocks noChangeAspect="1"/>
            </p:cNvPicPr>
            <p:nvPr/>
          </p:nvPicPr>
          <p:blipFill rotWithShape="1">
            <a:blip r:embed="rId4"/>
            <a:srcRect l="76386" t="28408" r="19445" b="62682"/>
            <a:stretch/>
          </p:blipFill>
          <p:spPr>
            <a:xfrm>
              <a:off x="7258327" y="3873070"/>
              <a:ext cx="290285" cy="388380"/>
            </a:xfrm>
            <a:prstGeom prst="rect">
              <a:avLst/>
            </a:prstGeom>
          </p:spPr>
        </p:pic>
        <p:sp>
          <p:nvSpPr>
            <p:cNvPr id="13" name="TextBox 12"/>
            <p:cNvSpPr txBox="1"/>
            <p:nvPr/>
          </p:nvSpPr>
          <p:spPr>
            <a:xfrm>
              <a:off x="7536517" y="3788403"/>
              <a:ext cx="2710583" cy="857371"/>
            </a:xfrm>
            <a:prstGeom prst="rect">
              <a:avLst/>
            </a:prstGeom>
            <a:noFill/>
          </p:spPr>
          <p:txBody>
            <a:bodyPr wrap="square" rtlCol="0">
              <a:spAutoFit/>
            </a:bodyPr>
            <a:lstStyle/>
            <a:p>
              <a:r>
                <a:rPr lang="en-US" sz="1400" dirty="0" smtClean="0">
                  <a:solidFill>
                    <a:srgbClr val="000000"/>
                  </a:solidFill>
                </a:rPr>
                <a:t>Regionally </a:t>
              </a:r>
            </a:p>
            <a:p>
              <a:r>
                <a:rPr lang="en-US" sz="1400" dirty="0">
                  <a:solidFill>
                    <a:srgbClr val="000000"/>
                  </a:solidFill>
                </a:rPr>
                <a:t>r</a:t>
              </a:r>
              <a:r>
                <a:rPr lang="en-US" sz="1400" dirty="0" smtClean="0">
                  <a:solidFill>
                    <a:srgbClr val="000000"/>
                  </a:solidFill>
                </a:rPr>
                <a:t>epresentative site</a:t>
              </a:r>
              <a:endParaRPr lang="en-US" sz="1400" dirty="0">
                <a:solidFill>
                  <a:srgbClr val="000000"/>
                </a:solidFill>
              </a:endParaRPr>
            </a:p>
          </p:txBody>
        </p:sp>
      </p:grpSp>
      <p:sp>
        <p:nvSpPr>
          <p:cNvPr id="14" name="Oval 13"/>
          <p:cNvSpPr/>
          <p:nvPr/>
        </p:nvSpPr>
        <p:spPr bwMode="auto">
          <a:xfrm>
            <a:off x="7786872" y="1987601"/>
            <a:ext cx="825902" cy="678263"/>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15" name="Straight Arrow Connector 14"/>
          <p:cNvCxnSpPr>
            <a:stCxn id="14" idx="2"/>
          </p:cNvCxnSpPr>
          <p:nvPr/>
        </p:nvCxnSpPr>
        <p:spPr bwMode="auto">
          <a:xfrm flipH="1">
            <a:off x="6735547" y="2326733"/>
            <a:ext cx="1051325" cy="57685"/>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26" name="Left Arrow 25"/>
          <p:cNvSpPr/>
          <p:nvPr/>
        </p:nvSpPr>
        <p:spPr bwMode="auto">
          <a:xfrm>
            <a:off x="4916961" y="976807"/>
            <a:ext cx="3712141" cy="1318690"/>
          </a:xfrm>
          <a:prstGeom prst="left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7" name="TextBox 26"/>
          <p:cNvSpPr txBox="1"/>
          <p:nvPr/>
        </p:nvSpPr>
        <p:spPr>
          <a:xfrm>
            <a:off x="5470526" y="1287570"/>
            <a:ext cx="3158576" cy="646331"/>
          </a:xfrm>
          <a:prstGeom prst="rect">
            <a:avLst/>
          </a:prstGeom>
          <a:noFill/>
        </p:spPr>
        <p:txBody>
          <a:bodyPr wrap="square" rtlCol="0">
            <a:spAutoFit/>
          </a:bodyPr>
          <a:lstStyle/>
          <a:p>
            <a:r>
              <a:rPr lang="en-US" dirty="0" smtClean="0"/>
              <a:t>Densely populated and highly polluted region </a:t>
            </a:r>
            <a:endParaRPr lang="en-US" dirty="0"/>
          </a:p>
        </p:txBody>
      </p:sp>
    </p:spTree>
    <p:extLst>
      <p:ext uri="{BB962C8B-B14F-4D97-AF65-F5344CB8AC3E}">
        <p14:creationId xmlns:p14="http://schemas.microsoft.com/office/powerpoint/2010/main" val="39483408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2000" dirty="0" smtClean="0">
                <a:solidFill>
                  <a:srgbClr val="000090"/>
                </a:solidFill>
              </a:rPr>
              <a:t> </a:t>
            </a:r>
            <a:r>
              <a:rPr lang="en-US" sz="2000" dirty="0">
                <a:solidFill>
                  <a:srgbClr val="000090"/>
                </a:solidFill>
                <a:cs typeface="Calibri"/>
              </a:rPr>
              <a:t>C</a:t>
            </a:r>
            <a:r>
              <a:rPr lang="en-US" sz="2000" dirty="0" smtClean="0">
                <a:solidFill>
                  <a:srgbClr val="000090"/>
                </a:solidFill>
                <a:cs typeface="Calibri"/>
              </a:rPr>
              <a:t>hange in seasonal cycle of observational </a:t>
            </a:r>
            <a:r>
              <a:rPr lang="en-US" sz="2000" dirty="0">
                <a:solidFill>
                  <a:srgbClr val="000090"/>
                </a:solidFill>
                <a:cs typeface="Calibri"/>
              </a:rPr>
              <a:t>surface O</a:t>
            </a:r>
            <a:r>
              <a:rPr lang="en-US" sz="2000" baseline="-25000" dirty="0">
                <a:solidFill>
                  <a:srgbClr val="000090"/>
                </a:solidFill>
                <a:cs typeface="Calibri"/>
              </a:rPr>
              <a:t>3</a:t>
            </a:r>
            <a:r>
              <a:rPr lang="en-US" sz="2000" dirty="0">
                <a:solidFill>
                  <a:srgbClr val="000090"/>
                </a:solidFill>
                <a:cs typeface="Calibri"/>
              </a:rPr>
              <a:t> </a:t>
            </a:r>
            <a:r>
              <a:rPr lang="en-US" sz="2000" dirty="0" smtClean="0">
                <a:solidFill>
                  <a:srgbClr val="000090"/>
                </a:solidFill>
                <a:cs typeface="Calibri"/>
              </a:rPr>
              <a:t>over NE due to a 26% decrease in regional </a:t>
            </a:r>
            <a:r>
              <a:rPr lang="en-US" sz="2000" dirty="0" err="1" smtClean="0">
                <a:solidFill>
                  <a:srgbClr val="000090"/>
                </a:solidFill>
                <a:cs typeface="Calibri"/>
              </a:rPr>
              <a:t>NO</a:t>
            </a:r>
            <a:r>
              <a:rPr lang="en-US" sz="2000" baseline="-25000" dirty="0" err="1" smtClean="0">
                <a:solidFill>
                  <a:srgbClr val="000090"/>
                </a:solidFill>
                <a:cs typeface="Calibri"/>
              </a:rPr>
              <a:t>x</a:t>
            </a:r>
            <a:r>
              <a:rPr lang="en-US" sz="2000" dirty="0" smtClean="0">
                <a:solidFill>
                  <a:srgbClr val="000090"/>
                </a:solidFill>
                <a:cs typeface="Calibri"/>
              </a:rPr>
              <a:t> emissions</a:t>
            </a:r>
            <a:endParaRPr lang="en-US" sz="2000" dirty="0">
              <a:solidFill>
                <a:srgbClr val="000090"/>
              </a:solidFill>
            </a:endParaRPr>
          </a:p>
        </p:txBody>
      </p:sp>
      <p:pic>
        <p:nvPicPr>
          <p:cNvPr id="4" name="Content Placeholder 3" descr="CM3_v_castnet_o3_1991-1996_v_2004-2009_clim_NE_IMW_new2_ONLY_OBS copy.pdf"/>
          <p:cNvPicPr>
            <a:picLocks noGrp="1" noChangeAspect="1"/>
          </p:cNvPicPr>
          <p:nvPr>
            <p:ph idx="1"/>
          </p:nvPr>
        </p:nvPicPr>
        <p:blipFill>
          <a:blip r:embed="rId3">
            <a:extLst>
              <a:ext uri="{28A0092B-C50C-407E-A947-70E740481C1C}">
                <a14:useLocalDpi xmlns:a14="http://schemas.microsoft.com/office/drawing/2010/main" val="0"/>
              </a:ext>
            </a:extLst>
          </a:blip>
          <a:srcRect l="-10714" r="-10714"/>
          <a:stretch>
            <a:fillRect/>
          </a:stretch>
        </p:blipFill>
        <p:spPr>
          <a:xfrm>
            <a:off x="-14740" y="1350876"/>
            <a:ext cx="7772400" cy="4114800"/>
          </a:xfrm>
        </p:spPr>
      </p:pic>
      <p:sp>
        <p:nvSpPr>
          <p:cNvPr id="5" name="TextBox 4"/>
          <p:cNvSpPr txBox="1"/>
          <p:nvPr/>
        </p:nvSpPr>
        <p:spPr>
          <a:xfrm>
            <a:off x="1722456" y="4680846"/>
            <a:ext cx="4868251" cy="7848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smtClean="0">
                <a:latin typeface="Calibri"/>
                <a:cs typeface="Calibri"/>
              </a:rPr>
              <a:t>Solid: 1991-1996</a:t>
            </a:r>
            <a:r>
              <a:rPr lang="en-US" sz="1600" b="1" dirty="0" smtClean="0">
                <a:latin typeface="Calibri"/>
                <a:cs typeface="Calibri"/>
              </a:rPr>
              <a:t>, pre-</a:t>
            </a:r>
            <a:r>
              <a:rPr lang="en-US" sz="1600" b="1" dirty="0" err="1" smtClean="0">
                <a:latin typeface="Calibri"/>
                <a:cs typeface="Calibri"/>
              </a:rPr>
              <a:t>NO</a:t>
            </a:r>
            <a:r>
              <a:rPr lang="en-US" sz="1600" b="1" baseline="-25000" dirty="0" err="1" smtClean="0">
                <a:latin typeface="Calibri"/>
                <a:cs typeface="Calibri"/>
              </a:rPr>
              <a:t>x</a:t>
            </a:r>
            <a:r>
              <a:rPr lang="en-US" sz="1600" b="1" dirty="0" smtClean="0">
                <a:latin typeface="Calibri"/>
                <a:cs typeface="Calibri"/>
              </a:rPr>
              <a:t> emission controls </a:t>
            </a:r>
          </a:p>
          <a:p>
            <a:r>
              <a:rPr lang="en-US" sz="1600" dirty="0" smtClean="0">
                <a:latin typeface="Calibri"/>
                <a:cs typeface="Calibri"/>
              </a:rPr>
              <a:t>Dashed: 2004-2009, </a:t>
            </a:r>
            <a:r>
              <a:rPr lang="en-US" sz="1600" b="1" dirty="0" smtClean="0">
                <a:latin typeface="Calibri"/>
                <a:cs typeface="Calibri"/>
              </a:rPr>
              <a:t>post-</a:t>
            </a:r>
            <a:r>
              <a:rPr lang="en-US" sz="1600" b="1" dirty="0" err="1" smtClean="0">
                <a:latin typeface="Calibri"/>
                <a:cs typeface="Calibri"/>
              </a:rPr>
              <a:t>NO</a:t>
            </a:r>
            <a:r>
              <a:rPr lang="en-US" sz="1600" b="1" baseline="-25000" dirty="0" err="1" smtClean="0">
                <a:latin typeface="Calibri"/>
                <a:cs typeface="Calibri"/>
              </a:rPr>
              <a:t>x</a:t>
            </a:r>
            <a:r>
              <a:rPr lang="en-US" sz="1600" b="1" dirty="0" smtClean="0">
                <a:latin typeface="Calibri"/>
                <a:cs typeface="Calibri"/>
              </a:rPr>
              <a:t> emission decreases</a:t>
            </a:r>
          </a:p>
          <a:p>
            <a:endParaRPr lang="en-US" sz="1300" dirty="0">
              <a:latin typeface="Calibri"/>
              <a:cs typeface="Calibri"/>
            </a:endParaRPr>
          </a:p>
        </p:txBody>
      </p:sp>
      <p:sp>
        <p:nvSpPr>
          <p:cNvPr id="6" name="TextBox 5"/>
          <p:cNvSpPr txBox="1"/>
          <p:nvPr/>
        </p:nvSpPr>
        <p:spPr>
          <a:xfrm>
            <a:off x="4257170" y="2602020"/>
            <a:ext cx="2853456" cy="430887"/>
          </a:xfrm>
          <a:prstGeom prst="rect">
            <a:avLst/>
          </a:prstGeom>
          <a:noFill/>
        </p:spPr>
        <p:txBody>
          <a:bodyPr wrap="square" rtlCol="0">
            <a:spAutoFit/>
          </a:bodyPr>
          <a:lstStyle/>
          <a:p>
            <a:r>
              <a:rPr lang="en-US" sz="2200" b="1" dirty="0" smtClean="0">
                <a:solidFill>
                  <a:srgbClr val="660066"/>
                </a:solidFill>
              </a:rPr>
              <a:t>-26% NE </a:t>
            </a:r>
            <a:r>
              <a:rPr lang="en-US" sz="2200" b="1" dirty="0" err="1" smtClean="0">
                <a:solidFill>
                  <a:srgbClr val="660066"/>
                </a:solidFill>
              </a:rPr>
              <a:t>NO</a:t>
            </a:r>
            <a:r>
              <a:rPr lang="en-US" sz="2200" b="1" baseline="-25000" dirty="0" err="1" smtClean="0">
                <a:solidFill>
                  <a:srgbClr val="660066"/>
                </a:solidFill>
              </a:rPr>
              <a:t>x</a:t>
            </a:r>
            <a:endParaRPr lang="en-US" sz="2200" b="1" baseline="-25000" dirty="0" smtClean="0">
              <a:solidFill>
                <a:srgbClr val="660066"/>
              </a:solidFill>
            </a:endParaRPr>
          </a:p>
        </p:txBody>
      </p:sp>
      <p:sp>
        <p:nvSpPr>
          <p:cNvPr id="7" name="TextBox 6"/>
          <p:cNvSpPr txBox="1"/>
          <p:nvPr/>
        </p:nvSpPr>
        <p:spPr>
          <a:xfrm>
            <a:off x="1145233" y="5209516"/>
            <a:ext cx="6120427" cy="7201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438912" tIns="219456" rIns="438912" bIns="219456" rtlCol="0">
            <a:spAutoFit/>
          </a:bodyPr>
          <a:lstStyle/>
          <a:p>
            <a:r>
              <a:rPr lang="en-US" dirty="0" smtClean="0"/>
              <a:t>    Feb       Apr       Jun       Aug       Oct       Dec        	</a:t>
            </a:r>
          </a:p>
        </p:txBody>
      </p:sp>
      <p:cxnSp>
        <p:nvCxnSpPr>
          <p:cNvPr id="12" name="Straight Arrow Connector 11"/>
          <p:cNvCxnSpPr/>
          <p:nvPr/>
        </p:nvCxnSpPr>
        <p:spPr bwMode="auto">
          <a:xfrm>
            <a:off x="4238901" y="3219261"/>
            <a:ext cx="0" cy="932905"/>
          </a:xfrm>
          <a:prstGeom prst="straightConnector1">
            <a:avLst/>
          </a:prstGeom>
          <a:ln w="76200" cmpd="sng">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bwMode="auto">
          <a:xfrm flipV="1">
            <a:off x="2237617" y="3830720"/>
            <a:ext cx="0" cy="705092"/>
          </a:xfrm>
          <a:prstGeom prst="straightConnector1">
            <a:avLst/>
          </a:prstGeom>
          <a:ln w="76200" cmpd="sng">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bwMode="auto">
          <a:xfrm flipV="1">
            <a:off x="6719030" y="4105713"/>
            <a:ext cx="0" cy="705092"/>
          </a:xfrm>
          <a:prstGeom prst="straightConnector1">
            <a:avLst/>
          </a:prstGeom>
          <a:ln w="76200" cmpd="sng">
            <a:headEnd type="none" w="med" len="med"/>
            <a:tailEnd type="arrow"/>
          </a:ln>
        </p:spPr>
        <p:style>
          <a:lnRef idx="1">
            <a:schemeClr val="accent2"/>
          </a:lnRef>
          <a:fillRef idx="0">
            <a:schemeClr val="accent2"/>
          </a:fillRef>
          <a:effectRef idx="0">
            <a:schemeClr val="accent2"/>
          </a:effectRef>
          <a:fontRef idx="minor">
            <a:schemeClr val="tx1"/>
          </a:fontRef>
        </p:style>
      </p:cxnSp>
      <p:grpSp>
        <p:nvGrpSpPr>
          <p:cNvPr id="11" name="Group 10"/>
          <p:cNvGrpSpPr/>
          <p:nvPr/>
        </p:nvGrpSpPr>
        <p:grpSpPr>
          <a:xfrm>
            <a:off x="7088217" y="1169011"/>
            <a:ext cx="2055782" cy="2284788"/>
            <a:chOff x="7113183" y="901824"/>
            <a:chExt cx="3133917" cy="3743950"/>
          </a:xfrm>
        </p:grpSpPr>
        <p:pic>
          <p:nvPicPr>
            <p:cNvPr id="13" name="Picture 12"/>
            <p:cNvPicPr>
              <a:picLocks noChangeAspect="1"/>
            </p:cNvPicPr>
            <p:nvPr/>
          </p:nvPicPr>
          <p:blipFill rotWithShape="1">
            <a:blip r:embed="rId4"/>
            <a:srcRect l="66416" b="53757"/>
            <a:stretch/>
          </p:blipFill>
          <p:spPr>
            <a:xfrm>
              <a:off x="7113183" y="901824"/>
              <a:ext cx="3133917" cy="2701225"/>
            </a:xfrm>
            <a:prstGeom prst="rect">
              <a:avLst/>
            </a:prstGeom>
          </p:spPr>
        </p:pic>
        <p:pic>
          <p:nvPicPr>
            <p:cNvPr id="14" name="Picture 13"/>
            <p:cNvPicPr>
              <a:picLocks noChangeAspect="1"/>
            </p:cNvPicPr>
            <p:nvPr/>
          </p:nvPicPr>
          <p:blipFill rotWithShape="1">
            <a:blip r:embed="rId4"/>
            <a:srcRect l="76386" t="28408" r="19445" b="62682"/>
            <a:stretch/>
          </p:blipFill>
          <p:spPr>
            <a:xfrm>
              <a:off x="7258327" y="3873070"/>
              <a:ext cx="290285" cy="388380"/>
            </a:xfrm>
            <a:prstGeom prst="rect">
              <a:avLst/>
            </a:prstGeom>
          </p:spPr>
        </p:pic>
        <p:sp>
          <p:nvSpPr>
            <p:cNvPr id="16" name="TextBox 15"/>
            <p:cNvSpPr txBox="1"/>
            <p:nvPr/>
          </p:nvSpPr>
          <p:spPr>
            <a:xfrm>
              <a:off x="7536517" y="3788403"/>
              <a:ext cx="2710583" cy="857371"/>
            </a:xfrm>
            <a:prstGeom prst="rect">
              <a:avLst/>
            </a:prstGeom>
            <a:noFill/>
          </p:spPr>
          <p:txBody>
            <a:bodyPr wrap="square" rtlCol="0">
              <a:spAutoFit/>
            </a:bodyPr>
            <a:lstStyle/>
            <a:p>
              <a:r>
                <a:rPr lang="en-US" sz="1400" dirty="0" smtClean="0">
                  <a:solidFill>
                    <a:srgbClr val="000000"/>
                  </a:solidFill>
                </a:rPr>
                <a:t>Regionally </a:t>
              </a:r>
            </a:p>
            <a:p>
              <a:r>
                <a:rPr lang="en-US" sz="1400" dirty="0">
                  <a:solidFill>
                    <a:srgbClr val="000000"/>
                  </a:solidFill>
                </a:rPr>
                <a:t>r</a:t>
              </a:r>
              <a:r>
                <a:rPr lang="en-US" sz="1400" dirty="0" smtClean="0">
                  <a:solidFill>
                    <a:srgbClr val="000000"/>
                  </a:solidFill>
                </a:rPr>
                <a:t>epresentative site</a:t>
              </a:r>
              <a:endParaRPr lang="en-US" sz="1400" dirty="0">
                <a:solidFill>
                  <a:srgbClr val="000000"/>
                </a:solidFill>
              </a:endParaRPr>
            </a:p>
          </p:txBody>
        </p:sp>
      </p:grpSp>
      <p:sp>
        <p:nvSpPr>
          <p:cNvPr id="17" name="Oval 16"/>
          <p:cNvSpPr/>
          <p:nvPr/>
        </p:nvSpPr>
        <p:spPr bwMode="auto">
          <a:xfrm>
            <a:off x="7786872" y="1987601"/>
            <a:ext cx="825902" cy="678263"/>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8" name="TextBox 17"/>
          <p:cNvSpPr txBox="1"/>
          <p:nvPr/>
        </p:nvSpPr>
        <p:spPr>
          <a:xfrm>
            <a:off x="1493104" y="1933901"/>
            <a:ext cx="5351792"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smtClean="0"/>
              <a:t>mean across 3 regionally representative Clean Air Status and Trends Network (</a:t>
            </a:r>
            <a:r>
              <a:rPr lang="en-US" sz="1400" dirty="0" err="1" smtClean="0"/>
              <a:t>CASTNet</a:t>
            </a:r>
            <a:r>
              <a:rPr lang="en-US" sz="1400" dirty="0" smtClean="0"/>
              <a:t>) sites [</a:t>
            </a:r>
            <a:r>
              <a:rPr lang="en-US" sz="1400" i="1" dirty="0" err="1" smtClean="0"/>
              <a:t>Reidmiller</a:t>
            </a:r>
            <a:r>
              <a:rPr lang="en-US" sz="1400" i="1" dirty="0" smtClean="0"/>
              <a:t> et al.,</a:t>
            </a:r>
            <a:r>
              <a:rPr lang="en-US" sz="1400" dirty="0" smtClean="0"/>
              <a:t> 2008]</a:t>
            </a:r>
            <a:endParaRPr lang="en-US" sz="1400" dirty="0"/>
          </a:p>
        </p:txBody>
      </p:sp>
      <p:cxnSp>
        <p:nvCxnSpPr>
          <p:cNvPr id="19" name="Straight Arrow Connector 18"/>
          <p:cNvCxnSpPr/>
          <p:nvPr/>
        </p:nvCxnSpPr>
        <p:spPr bwMode="auto">
          <a:xfrm flipH="1">
            <a:off x="6735547" y="2326733"/>
            <a:ext cx="1051325" cy="57685"/>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6257901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2000" dirty="0" smtClean="0">
                <a:solidFill>
                  <a:srgbClr val="000090"/>
                </a:solidFill>
              </a:rPr>
              <a:t> </a:t>
            </a:r>
            <a:r>
              <a:rPr lang="en-US" sz="2000" dirty="0">
                <a:solidFill>
                  <a:srgbClr val="000090"/>
                </a:solidFill>
                <a:cs typeface="Calibri"/>
              </a:rPr>
              <a:t>C</a:t>
            </a:r>
            <a:r>
              <a:rPr lang="en-US" sz="2000" dirty="0" smtClean="0">
                <a:solidFill>
                  <a:srgbClr val="000090"/>
                </a:solidFill>
                <a:cs typeface="Calibri"/>
              </a:rPr>
              <a:t>hange in seasonal cycle of observational </a:t>
            </a:r>
            <a:r>
              <a:rPr lang="en-US" sz="2000" dirty="0">
                <a:solidFill>
                  <a:srgbClr val="000090"/>
                </a:solidFill>
                <a:cs typeface="Calibri"/>
              </a:rPr>
              <a:t>surface O</a:t>
            </a:r>
            <a:r>
              <a:rPr lang="en-US" sz="2000" baseline="-25000" dirty="0">
                <a:solidFill>
                  <a:srgbClr val="000090"/>
                </a:solidFill>
                <a:cs typeface="Calibri"/>
              </a:rPr>
              <a:t>3</a:t>
            </a:r>
            <a:r>
              <a:rPr lang="en-US" sz="2000" dirty="0">
                <a:solidFill>
                  <a:srgbClr val="000090"/>
                </a:solidFill>
                <a:cs typeface="Calibri"/>
              </a:rPr>
              <a:t> </a:t>
            </a:r>
            <a:r>
              <a:rPr lang="en-US" sz="2000" dirty="0" smtClean="0">
                <a:solidFill>
                  <a:srgbClr val="000090"/>
                </a:solidFill>
                <a:cs typeface="Calibri"/>
              </a:rPr>
              <a:t>over NE due to a 26% decrease in regional </a:t>
            </a:r>
            <a:r>
              <a:rPr lang="en-US" sz="2000" dirty="0" err="1" smtClean="0">
                <a:solidFill>
                  <a:srgbClr val="000090"/>
                </a:solidFill>
                <a:cs typeface="Calibri"/>
              </a:rPr>
              <a:t>NO</a:t>
            </a:r>
            <a:r>
              <a:rPr lang="en-US" sz="2000" baseline="-25000" dirty="0" err="1" smtClean="0">
                <a:solidFill>
                  <a:srgbClr val="000090"/>
                </a:solidFill>
                <a:cs typeface="Calibri"/>
              </a:rPr>
              <a:t>x</a:t>
            </a:r>
            <a:r>
              <a:rPr lang="en-US" sz="2000" dirty="0" smtClean="0">
                <a:solidFill>
                  <a:srgbClr val="000090"/>
                </a:solidFill>
                <a:cs typeface="Calibri"/>
              </a:rPr>
              <a:t> emissions</a:t>
            </a:r>
            <a:endParaRPr lang="en-US" sz="2000" dirty="0">
              <a:solidFill>
                <a:srgbClr val="000090"/>
              </a:solidFill>
            </a:endParaRPr>
          </a:p>
        </p:txBody>
      </p:sp>
      <p:pic>
        <p:nvPicPr>
          <p:cNvPr id="4" name="Content Placeholder 3" descr="CM3_v_castnet_o3_1991-1996_v_2004-2009_clim_NE_IMW_new2_ONLY_OBS copy.pdf"/>
          <p:cNvPicPr>
            <a:picLocks noGrp="1" noChangeAspect="1"/>
          </p:cNvPicPr>
          <p:nvPr>
            <p:ph idx="1"/>
          </p:nvPr>
        </p:nvPicPr>
        <p:blipFill>
          <a:blip r:embed="rId3">
            <a:extLst>
              <a:ext uri="{28A0092B-C50C-407E-A947-70E740481C1C}">
                <a14:useLocalDpi xmlns:a14="http://schemas.microsoft.com/office/drawing/2010/main" val="0"/>
              </a:ext>
            </a:extLst>
          </a:blip>
          <a:srcRect l="-10714" r="-10714"/>
          <a:stretch>
            <a:fillRect/>
          </a:stretch>
        </p:blipFill>
        <p:spPr>
          <a:xfrm>
            <a:off x="-409615" y="1350876"/>
            <a:ext cx="7772400" cy="4114800"/>
          </a:xfrm>
        </p:spPr>
      </p:pic>
      <p:sp>
        <p:nvSpPr>
          <p:cNvPr id="5" name="TextBox 4"/>
          <p:cNvSpPr txBox="1"/>
          <p:nvPr/>
        </p:nvSpPr>
        <p:spPr>
          <a:xfrm>
            <a:off x="1575361" y="4680846"/>
            <a:ext cx="4868251" cy="7848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smtClean="0">
                <a:latin typeface="Calibri"/>
                <a:cs typeface="Calibri"/>
              </a:rPr>
              <a:t>Solid: 1991-1996</a:t>
            </a:r>
            <a:r>
              <a:rPr lang="en-US" sz="1600" b="1" dirty="0" smtClean="0">
                <a:latin typeface="Calibri"/>
                <a:cs typeface="Calibri"/>
              </a:rPr>
              <a:t>, pre-</a:t>
            </a:r>
            <a:r>
              <a:rPr lang="en-US" sz="1600" b="1" dirty="0" err="1" smtClean="0">
                <a:latin typeface="Calibri"/>
                <a:cs typeface="Calibri"/>
              </a:rPr>
              <a:t>NO</a:t>
            </a:r>
            <a:r>
              <a:rPr lang="en-US" sz="1600" b="1" baseline="-25000" dirty="0" err="1" smtClean="0">
                <a:latin typeface="Calibri"/>
                <a:cs typeface="Calibri"/>
              </a:rPr>
              <a:t>x</a:t>
            </a:r>
            <a:r>
              <a:rPr lang="en-US" sz="1600" b="1" dirty="0" smtClean="0">
                <a:latin typeface="Calibri"/>
                <a:cs typeface="Calibri"/>
              </a:rPr>
              <a:t> emission controls </a:t>
            </a:r>
          </a:p>
          <a:p>
            <a:r>
              <a:rPr lang="en-US" sz="1600" dirty="0" smtClean="0">
                <a:latin typeface="Calibri"/>
                <a:cs typeface="Calibri"/>
              </a:rPr>
              <a:t>Dashed: 2004-2009, </a:t>
            </a:r>
            <a:r>
              <a:rPr lang="en-US" sz="1600" b="1" dirty="0" smtClean="0">
                <a:latin typeface="Calibri"/>
                <a:cs typeface="Calibri"/>
              </a:rPr>
              <a:t>post-</a:t>
            </a:r>
            <a:r>
              <a:rPr lang="en-US" sz="1600" b="1" dirty="0" err="1" smtClean="0">
                <a:latin typeface="Calibri"/>
                <a:cs typeface="Calibri"/>
              </a:rPr>
              <a:t>NO</a:t>
            </a:r>
            <a:r>
              <a:rPr lang="en-US" sz="1600" b="1" baseline="-25000" dirty="0" err="1" smtClean="0">
                <a:latin typeface="Calibri"/>
                <a:cs typeface="Calibri"/>
              </a:rPr>
              <a:t>x</a:t>
            </a:r>
            <a:r>
              <a:rPr lang="en-US" sz="1600" b="1" dirty="0" smtClean="0">
                <a:latin typeface="Calibri"/>
                <a:cs typeface="Calibri"/>
              </a:rPr>
              <a:t> emission decreases</a:t>
            </a:r>
          </a:p>
          <a:p>
            <a:endParaRPr lang="en-US" sz="1300" dirty="0">
              <a:latin typeface="Calibri"/>
              <a:cs typeface="Calibri"/>
            </a:endParaRPr>
          </a:p>
        </p:txBody>
      </p:sp>
      <p:sp>
        <p:nvSpPr>
          <p:cNvPr id="7" name="TextBox 6"/>
          <p:cNvSpPr txBox="1"/>
          <p:nvPr/>
        </p:nvSpPr>
        <p:spPr>
          <a:xfrm>
            <a:off x="998138" y="5209516"/>
            <a:ext cx="6120427" cy="7201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438912" tIns="219456" rIns="438912" bIns="219456" rtlCol="0">
            <a:spAutoFit/>
          </a:bodyPr>
          <a:lstStyle/>
          <a:p>
            <a:r>
              <a:rPr lang="en-US" dirty="0" smtClean="0"/>
              <a:t>    Feb       Apr       Jun       Aug       Oct       Dec        	</a:t>
            </a:r>
          </a:p>
        </p:txBody>
      </p:sp>
      <p:cxnSp>
        <p:nvCxnSpPr>
          <p:cNvPr id="12" name="Straight Arrow Connector 11"/>
          <p:cNvCxnSpPr/>
          <p:nvPr/>
        </p:nvCxnSpPr>
        <p:spPr bwMode="auto">
          <a:xfrm>
            <a:off x="3790771" y="3250361"/>
            <a:ext cx="0" cy="932905"/>
          </a:xfrm>
          <a:prstGeom prst="straightConnector1">
            <a:avLst/>
          </a:prstGeom>
          <a:ln w="76200" cmpd="sng">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bwMode="auto">
          <a:xfrm flipV="1">
            <a:off x="1346009" y="4183266"/>
            <a:ext cx="0" cy="705092"/>
          </a:xfrm>
          <a:prstGeom prst="straightConnector1">
            <a:avLst/>
          </a:prstGeom>
          <a:ln w="76200" cmpd="sng">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18" name="TextBox 17"/>
          <p:cNvSpPr txBox="1"/>
          <p:nvPr/>
        </p:nvSpPr>
        <p:spPr>
          <a:xfrm>
            <a:off x="6695852" y="3851856"/>
            <a:ext cx="2242596" cy="2585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How will the surface O</a:t>
            </a:r>
            <a:r>
              <a:rPr lang="en-US" baseline="-25000" dirty="0" smtClean="0"/>
              <a:t>3</a:t>
            </a:r>
            <a:r>
              <a:rPr lang="en-US" dirty="0" smtClean="0"/>
              <a:t> seasonal cycle over the NE US respond to further regional as well as  global precursor emission changes during the rest of 21</a:t>
            </a:r>
            <a:r>
              <a:rPr lang="en-US" baseline="30000" dirty="0" smtClean="0"/>
              <a:t>st</a:t>
            </a:r>
            <a:r>
              <a:rPr lang="en-US" dirty="0" smtClean="0"/>
              <a:t> C?</a:t>
            </a:r>
            <a:endParaRPr lang="en-US" dirty="0"/>
          </a:p>
        </p:txBody>
      </p:sp>
      <p:cxnSp>
        <p:nvCxnSpPr>
          <p:cNvPr id="23" name="Straight Arrow Connector 22"/>
          <p:cNvCxnSpPr/>
          <p:nvPr/>
        </p:nvCxnSpPr>
        <p:spPr bwMode="auto">
          <a:xfrm flipV="1">
            <a:off x="6391017" y="4183266"/>
            <a:ext cx="0" cy="705092"/>
          </a:xfrm>
          <a:prstGeom prst="straightConnector1">
            <a:avLst/>
          </a:prstGeom>
          <a:ln w="76200" cmpd="sng">
            <a:headEnd type="none" w="med" len="med"/>
            <a:tailEnd type="arrow"/>
          </a:ln>
        </p:spPr>
        <p:style>
          <a:lnRef idx="1">
            <a:schemeClr val="accent2"/>
          </a:lnRef>
          <a:fillRef idx="0">
            <a:schemeClr val="accent2"/>
          </a:fillRef>
          <a:effectRef idx="0">
            <a:schemeClr val="accent2"/>
          </a:effectRef>
          <a:fontRef idx="minor">
            <a:schemeClr val="tx1"/>
          </a:fontRef>
        </p:style>
      </p:cxnSp>
      <p:grpSp>
        <p:nvGrpSpPr>
          <p:cNvPr id="13" name="Group 12"/>
          <p:cNvGrpSpPr/>
          <p:nvPr/>
        </p:nvGrpSpPr>
        <p:grpSpPr>
          <a:xfrm>
            <a:off x="7088217" y="1169011"/>
            <a:ext cx="2055782" cy="2284788"/>
            <a:chOff x="7113183" y="901824"/>
            <a:chExt cx="3133917" cy="3743950"/>
          </a:xfrm>
        </p:grpSpPr>
        <p:pic>
          <p:nvPicPr>
            <p:cNvPr id="14" name="Picture 13"/>
            <p:cNvPicPr>
              <a:picLocks noChangeAspect="1"/>
            </p:cNvPicPr>
            <p:nvPr/>
          </p:nvPicPr>
          <p:blipFill rotWithShape="1">
            <a:blip r:embed="rId4"/>
            <a:srcRect l="66416" b="53757"/>
            <a:stretch/>
          </p:blipFill>
          <p:spPr>
            <a:xfrm>
              <a:off x="7113183" y="901824"/>
              <a:ext cx="3133917" cy="2701225"/>
            </a:xfrm>
            <a:prstGeom prst="rect">
              <a:avLst/>
            </a:prstGeom>
          </p:spPr>
        </p:pic>
        <p:pic>
          <p:nvPicPr>
            <p:cNvPr id="16" name="Picture 15"/>
            <p:cNvPicPr>
              <a:picLocks noChangeAspect="1"/>
            </p:cNvPicPr>
            <p:nvPr/>
          </p:nvPicPr>
          <p:blipFill rotWithShape="1">
            <a:blip r:embed="rId4"/>
            <a:srcRect l="76386" t="28408" r="19445" b="62682"/>
            <a:stretch/>
          </p:blipFill>
          <p:spPr>
            <a:xfrm>
              <a:off x="7258327" y="3873070"/>
              <a:ext cx="290285" cy="388380"/>
            </a:xfrm>
            <a:prstGeom prst="rect">
              <a:avLst/>
            </a:prstGeom>
          </p:spPr>
        </p:pic>
        <p:sp>
          <p:nvSpPr>
            <p:cNvPr id="17" name="TextBox 16"/>
            <p:cNvSpPr txBox="1"/>
            <p:nvPr/>
          </p:nvSpPr>
          <p:spPr>
            <a:xfrm>
              <a:off x="7536517" y="3788403"/>
              <a:ext cx="2710583" cy="857371"/>
            </a:xfrm>
            <a:prstGeom prst="rect">
              <a:avLst/>
            </a:prstGeom>
            <a:noFill/>
          </p:spPr>
          <p:txBody>
            <a:bodyPr wrap="square" rtlCol="0">
              <a:spAutoFit/>
            </a:bodyPr>
            <a:lstStyle/>
            <a:p>
              <a:r>
                <a:rPr lang="en-US" sz="1400" dirty="0" smtClean="0">
                  <a:solidFill>
                    <a:srgbClr val="000000"/>
                  </a:solidFill>
                </a:rPr>
                <a:t>Regionally </a:t>
              </a:r>
            </a:p>
            <a:p>
              <a:r>
                <a:rPr lang="en-US" sz="1400" dirty="0">
                  <a:solidFill>
                    <a:srgbClr val="000000"/>
                  </a:solidFill>
                </a:rPr>
                <a:t>r</a:t>
              </a:r>
              <a:r>
                <a:rPr lang="en-US" sz="1400" dirty="0" smtClean="0">
                  <a:solidFill>
                    <a:srgbClr val="000000"/>
                  </a:solidFill>
                </a:rPr>
                <a:t>epresentative site</a:t>
              </a:r>
              <a:endParaRPr lang="en-US" sz="1400" dirty="0">
                <a:solidFill>
                  <a:srgbClr val="000000"/>
                </a:solidFill>
              </a:endParaRPr>
            </a:p>
          </p:txBody>
        </p:sp>
      </p:grpSp>
      <p:sp>
        <p:nvSpPr>
          <p:cNvPr id="19" name="Oval 18"/>
          <p:cNvSpPr/>
          <p:nvPr/>
        </p:nvSpPr>
        <p:spPr bwMode="auto">
          <a:xfrm>
            <a:off x="7786872" y="1987601"/>
            <a:ext cx="825902" cy="678263"/>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0" name="TextBox 19"/>
          <p:cNvSpPr txBox="1"/>
          <p:nvPr/>
        </p:nvSpPr>
        <p:spPr>
          <a:xfrm>
            <a:off x="4257170" y="2602020"/>
            <a:ext cx="2853456" cy="430887"/>
          </a:xfrm>
          <a:prstGeom prst="rect">
            <a:avLst/>
          </a:prstGeom>
          <a:noFill/>
        </p:spPr>
        <p:txBody>
          <a:bodyPr wrap="square" rtlCol="0">
            <a:spAutoFit/>
          </a:bodyPr>
          <a:lstStyle/>
          <a:p>
            <a:r>
              <a:rPr lang="en-US" sz="2200" b="1" dirty="0" smtClean="0">
                <a:solidFill>
                  <a:srgbClr val="660066"/>
                </a:solidFill>
              </a:rPr>
              <a:t>-26% NE </a:t>
            </a:r>
            <a:r>
              <a:rPr lang="en-US" sz="2200" b="1" dirty="0" err="1" smtClean="0">
                <a:solidFill>
                  <a:srgbClr val="660066"/>
                </a:solidFill>
              </a:rPr>
              <a:t>NO</a:t>
            </a:r>
            <a:r>
              <a:rPr lang="en-US" sz="2200" b="1" baseline="-25000" dirty="0" err="1" smtClean="0">
                <a:solidFill>
                  <a:srgbClr val="660066"/>
                </a:solidFill>
              </a:rPr>
              <a:t>x</a:t>
            </a:r>
            <a:endParaRPr lang="en-US" sz="2200" b="1" baseline="-25000" dirty="0" smtClean="0">
              <a:solidFill>
                <a:srgbClr val="660066"/>
              </a:solidFill>
            </a:endParaRPr>
          </a:p>
        </p:txBody>
      </p:sp>
      <p:sp>
        <p:nvSpPr>
          <p:cNvPr id="21" name="TextBox 20"/>
          <p:cNvSpPr txBox="1"/>
          <p:nvPr/>
        </p:nvSpPr>
        <p:spPr>
          <a:xfrm>
            <a:off x="1493104" y="1933901"/>
            <a:ext cx="5351792"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smtClean="0"/>
              <a:t>mean across 3 regionally representative Clean Air Status and Trends Network (</a:t>
            </a:r>
            <a:r>
              <a:rPr lang="en-US" sz="1400" dirty="0" err="1" smtClean="0"/>
              <a:t>CASTNet</a:t>
            </a:r>
            <a:r>
              <a:rPr lang="en-US" sz="1400" dirty="0" smtClean="0"/>
              <a:t>) sites [</a:t>
            </a:r>
            <a:r>
              <a:rPr lang="en-US" sz="1400" i="1" dirty="0" err="1" smtClean="0"/>
              <a:t>Reidmiller</a:t>
            </a:r>
            <a:r>
              <a:rPr lang="en-US" sz="1400" i="1" dirty="0" smtClean="0"/>
              <a:t> et al.,</a:t>
            </a:r>
            <a:r>
              <a:rPr lang="en-US" sz="1400" dirty="0" smtClean="0"/>
              <a:t> 2008]</a:t>
            </a:r>
            <a:endParaRPr lang="en-US" sz="1400" dirty="0"/>
          </a:p>
        </p:txBody>
      </p:sp>
      <p:cxnSp>
        <p:nvCxnSpPr>
          <p:cNvPr id="22" name="Straight Arrow Connector 21"/>
          <p:cNvCxnSpPr/>
          <p:nvPr/>
        </p:nvCxnSpPr>
        <p:spPr bwMode="auto">
          <a:xfrm flipH="1">
            <a:off x="6735547" y="2326733"/>
            <a:ext cx="1051325" cy="57685"/>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189082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9"/>
          <p:cNvSpPr>
            <a:spLocks noChangeArrowheads="1"/>
          </p:cNvSpPr>
          <p:nvPr/>
        </p:nvSpPr>
        <p:spPr bwMode="auto">
          <a:xfrm>
            <a:off x="2743200" y="3200400"/>
            <a:ext cx="3481388" cy="2562226"/>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107763" dir="2700000"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400" b="1" dirty="0">
                <a:solidFill>
                  <a:prstClr val="black"/>
                </a:solidFill>
                <a:latin typeface="Times New Roman" pitchFamily="18" charset="0"/>
                <a:cs typeface="Times New Roman" pitchFamily="18" charset="0"/>
              </a:rPr>
              <a:t>		</a:t>
            </a:r>
          </a:p>
          <a:p>
            <a:pPr algn="ctr" fontAlgn="base">
              <a:spcBef>
                <a:spcPct val="0"/>
              </a:spcBef>
              <a:spcAft>
                <a:spcPts val="1000"/>
              </a:spcAft>
            </a:pPr>
            <a:endParaRPr lang="en-US" sz="1400" b="1" dirty="0">
              <a:solidFill>
                <a:prstClr val="black"/>
              </a:solidFill>
              <a:latin typeface="Times New Roman" pitchFamily="18" charset="0"/>
              <a:cs typeface="Times New Roman" pitchFamily="18" charset="0"/>
            </a:endParaRPr>
          </a:p>
          <a:p>
            <a:pPr algn="ctr" fontAlgn="base">
              <a:spcBef>
                <a:spcPct val="0"/>
              </a:spcBef>
              <a:spcAft>
                <a:spcPts val="1000"/>
              </a:spcAft>
            </a:pPr>
            <a:endParaRPr lang="en-US" sz="1400" b="1" dirty="0">
              <a:solidFill>
                <a:prstClr val="black"/>
              </a:solidFill>
              <a:latin typeface="Times New Roman" pitchFamily="18" charset="0"/>
              <a:cs typeface="Times New Roman" pitchFamily="18" charset="0"/>
            </a:endParaRPr>
          </a:p>
          <a:p>
            <a:pPr algn="ctr" fontAlgn="base">
              <a:spcBef>
                <a:spcPct val="0"/>
              </a:spcBef>
              <a:spcAft>
                <a:spcPts val="1000"/>
              </a:spcAft>
            </a:pPr>
            <a:endParaRPr lang="en-US" sz="1400" b="1" dirty="0">
              <a:solidFill>
                <a:prstClr val="black"/>
              </a:solidFill>
              <a:latin typeface="Times New Roman" pitchFamily="18" charset="0"/>
              <a:cs typeface="Times New Roman" pitchFamily="18" charset="0"/>
            </a:endParaRPr>
          </a:p>
          <a:p>
            <a:pPr algn="ctr" fontAlgn="base">
              <a:spcBef>
                <a:spcPct val="0"/>
              </a:spcBef>
              <a:spcAft>
                <a:spcPts val="1000"/>
              </a:spcAft>
            </a:pPr>
            <a:endParaRPr lang="en-US" sz="1400" b="1" dirty="0">
              <a:solidFill>
                <a:prstClr val="black"/>
              </a:solidFill>
              <a:latin typeface="Times New Roman" pitchFamily="18" charset="0"/>
              <a:cs typeface="Times New Roman" pitchFamily="18" charset="0"/>
            </a:endParaRPr>
          </a:p>
          <a:p>
            <a:pPr algn="ctr" fontAlgn="base">
              <a:spcBef>
                <a:spcPct val="0"/>
              </a:spcBef>
              <a:spcAft>
                <a:spcPts val="1000"/>
              </a:spcAft>
            </a:pPr>
            <a:endParaRPr lang="en-US" sz="1400" b="1" dirty="0">
              <a:solidFill>
                <a:prstClr val="black"/>
              </a:solidFill>
              <a:latin typeface="Times New Roman" pitchFamily="18" charset="0"/>
              <a:cs typeface="Times New Roman" pitchFamily="18" charset="0"/>
            </a:endParaRPr>
          </a:p>
          <a:p>
            <a:pPr fontAlgn="base">
              <a:spcBef>
                <a:spcPct val="0"/>
              </a:spcBef>
              <a:spcAft>
                <a:spcPts val="1000"/>
              </a:spcAft>
            </a:pPr>
            <a:r>
              <a:rPr lang="en-US" sz="1400" b="1" dirty="0">
                <a:solidFill>
                  <a:prstClr val="black"/>
                </a:solidFill>
                <a:latin typeface="Times New Roman" pitchFamily="18" charset="0"/>
                <a:cs typeface="Times New Roman" pitchFamily="18" charset="0"/>
              </a:rPr>
              <a:t>			    </a:t>
            </a:r>
          </a:p>
          <a:p>
            <a:pPr fontAlgn="base">
              <a:spcBef>
                <a:spcPct val="0"/>
              </a:spcBef>
              <a:spcAft>
                <a:spcPts val="1000"/>
              </a:spcAft>
            </a:pPr>
            <a:r>
              <a:rPr lang="en-US" sz="1400" b="1" dirty="0">
                <a:solidFill>
                  <a:prstClr val="black"/>
                </a:solidFill>
                <a:latin typeface="Times New Roman" pitchFamily="18" charset="0"/>
                <a:cs typeface="Times New Roman" pitchFamily="18" charset="0"/>
              </a:rPr>
              <a:t>					</a:t>
            </a:r>
            <a:endParaRPr lang="en-US" sz="1400" dirty="0">
              <a:solidFill>
                <a:prstClr val="black"/>
              </a:solidFill>
              <a:latin typeface="Times New Roman" pitchFamily="18" charset="0"/>
              <a:cs typeface="Times New Roman" pitchFamily="18" charset="0"/>
            </a:endParaRPr>
          </a:p>
        </p:txBody>
      </p:sp>
      <p:sp>
        <p:nvSpPr>
          <p:cNvPr id="2" name="Title 1"/>
          <p:cNvSpPr>
            <a:spLocks noGrp="1"/>
          </p:cNvSpPr>
          <p:nvPr>
            <p:ph type="title"/>
          </p:nvPr>
        </p:nvSpPr>
        <p:spPr>
          <a:xfrm>
            <a:off x="0" y="0"/>
            <a:ext cx="9144000" cy="1143000"/>
          </a:xfrm>
        </p:spPr>
        <p:txBody>
          <a:bodyPr/>
          <a:lstStyle/>
          <a:p>
            <a:r>
              <a:rPr lang="en-US" dirty="0" smtClean="0">
                <a:solidFill>
                  <a:srgbClr val="000090"/>
                </a:solidFill>
                <a:latin typeface="Calibri"/>
                <a:cs typeface="Calibri"/>
              </a:rPr>
              <a:t>GFDL CM3 chemistry-climate model</a:t>
            </a:r>
            <a:br>
              <a:rPr lang="en-US" dirty="0" smtClean="0">
                <a:solidFill>
                  <a:srgbClr val="000090"/>
                </a:solidFill>
                <a:latin typeface="Calibri"/>
                <a:cs typeface="Calibri"/>
              </a:rPr>
            </a:br>
            <a:r>
              <a:rPr lang="en-US" dirty="0" smtClean="0">
                <a:solidFill>
                  <a:srgbClr val="000090"/>
                </a:solidFill>
                <a:latin typeface="Calibri"/>
                <a:cs typeface="Calibri"/>
              </a:rPr>
              <a:t> is the tool that we use to project 21</a:t>
            </a:r>
            <a:r>
              <a:rPr lang="en-US" baseline="30000" dirty="0" smtClean="0">
                <a:solidFill>
                  <a:srgbClr val="000090"/>
                </a:solidFill>
                <a:latin typeface="Calibri"/>
                <a:cs typeface="Calibri"/>
              </a:rPr>
              <a:t>st</a:t>
            </a:r>
            <a:r>
              <a:rPr lang="en-US" dirty="0" smtClean="0">
                <a:solidFill>
                  <a:srgbClr val="000090"/>
                </a:solidFill>
                <a:latin typeface="Calibri"/>
                <a:cs typeface="Calibri"/>
              </a:rPr>
              <a:t> C surface O</a:t>
            </a:r>
            <a:r>
              <a:rPr lang="en-US" baseline="-25000" dirty="0" smtClean="0">
                <a:solidFill>
                  <a:srgbClr val="000090"/>
                </a:solidFill>
                <a:latin typeface="Calibri"/>
                <a:cs typeface="Calibri"/>
              </a:rPr>
              <a:t>3</a:t>
            </a:r>
            <a:br>
              <a:rPr lang="en-US" baseline="-25000" dirty="0" smtClean="0">
                <a:solidFill>
                  <a:srgbClr val="000090"/>
                </a:solidFill>
                <a:latin typeface="Calibri"/>
                <a:cs typeface="Calibri"/>
              </a:rPr>
            </a:br>
            <a:endParaRPr lang="en-US" dirty="0">
              <a:solidFill>
                <a:srgbClr val="000090"/>
              </a:solidFill>
              <a:latin typeface="Calibri"/>
              <a:cs typeface="Calibri"/>
            </a:endParaRPr>
          </a:p>
        </p:txBody>
      </p:sp>
      <p:sp>
        <p:nvSpPr>
          <p:cNvPr id="26" name="TextBox 25"/>
          <p:cNvSpPr txBox="1"/>
          <p:nvPr/>
        </p:nvSpPr>
        <p:spPr>
          <a:xfrm>
            <a:off x="19051" y="6098226"/>
            <a:ext cx="2719387" cy="646331"/>
          </a:xfrm>
          <a:prstGeom prst="rect">
            <a:avLst/>
          </a:prstGeom>
          <a:noFill/>
        </p:spPr>
        <p:txBody>
          <a:bodyPr wrap="square" rtlCol="0">
            <a:spAutoFit/>
          </a:bodyPr>
          <a:lstStyle/>
          <a:p>
            <a:r>
              <a:rPr lang="en-US" sz="1200" dirty="0">
                <a:solidFill>
                  <a:srgbClr val="000000"/>
                </a:solidFill>
                <a:latin typeface="Calibri"/>
                <a:cs typeface="Calibri"/>
              </a:rPr>
              <a:t>Donner et al</a:t>
            </a:r>
            <a:r>
              <a:rPr lang="en-US" sz="1200" dirty="0" smtClean="0">
                <a:solidFill>
                  <a:srgbClr val="000000"/>
                </a:solidFill>
                <a:latin typeface="Calibri"/>
                <a:cs typeface="Calibri"/>
              </a:rPr>
              <a:t>. [2011]; </a:t>
            </a:r>
            <a:r>
              <a:rPr lang="en-US" sz="1200" dirty="0" err="1">
                <a:solidFill>
                  <a:srgbClr val="000000"/>
                </a:solidFill>
                <a:latin typeface="Calibri"/>
                <a:cs typeface="Calibri"/>
              </a:rPr>
              <a:t>Golaz</a:t>
            </a:r>
            <a:r>
              <a:rPr lang="en-US" sz="1200" dirty="0">
                <a:solidFill>
                  <a:srgbClr val="000000"/>
                </a:solidFill>
                <a:latin typeface="Calibri"/>
                <a:cs typeface="Calibri"/>
              </a:rPr>
              <a:t> et al. </a:t>
            </a:r>
            <a:r>
              <a:rPr lang="en-US" sz="1200" dirty="0" smtClean="0">
                <a:solidFill>
                  <a:srgbClr val="000000"/>
                </a:solidFill>
                <a:latin typeface="Calibri"/>
                <a:cs typeface="Calibri"/>
              </a:rPr>
              <a:t>[2011]; </a:t>
            </a:r>
            <a:r>
              <a:rPr lang="en-US" sz="1200" dirty="0">
                <a:solidFill>
                  <a:srgbClr val="000000"/>
                </a:solidFill>
                <a:latin typeface="Calibri"/>
                <a:cs typeface="Calibri"/>
              </a:rPr>
              <a:t>Levy et al</a:t>
            </a:r>
            <a:r>
              <a:rPr lang="en-US" sz="1200" dirty="0" smtClean="0">
                <a:solidFill>
                  <a:srgbClr val="000000"/>
                </a:solidFill>
                <a:latin typeface="Calibri"/>
                <a:cs typeface="Calibri"/>
              </a:rPr>
              <a:t>. [2013]; </a:t>
            </a:r>
            <a:r>
              <a:rPr lang="en-US" sz="1200" dirty="0" err="1">
                <a:solidFill>
                  <a:srgbClr val="000000"/>
                </a:solidFill>
                <a:latin typeface="Calibri"/>
                <a:cs typeface="Calibri"/>
              </a:rPr>
              <a:t>Naik</a:t>
            </a:r>
            <a:r>
              <a:rPr lang="en-US" sz="1200" dirty="0">
                <a:solidFill>
                  <a:srgbClr val="000000"/>
                </a:solidFill>
                <a:latin typeface="Calibri"/>
                <a:cs typeface="Calibri"/>
              </a:rPr>
              <a:t> et al</a:t>
            </a:r>
            <a:r>
              <a:rPr lang="en-US" sz="1200" dirty="0" smtClean="0">
                <a:solidFill>
                  <a:srgbClr val="000000"/>
                </a:solidFill>
                <a:latin typeface="Calibri"/>
                <a:cs typeface="Calibri"/>
              </a:rPr>
              <a:t>.</a:t>
            </a:r>
            <a:r>
              <a:rPr lang="en-US" sz="1200" dirty="0">
                <a:solidFill>
                  <a:srgbClr val="000000"/>
                </a:solidFill>
                <a:latin typeface="Calibri"/>
                <a:cs typeface="Calibri"/>
              </a:rPr>
              <a:t> </a:t>
            </a:r>
            <a:r>
              <a:rPr lang="en-US" sz="1200" dirty="0" smtClean="0">
                <a:solidFill>
                  <a:srgbClr val="000000"/>
                </a:solidFill>
                <a:latin typeface="Calibri"/>
                <a:cs typeface="Calibri"/>
              </a:rPr>
              <a:t>[2013]; Austin et al. [2013]; John et al. [2012]</a:t>
            </a:r>
            <a:endParaRPr lang="en-US" sz="1200" dirty="0">
              <a:solidFill>
                <a:srgbClr val="000000"/>
              </a:solidFill>
              <a:latin typeface="Calibri"/>
              <a:cs typeface="Calibri"/>
            </a:endParaRPr>
          </a:p>
        </p:txBody>
      </p:sp>
      <p:grpSp>
        <p:nvGrpSpPr>
          <p:cNvPr id="3" name="Group 30"/>
          <p:cNvGrpSpPr/>
          <p:nvPr/>
        </p:nvGrpSpPr>
        <p:grpSpPr>
          <a:xfrm>
            <a:off x="5938838" y="1167748"/>
            <a:ext cx="3298243" cy="4226235"/>
            <a:chOff x="5956756" y="2011743"/>
            <a:chExt cx="3298243" cy="4226235"/>
          </a:xfrm>
        </p:grpSpPr>
        <p:pic>
          <p:nvPicPr>
            <p:cNvPr id="29" name="Picture 8"/>
            <p:cNvPicPr>
              <a:picLocks noChangeAspect="1"/>
            </p:cNvPicPr>
            <p:nvPr/>
          </p:nvPicPr>
          <p:blipFill>
            <a:blip r:embed="rId3" cstate="print"/>
            <a:srcRect/>
            <a:stretch>
              <a:fillRect/>
            </a:stretch>
          </p:blipFill>
          <p:spPr bwMode="auto">
            <a:xfrm>
              <a:off x="6342518" y="3864055"/>
              <a:ext cx="2743200" cy="2373923"/>
            </a:xfrm>
            <a:prstGeom prst="rect">
              <a:avLst/>
            </a:prstGeom>
            <a:noFill/>
            <a:ln w="9525">
              <a:noFill/>
              <a:miter lim="800000"/>
              <a:headEnd/>
              <a:tailEnd/>
            </a:ln>
          </p:spPr>
        </p:pic>
        <p:sp>
          <p:nvSpPr>
            <p:cNvPr id="30" name="Rectangle 29"/>
            <p:cNvSpPr/>
            <p:nvPr/>
          </p:nvSpPr>
          <p:spPr>
            <a:xfrm>
              <a:off x="5956756" y="2011743"/>
              <a:ext cx="3298243" cy="923330"/>
            </a:xfrm>
            <a:prstGeom prst="rect">
              <a:avLst/>
            </a:prstGeom>
          </p:spPr>
          <p:txBody>
            <a:bodyPr wrap="square">
              <a:spAutoFit/>
            </a:bodyPr>
            <a:lstStyle/>
            <a:p>
              <a:pPr algn="ctr"/>
              <a:r>
                <a:rPr lang="en-US" b="1" dirty="0">
                  <a:solidFill>
                    <a:srgbClr val="000000"/>
                  </a:solidFill>
                  <a:latin typeface="Arial" pitchFamily="34" charset="0"/>
                  <a:cs typeface="Arial" pitchFamily="34" charset="0"/>
                </a:rPr>
                <a:t> </a:t>
              </a:r>
              <a:r>
                <a:rPr lang="en-US" b="1" dirty="0" smtClean="0">
                  <a:solidFill>
                    <a:srgbClr val="000000"/>
                  </a:solidFill>
                  <a:latin typeface="Calibri"/>
                  <a:cs typeface="Calibri"/>
                </a:rPr>
                <a:t>cubed sphere grid </a:t>
              </a:r>
            </a:p>
            <a:p>
              <a:pPr algn="ctr"/>
              <a:r>
                <a:rPr lang="en-US" b="1" dirty="0" smtClean="0">
                  <a:solidFill>
                    <a:srgbClr val="000000"/>
                  </a:solidFill>
                  <a:latin typeface="Calibri"/>
                  <a:cs typeface="Calibri"/>
                </a:rPr>
                <a:t>  ~2°x2°</a:t>
              </a:r>
            </a:p>
            <a:p>
              <a:pPr algn="ctr"/>
              <a:r>
                <a:rPr lang="en-US" b="1" dirty="0" smtClean="0">
                  <a:solidFill>
                    <a:srgbClr val="000000"/>
                  </a:solidFill>
                  <a:latin typeface="Calibri"/>
                  <a:cs typeface="Calibri"/>
                </a:rPr>
                <a:t> 48 vertical levels</a:t>
              </a:r>
              <a:endParaRPr lang="en-US" dirty="0">
                <a:solidFill>
                  <a:srgbClr val="000000"/>
                </a:solidFill>
                <a:latin typeface="Tahoma"/>
              </a:endParaRPr>
            </a:p>
          </p:txBody>
        </p:sp>
      </p:grpSp>
      <p:sp>
        <p:nvSpPr>
          <p:cNvPr id="81" name="AutoShape 28"/>
          <p:cNvSpPr>
            <a:spLocks noChangeArrowheads="1"/>
          </p:cNvSpPr>
          <p:nvPr/>
        </p:nvSpPr>
        <p:spPr bwMode="auto">
          <a:xfrm>
            <a:off x="3986213" y="5762625"/>
            <a:ext cx="390525" cy="367030"/>
          </a:xfrm>
          <a:prstGeom prst="downArrow">
            <a:avLst>
              <a:gd name="adj1" fmla="val 53991"/>
              <a:gd name="adj2" fmla="val 2678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solidFill>
                <a:prstClr val="white"/>
              </a:solidFill>
              <a:latin typeface="Times New Roman" pitchFamily="18" charset="0"/>
              <a:cs typeface="Times New Roman" pitchFamily="18" charset="0"/>
            </a:endParaRPr>
          </a:p>
        </p:txBody>
      </p:sp>
      <p:sp>
        <p:nvSpPr>
          <p:cNvPr id="82" name="AutoShape 36"/>
          <p:cNvSpPr>
            <a:spLocks noChangeArrowheads="1"/>
          </p:cNvSpPr>
          <p:nvPr/>
        </p:nvSpPr>
        <p:spPr bwMode="auto">
          <a:xfrm>
            <a:off x="4148138" y="2786380"/>
            <a:ext cx="195262" cy="414020"/>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solidFill>
                <a:prstClr val="white"/>
              </a:solidFill>
              <a:latin typeface="Times New Roman" pitchFamily="18" charset="0"/>
              <a:cs typeface="Times New Roman" pitchFamily="18" charset="0"/>
            </a:endParaRPr>
          </a:p>
        </p:txBody>
      </p:sp>
      <p:sp>
        <p:nvSpPr>
          <p:cNvPr id="84" name="AutoShape 34"/>
          <p:cNvSpPr>
            <a:spLocks noChangeArrowheads="1"/>
          </p:cNvSpPr>
          <p:nvPr/>
        </p:nvSpPr>
        <p:spPr bwMode="auto">
          <a:xfrm>
            <a:off x="3357563" y="2786380"/>
            <a:ext cx="381000" cy="414020"/>
          </a:xfrm>
          <a:prstGeom prst="upArrow">
            <a:avLst>
              <a:gd name="adj1" fmla="val 50000"/>
              <a:gd name="adj2" fmla="val 3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solidFill>
                <a:prstClr val="white"/>
              </a:solidFill>
              <a:latin typeface="Times New Roman" pitchFamily="18" charset="0"/>
              <a:cs typeface="Times New Roman" pitchFamily="18" charset="0"/>
            </a:endParaRPr>
          </a:p>
        </p:txBody>
      </p:sp>
      <p:sp>
        <p:nvSpPr>
          <p:cNvPr id="86" name="Text Box 24"/>
          <p:cNvSpPr txBox="1">
            <a:spLocks noChangeArrowheads="1"/>
          </p:cNvSpPr>
          <p:nvPr/>
        </p:nvSpPr>
        <p:spPr bwMode="auto">
          <a:xfrm>
            <a:off x="2719388" y="1910080"/>
            <a:ext cx="3505200" cy="876300"/>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107763" dir="2700000"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b="1" dirty="0">
                <a:solidFill>
                  <a:prstClr val="black"/>
                </a:solidFill>
                <a:latin typeface="Times New Roman" pitchFamily="18" charset="0"/>
                <a:cs typeface="Times New Roman" pitchFamily="18" charset="0"/>
              </a:rPr>
              <a:t>Atmospheric Dynamics &amp; Physics</a:t>
            </a:r>
          </a:p>
          <a:p>
            <a:pPr algn="ctr" fontAlgn="base">
              <a:spcBef>
                <a:spcPct val="0"/>
              </a:spcBef>
              <a:spcAft>
                <a:spcPct val="0"/>
              </a:spcAft>
            </a:pPr>
            <a:r>
              <a:rPr lang="en-US" sz="1400" dirty="0">
                <a:solidFill>
                  <a:prstClr val="black"/>
                </a:solidFill>
                <a:latin typeface="Times New Roman" pitchFamily="18" charset="0"/>
                <a:cs typeface="Times New Roman" pitchFamily="18" charset="0"/>
              </a:rPr>
              <a:t>Radiation, Convection (includes wet deposition of tropospheric species), Clouds, Vertical diffusion, and Gravity wave</a:t>
            </a:r>
          </a:p>
        </p:txBody>
      </p:sp>
      <p:sp>
        <p:nvSpPr>
          <p:cNvPr id="87" name="AutoShape 25"/>
          <p:cNvSpPr>
            <a:spLocks noChangeArrowheads="1"/>
          </p:cNvSpPr>
          <p:nvPr/>
        </p:nvSpPr>
        <p:spPr bwMode="auto">
          <a:xfrm>
            <a:off x="4033838" y="1600200"/>
            <a:ext cx="390525" cy="309880"/>
          </a:xfrm>
          <a:prstGeom prst="downArrow">
            <a:avLst>
              <a:gd name="adj1" fmla="val 53991"/>
              <a:gd name="adj2" fmla="val 3040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solidFill>
                <a:prstClr val="white"/>
              </a:solidFill>
              <a:latin typeface="Times New Roman" pitchFamily="18" charset="0"/>
              <a:cs typeface="Times New Roman" pitchFamily="18" charset="0"/>
            </a:endParaRPr>
          </a:p>
        </p:txBody>
      </p:sp>
      <p:sp>
        <p:nvSpPr>
          <p:cNvPr id="88" name="Text Box 30"/>
          <p:cNvSpPr txBox="1">
            <a:spLocks noChangeArrowheads="1"/>
          </p:cNvSpPr>
          <p:nvPr/>
        </p:nvSpPr>
        <p:spPr bwMode="auto">
          <a:xfrm>
            <a:off x="2909888" y="4134485"/>
            <a:ext cx="3028950" cy="904240"/>
          </a:xfrm>
          <a:prstGeom prst="rect">
            <a:avLst/>
          </a:prstGeom>
          <a:solidFill>
            <a:srgbClr val="FFFFFF"/>
          </a:solidFill>
          <a:ln w="12700">
            <a:solidFill>
              <a:srgbClr val="4BACC6"/>
            </a:solidFill>
            <a:prstDash val="dash"/>
            <a:miter lim="800000"/>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dirty="0">
                <a:solidFill>
                  <a:prstClr val="black"/>
                </a:solidFill>
                <a:latin typeface="Times New Roman" pitchFamily="18" charset="0"/>
                <a:cs typeface="Times New Roman" pitchFamily="18" charset="0"/>
              </a:rPr>
              <a:t>Chemistry of gaseous species (O</a:t>
            </a:r>
            <a:r>
              <a:rPr lang="en-US" sz="1400" baseline="-25000" dirty="0">
                <a:solidFill>
                  <a:prstClr val="black"/>
                </a:solidFill>
                <a:latin typeface="Times New Roman" pitchFamily="18" charset="0"/>
                <a:cs typeface="Times New Roman" pitchFamily="18" charset="0"/>
              </a:rPr>
              <a:t>3</a:t>
            </a:r>
            <a:r>
              <a:rPr lang="en-US" sz="1400" dirty="0">
                <a:solidFill>
                  <a:prstClr val="black"/>
                </a:solidFill>
                <a:latin typeface="Times New Roman" pitchFamily="18" charset="0"/>
                <a:cs typeface="Times New Roman" pitchFamily="18" charset="0"/>
              </a:rPr>
              <a:t>, CO, NO</a:t>
            </a:r>
            <a:r>
              <a:rPr lang="en-US" sz="1400" i="1" baseline="-25000" dirty="0">
                <a:solidFill>
                  <a:prstClr val="black"/>
                </a:solidFill>
                <a:latin typeface="Times New Roman" pitchFamily="18" charset="0"/>
                <a:cs typeface="Times New Roman" pitchFamily="18" charset="0"/>
              </a:rPr>
              <a:t>x</a:t>
            </a:r>
            <a:r>
              <a:rPr lang="en-US" sz="1400" dirty="0">
                <a:solidFill>
                  <a:prstClr val="black"/>
                </a:solidFill>
                <a:latin typeface="Times New Roman" pitchFamily="18" charset="0"/>
                <a:cs typeface="Times New Roman" pitchFamily="18" charset="0"/>
              </a:rPr>
              <a:t>, hydrocarbons) and aerosols (sulfate, carbonaceous, mineral dust, sea salt, secondary organic)</a:t>
            </a:r>
          </a:p>
        </p:txBody>
      </p:sp>
      <p:sp>
        <p:nvSpPr>
          <p:cNvPr id="89" name="Text Box 31"/>
          <p:cNvSpPr txBox="1">
            <a:spLocks noChangeArrowheads="1"/>
          </p:cNvSpPr>
          <p:nvPr/>
        </p:nvSpPr>
        <p:spPr bwMode="auto">
          <a:xfrm>
            <a:off x="4376738" y="5082540"/>
            <a:ext cx="1276350" cy="527685"/>
          </a:xfrm>
          <a:prstGeom prst="rect">
            <a:avLst/>
          </a:prstGeom>
          <a:solidFill>
            <a:srgbClr val="FFFFFF"/>
          </a:solidFill>
          <a:ln w="12700">
            <a:solidFill>
              <a:srgbClr val="4BACC6"/>
            </a:solidFill>
            <a:prstDash val="dash"/>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400" dirty="0">
                <a:solidFill>
                  <a:prstClr val="black"/>
                </a:solidFill>
                <a:latin typeface="Times New Roman" pitchFamily="18" charset="0"/>
                <a:cs typeface="Times New Roman" pitchFamily="18" charset="0"/>
              </a:rPr>
              <a:t>Dry Deposition </a:t>
            </a:r>
          </a:p>
        </p:txBody>
      </p:sp>
      <p:sp>
        <p:nvSpPr>
          <p:cNvPr id="90" name="Text Box 32"/>
          <p:cNvSpPr txBox="1">
            <a:spLocks noChangeArrowheads="1"/>
          </p:cNvSpPr>
          <p:nvPr/>
        </p:nvSpPr>
        <p:spPr bwMode="auto">
          <a:xfrm>
            <a:off x="2967038" y="5081905"/>
            <a:ext cx="1376362" cy="528320"/>
          </a:xfrm>
          <a:prstGeom prst="rect">
            <a:avLst/>
          </a:prstGeom>
          <a:solidFill>
            <a:srgbClr val="FFFFFF"/>
          </a:solidFill>
          <a:ln w="12700">
            <a:solidFill>
              <a:srgbClr val="4BACC6"/>
            </a:solidFill>
            <a:prstDash val="dash"/>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400">
                <a:solidFill>
                  <a:prstClr val="black"/>
                </a:solidFill>
                <a:latin typeface="Times New Roman" pitchFamily="18" charset="0"/>
                <a:cs typeface="Times New Roman" pitchFamily="18" charset="0"/>
              </a:rPr>
              <a:t>Aerosol-Cloud Interactions </a:t>
            </a:r>
          </a:p>
        </p:txBody>
      </p:sp>
      <p:sp>
        <p:nvSpPr>
          <p:cNvPr id="91" name="Text Box 33"/>
          <p:cNvSpPr txBox="1">
            <a:spLocks noChangeArrowheads="1"/>
          </p:cNvSpPr>
          <p:nvPr/>
        </p:nvSpPr>
        <p:spPr bwMode="auto">
          <a:xfrm>
            <a:off x="2909888" y="3657600"/>
            <a:ext cx="3028950" cy="466725"/>
          </a:xfrm>
          <a:prstGeom prst="rect">
            <a:avLst/>
          </a:prstGeom>
          <a:solidFill>
            <a:srgbClr val="FFFFFF"/>
          </a:solidFill>
          <a:ln w="12700">
            <a:solidFill>
              <a:srgbClr val="4BACC6"/>
            </a:solidFill>
            <a:prstDash val="dash"/>
            <a:miter lim="800000"/>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dirty="0">
                <a:solidFill>
                  <a:prstClr val="black"/>
                </a:solidFill>
                <a:latin typeface="Times New Roman" pitchFamily="18" charset="0"/>
                <a:cs typeface="Times New Roman" pitchFamily="18" charset="0"/>
              </a:rPr>
              <a:t>Chemistry of O</a:t>
            </a:r>
            <a:r>
              <a:rPr lang="en-US" sz="1400" i="1" baseline="-25000" dirty="0">
                <a:solidFill>
                  <a:prstClr val="black"/>
                </a:solidFill>
                <a:latin typeface="Times New Roman" pitchFamily="18" charset="0"/>
                <a:cs typeface="Times New Roman" pitchFamily="18" charset="0"/>
              </a:rPr>
              <a:t>x</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HO</a:t>
            </a:r>
            <a:r>
              <a:rPr lang="en-US" sz="1400" i="1" baseline="-25000" dirty="0" err="1">
                <a:solidFill>
                  <a:prstClr val="black"/>
                </a:solidFill>
                <a:latin typeface="Times New Roman" pitchFamily="18" charset="0"/>
                <a:cs typeface="Times New Roman" pitchFamily="18" charset="0"/>
              </a:rPr>
              <a:t>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NO</a:t>
            </a:r>
            <a:r>
              <a:rPr lang="en-US" sz="1400" i="1" baseline="-25000" dirty="0" err="1">
                <a:solidFill>
                  <a:prstClr val="black"/>
                </a:solidFill>
                <a:latin typeface="Times New Roman" pitchFamily="18" charset="0"/>
                <a:cs typeface="Times New Roman" pitchFamily="18" charset="0"/>
              </a:rPr>
              <a:t>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Cly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Br</a:t>
            </a:r>
            <a:r>
              <a:rPr lang="en-US" sz="1400" baseline="-25000" dirty="0" err="1">
                <a:solidFill>
                  <a:prstClr val="black"/>
                </a:solidFill>
                <a:latin typeface="Times New Roman" pitchFamily="18" charset="0"/>
                <a:cs typeface="Times New Roman" pitchFamily="18" charset="0"/>
              </a:rPr>
              <a:t>y</a:t>
            </a:r>
            <a:r>
              <a:rPr lang="en-US" sz="1400" dirty="0">
                <a:solidFill>
                  <a:prstClr val="black"/>
                </a:solidFill>
                <a:latin typeface="Times New Roman" pitchFamily="18" charset="0"/>
                <a:cs typeface="Times New Roman" pitchFamily="18" charset="0"/>
              </a:rPr>
              <a:t>, and Polar Clouds in the Stratosphere</a:t>
            </a:r>
          </a:p>
        </p:txBody>
      </p:sp>
      <p:cxnSp>
        <p:nvCxnSpPr>
          <p:cNvPr id="92" name="AutoShape 35"/>
          <p:cNvCxnSpPr>
            <a:cxnSpLocks noChangeShapeType="1"/>
          </p:cNvCxnSpPr>
          <p:nvPr/>
        </p:nvCxnSpPr>
        <p:spPr bwMode="auto">
          <a:xfrm>
            <a:off x="2205038" y="5186680"/>
            <a:ext cx="533400" cy="635"/>
          </a:xfrm>
          <a:prstGeom prst="straightConnector1">
            <a:avLst/>
          </a:prstGeom>
          <a:noFill/>
          <a:ln w="38100">
            <a:solidFill>
              <a:sysClr val="windowText" lastClr="000000"/>
            </a:solidFill>
            <a:round/>
            <a:headEnd/>
            <a:tailEnd type="triangle" w="med" len="med"/>
          </a:ln>
        </p:spPr>
      </p:cxnSp>
      <p:sp>
        <p:nvSpPr>
          <p:cNvPr id="93" name="AutoShape 37"/>
          <p:cNvSpPr>
            <a:spLocks noChangeArrowheads="1"/>
          </p:cNvSpPr>
          <p:nvPr/>
        </p:nvSpPr>
        <p:spPr bwMode="auto">
          <a:xfrm>
            <a:off x="152400" y="1791335"/>
            <a:ext cx="2138363" cy="1228725"/>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107763" dir="2700000"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b="1" dirty="0">
                <a:solidFill>
                  <a:prstClr val="black"/>
                </a:solidFill>
                <a:latin typeface="Times New Roman" pitchFamily="18" charset="0"/>
                <a:cs typeface="Times New Roman" pitchFamily="18" charset="0"/>
              </a:rPr>
              <a:t>Forcing</a:t>
            </a:r>
          </a:p>
          <a:p>
            <a:pPr algn="ctr" fontAlgn="base">
              <a:spcBef>
                <a:spcPct val="0"/>
              </a:spcBef>
              <a:spcAft>
                <a:spcPct val="0"/>
              </a:spcAft>
            </a:pPr>
            <a:r>
              <a:rPr lang="en-US" sz="1400" dirty="0">
                <a:solidFill>
                  <a:prstClr val="black"/>
                </a:solidFill>
                <a:latin typeface="Times New Roman" pitchFamily="18" charset="0"/>
                <a:cs typeface="Times New Roman" pitchFamily="18" charset="0"/>
              </a:rPr>
              <a:t>Solar Radiation</a:t>
            </a:r>
          </a:p>
          <a:p>
            <a:pPr algn="ctr" fontAlgn="base">
              <a:spcBef>
                <a:spcPct val="0"/>
              </a:spcBef>
              <a:spcAft>
                <a:spcPct val="0"/>
              </a:spcAft>
            </a:pPr>
            <a:r>
              <a:rPr lang="en-US" sz="1400" dirty="0">
                <a:solidFill>
                  <a:prstClr val="black"/>
                </a:solidFill>
                <a:latin typeface="Times New Roman" pitchFamily="18" charset="0"/>
                <a:cs typeface="Times New Roman" pitchFamily="18" charset="0"/>
              </a:rPr>
              <a:t>Well-mixed Greenhouse Gas Concentrations</a:t>
            </a:r>
          </a:p>
          <a:p>
            <a:pPr algn="ctr" fontAlgn="base">
              <a:spcBef>
                <a:spcPct val="0"/>
              </a:spcBef>
              <a:spcAft>
                <a:spcPct val="0"/>
              </a:spcAft>
            </a:pPr>
            <a:r>
              <a:rPr lang="en-US" sz="1400" dirty="0">
                <a:solidFill>
                  <a:prstClr val="black"/>
                </a:solidFill>
                <a:latin typeface="Times New Roman" pitchFamily="18" charset="0"/>
                <a:cs typeface="Times New Roman" pitchFamily="18" charset="0"/>
              </a:rPr>
              <a:t>Volcanic Emissions</a:t>
            </a:r>
          </a:p>
        </p:txBody>
      </p:sp>
      <p:sp>
        <p:nvSpPr>
          <p:cNvPr id="94" name="AutoShape 38"/>
          <p:cNvSpPr>
            <a:spLocks noChangeArrowheads="1"/>
          </p:cNvSpPr>
          <p:nvPr/>
        </p:nvSpPr>
        <p:spPr bwMode="auto">
          <a:xfrm>
            <a:off x="152400" y="3357880"/>
            <a:ext cx="2138363" cy="575945"/>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107763" dir="2700000"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b="1" dirty="0">
                <a:solidFill>
                  <a:prstClr val="black"/>
                </a:solidFill>
                <a:latin typeface="Times New Roman" pitchFamily="18" charset="0"/>
                <a:cs typeface="Times New Roman" pitchFamily="18" charset="0"/>
              </a:rPr>
              <a:t>Ozone–Depleting </a:t>
            </a:r>
            <a:r>
              <a:rPr lang="en-US" sz="1400" dirty="0">
                <a:solidFill>
                  <a:prstClr val="black"/>
                </a:solidFill>
                <a:latin typeface="Times New Roman" pitchFamily="18" charset="0"/>
                <a:cs typeface="Times New Roman" pitchFamily="18" charset="0"/>
              </a:rPr>
              <a:t>Substances (ODS)</a:t>
            </a:r>
          </a:p>
        </p:txBody>
      </p:sp>
      <p:cxnSp>
        <p:nvCxnSpPr>
          <p:cNvPr id="95" name="AutoShape 39"/>
          <p:cNvCxnSpPr>
            <a:cxnSpLocks noChangeShapeType="1"/>
          </p:cNvCxnSpPr>
          <p:nvPr/>
        </p:nvCxnSpPr>
        <p:spPr bwMode="auto">
          <a:xfrm>
            <a:off x="2290763" y="3643630"/>
            <a:ext cx="428625" cy="0"/>
          </a:xfrm>
          <a:prstGeom prst="straightConnector1">
            <a:avLst/>
          </a:prstGeom>
          <a:noFill/>
          <a:ln w="38100">
            <a:solidFill>
              <a:sysClr val="windowText" lastClr="000000"/>
            </a:solidFill>
            <a:round/>
            <a:headEnd/>
            <a:tailEnd type="triangle" w="med" len="med"/>
          </a:ln>
        </p:spPr>
      </p:cxnSp>
      <p:sp>
        <p:nvSpPr>
          <p:cNvPr id="96" name="Rectangle 40"/>
          <p:cNvSpPr>
            <a:spLocks noChangeArrowheads="1"/>
          </p:cNvSpPr>
          <p:nvPr/>
        </p:nvSpPr>
        <p:spPr bwMode="auto">
          <a:xfrm>
            <a:off x="2743200" y="838200"/>
            <a:ext cx="3505200" cy="742950"/>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107763" dir="2700000"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b="1" dirty="0">
                <a:solidFill>
                  <a:srgbClr val="000000"/>
                </a:solidFill>
                <a:latin typeface="Times New Roman" pitchFamily="18" charset="0"/>
                <a:cs typeface="Times New Roman" pitchFamily="18" charset="0"/>
              </a:rPr>
              <a:t>Modular Ocean Model version 4 (MOM4)</a:t>
            </a:r>
          </a:p>
          <a:p>
            <a:pPr algn="ctr" fontAlgn="base">
              <a:spcBef>
                <a:spcPct val="0"/>
              </a:spcBef>
              <a:spcAft>
                <a:spcPct val="0"/>
              </a:spcAft>
            </a:pPr>
            <a:r>
              <a:rPr lang="en-US" sz="1400" b="1" dirty="0">
                <a:solidFill>
                  <a:srgbClr val="000000"/>
                </a:solidFill>
                <a:latin typeface="Times New Roman" pitchFamily="18" charset="0"/>
                <a:cs typeface="Times New Roman" pitchFamily="18" charset="0"/>
              </a:rPr>
              <a:t>&amp;</a:t>
            </a:r>
          </a:p>
          <a:p>
            <a:pPr algn="ctr" fontAlgn="base">
              <a:spcBef>
                <a:spcPct val="0"/>
              </a:spcBef>
              <a:spcAft>
                <a:spcPct val="0"/>
              </a:spcAft>
            </a:pPr>
            <a:r>
              <a:rPr lang="en-US" sz="1400" b="1" dirty="0">
                <a:solidFill>
                  <a:srgbClr val="000000"/>
                </a:solidFill>
                <a:latin typeface="Times New Roman" pitchFamily="18" charset="0"/>
                <a:cs typeface="Times New Roman" pitchFamily="18" charset="0"/>
              </a:rPr>
              <a:t>Sea Ice Model</a:t>
            </a:r>
            <a:endParaRPr lang="en-US" sz="1400" dirty="0">
              <a:solidFill>
                <a:srgbClr val="000000"/>
              </a:solidFill>
              <a:latin typeface="Times New Roman" pitchFamily="18" charset="0"/>
              <a:cs typeface="Times New Roman" pitchFamily="18" charset="0"/>
            </a:endParaRPr>
          </a:p>
        </p:txBody>
      </p:sp>
      <p:cxnSp>
        <p:nvCxnSpPr>
          <p:cNvPr id="97" name="AutoShape 41"/>
          <p:cNvCxnSpPr>
            <a:cxnSpLocks noChangeShapeType="1"/>
          </p:cNvCxnSpPr>
          <p:nvPr/>
        </p:nvCxnSpPr>
        <p:spPr bwMode="auto">
          <a:xfrm>
            <a:off x="2290763" y="2300605"/>
            <a:ext cx="428625" cy="635"/>
          </a:xfrm>
          <a:prstGeom prst="straightConnector1">
            <a:avLst/>
          </a:prstGeom>
          <a:noFill/>
          <a:ln w="38100">
            <a:solidFill>
              <a:sysClr val="windowText" lastClr="000000"/>
            </a:solidFill>
            <a:round/>
            <a:headEnd/>
            <a:tailEnd type="triangle" w="med" len="med"/>
          </a:ln>
        </p:spPr>
      </p:cxnSp>
      <p:sp>
        <p:nvSpPr>
          <p:cNvPr id="98" name="AutoShape 42"/>
          <p:cNvSpPr>
            <a:spLocks noChangeArrowheads="1"/>
          </p:cNvSpPr>
          <p:nvPr/>
        </p:nvSpPr>
        <p:spPr bwMode="auto">
          <a:xfrm>
            <a:off x="152400" y="4619625"/>
            <a:ext cx="2300288" cy="1062355"/>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107763" dir="2700000"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b="1" dirty="0">
                <a:solidFill>
                  <a:prstClr val="black"/>
                </a:solidFill>
                <a:latin typeface="Times New Roman" pitchFamily="18" charset="0"/>
                <a:cs typeface="Times New Roman" pitchFamily="18" charset="0"/>
              </a:rPr>
              <a:t>Pollutant Emissions </a:t>
            </a:r>
            <a:r>
              <a:rPr lang="en-US" sz="1400" dirty="0">
                <a:solidFill>
                  <a:prstClr val="black"/>
                </a:solidFill>
                <a:latin typeface="Times New Roman" pitchFamily="18" charset="0"/>
                <a:cs typeface="Times New Roman" pitchFamily="18" charset="0"/>
              </a:rPr>
              <a:t>(anthropogenic, ships, biomass burning, natural, &amp; aircraft)</a:t>
            </a:r>
          </a:p>
        </p:txBody>
      </p:sp>
      <p:sp>
        <p:nvSpPr>
          <p:cNvPr id="99" name="Text Box 43"/>
          <p:cNvSpPr txBox="1">
            <a:spLocks noChangeArrowheads="1"/>
          </p:cNvSpPr>
          <p:nvPr/>
        </p:nvSpPr>
        <p:spPr bwMode="auto">
          <a:xfrm>
            <a:off x="2738438" y="6129655"/>
            <a:ext cx="3486150" cy="728345"/>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107763" dir="2700000"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b="1" dirty="0">
                <a:solidFill>
                  <a:prstClr val="black"/>
                </a:solidFill>
                <a:latin typeface="Times New Roman" pitchFamily="18" charset="0"/>
                <a:cs typeface="Times New Roman" pitchFamily="18" charset="0"/>
              </a:rPr>
              <a:t>Land Model version 3</a:t>
            </a:r>
          </a:p>
          <a:p>
            <a:pPr algn="ctr" fontAlgn="base">
              <a:spcBef>
                <a:spcPct val="0"/>
              </a:spcBef>
              <a:spcAft>
                <a:spcPct val="0"/>
              </a:spcAft>
            </a:pPr>
            <a:r>
              <a:rPr lang="en-US" sz="1400" dirty="0">
                <a:solidFill>
                  <a:prstClr val="black"/>
                </a:solidFill>
                <a:latin typeface="Times New Roman" pitchFamily="18" charset="0"/>
                <a:cs typeface="Times New Roman" pitchFamily="18" charset="0"/>
              </a:rPr>
              <a:t>(soil physics, canopy physics, vegetation dynamics, disturbance and land use)</a:t>
            </a:r>
          </a:p>
        </p:txBody>
      </p:sp>
      <p:cxnSp>
        <p:nvCxnSpPr>
          <p:cNvPr id="104" name="Straight Arrow Connector 103"/>
          <p:cNvCxnSpPr/>
          <p:nvPr/>
        </p:nvCxnSpPr>
        <p:spPr>
          <a:xfrm rot="5400000" flipH="1" flipV="1">
            <a:off x="5067300" y="3009900"/>
            <a:ext cx="380206" cy="794"/>
          </a:xfrm>
          <a:prstGeom prst="straightConnector1">
            <a:avLst/>
          </a:prstGeom>
          <a:noFill/>
          <a:ln w="38100" cap="flat" cmpd="sng" algn="ctr">
            <a:solidFill>
              <a:srgbClr val="000000"/>
            </a:solidFill>
            <a:prstDash val="solid"/>
            <a:headEnd type="triangle" w="med" len="med"/>
            <a:tailEnd type="triangle" w="med" len="med"/>
          </a:ln>
          <a:effectLst/>
        </p:spPr>
      </p:cxnSp>
      <p:sp>
        <p:nvSpPr>
          <p:cNvPr id="105" name="TextBox 104"/>
          <p:cNvSpPr txBox="1"/>
          <p:nvPr/>
        </p:nvSpPr>
        <p:spPr>
          <a:xfrm>
            <a:off x="335060" y="1132820"/>
            <a:ext cx="1739579" cy="523220"/>
          </a:xfrm>
          <a:prstGeom prst="rect">
            <a:avLst/>
          </a:prstGeom>
          <a:noFill/>
        </p:spPr>
        <p:txBody>
          <a:bodyPr wrap="none" rtlCol="0">
            <a:spAutoFit/>
          </a:bodyPr>
          <a:lstStyle/>
          <a:p>
            <a:r>
              <a:rPr lang="en-US" sz="2800" b="1" dirty="0">
                <a:solidFill>
                  <a:srgbClr val="000000"/>
                </a:solidFill>
                <a:effectLst>
                  <a:outerShdw blurRad="38100" dist="38100" dir="2700000" algn="tl">
                    <a:srgbClr val="000000">
                      <a:alpha val="43137"/>
                    </a:srgbClr>
                  </a:outerShdw>
                </a:effectLst>
                <a:latin typeface="Tahoma"/>
              </a:rPr>
              <a:t>GFDL-CM3</a:t>
            </a:r>
          </a:p>
        </p:txBody>
      </p:sp>
      <p:sp>
        <p:nvSpPr>
          <p:cNvPr id="106" name="TextBox 105"/>
          <p:cNvSpPr txBox="1"/>
          <p:nvPr/>
        </p:nvSpPr>
        <p:spPr>
          <a:xfrm>
            <a:off x="304800" y="1186190"/>
            <a:ext cx="2147888" cy="523220"/>
          </a:xfrm>
          <a:prstGeom prst="rect">
            <a:avLst/>
          </a:prstGeom>
          <a:solidFill>
            <a:schemeClr val="bg1"/>
          </a:solidFill>
        </p:spPr>
        <p:txBody>
          <a:bodyPr wrap="square" rtlCol="0">
            <a:spAutoFit/>
          </a:bodyPr>
          <a:lstStyle/>
          <a:p>
            <a:r>
              <a:rPr lang="en-US" sz="2800" b="1" dirty="0">
                <a:solidFill>
                  <a:srgbClr val="000000"/>
                </a:solidFill>
                <a:effectLst>
                  <a:outerShdw blurRad="38100" dist="38100" dir="2700000" algn="tl">
                    <a:srgbClr val="000000">
                      <a:alpha val="43137"/>
                    </a:srgbClr>
                  </a:outerShdw>
                </a:effectLst>
                <a:latin typeface="Tahoma"/>
              </a:rPr>
              <a:t>GFDL</a:t>
            </a:r>
            <a:r>
              <a:rPr lang="en-US" sz="2800" b="1" dirty="0" smtClean="0">
                <a:solidFill>
                  <a:srgbClr val="000000"/>
                </a:solidFill>
                <a:effectLst>
                  <a:outerShdw blurRad="38100" dist="38100" dir="2700000" algn="tl">
                    <a:srgbClr val="000000">
                      <a:alpha val="43137"/>
                    </a:srgbClr>
                  </a:outerShdw>
                </a:effectLst>
                <a:latin typeface="Tahoma"/>
              </a:rPr>
              <a:t>-CM3</a:t>
            </a:r>
            <a:endParaRPr lang="en-US" sz="2800" b="1" dirty="0">
              <a:solidFill>
                <a:srgbClr val="000000"/>
              </a:solidFill>
              <a:effectLst>
                <a:outerShdw blurRad="38100" dist="38100" dir="2700000" algn="tl">
                  <a:srgbClr val="000000">
                    <a:alpha val="43137"/>
                  </a:srgbClr>
                </a:outerShdw>
              </a:effectLst>
              <a:latin typeface="Tahoma"/>
            </a:endParaRPr>
          </a:p>
        </p:txBody>
      </p:sp>
      <p:sp>
        <p:nvSpPr>
          <p:cNvPr id="33" name="TextBox 32"/>
          <p:cNvSpPr txBox="1"/>
          <p:nvPr/>
        </p:nvSpPr>
        <p:spPr>
          <a:xfrm>
            <a:off x="3443288" y="3200400"/>
            <a:ext cx="3759201" cy="584776"/>
          </a:xfrm>
          <a:prstGeom prst="rect">
            <a:avLst/>
          </a:prstGeom>
          <a:noFill/>
        </p:spPr>
        <p:txBody>
          <a:bodyPr wrap="square" rtlCol="0">
            <a:spAutoFit/>
          </a:bodyPr>
          <a:lstStyle/>
          <a:p>
            <a:r>
              <a:rPr lang="en-US" sz="1600" dirty="0">
                <a:solidFill>
                  <a:srgbClr val="000000"/>
                </a:solidFill>
                <a:latin typeface="Times New Roman"/>
              </a:rPr>
              <a:t>Atmospheric Chemistry</a:t>
            </a:r>
          </a:p>
          <a:p>
            <a:r>
              <a:rPr lang="en-US" sz="1600" dirty="0">
                <a:solidFill>
                  <a:srgbClr val="000000"/>
                </a:solidFill>
                <a:latin typeface="Times New Roman"/>
              </a:rPr>
              <a:t>	     86km </a:t>
            </a:r>
          </a:p>
        </p:txBody>
      </p:sp>
      <p:sp>
        <p:nvSpPr>
          <p:cNvPr id="83" name="AutoShape 27"/>
          <p:cNvSpPr>
            <a:spLocks noChangeArrowheads="1"/>
          </p:cNvSpPr>
          <p:nvPr/>
        </p:nvSpPr>
        <p:spPr bwMode="auto">
          <a:xfrm>
            <a:off x="3443288" y="5762625"/>
            <a:ext cx="209550" cy="367030"/>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solidFill>
                <a:prstClr val="white"/>
              </a:solidFill>
              <a:latin typeface="Times New Roman" pitchFamily="18" charset="0"/>
              <a:cs typeface="Times New Roman" pitchFamily="18" charset="0"/>
            </a:endParaRPr>
          </a:p>
        </p:txBody>
      </p:sp>
      <p:sp>
        <p:nvSpPr>
          <p:cNvPr id="34" name="TextBox 33"/>
          <p:cNvSpPr txBox="1"/>
          <p:nvPr/>
        </p:nvSpPr>
        <p:spPr>
          <a:xfrm>
            <a:off x="7518889" y="6488668"/>
            <a:ext cx="1625111" cy="369332"/>
          </a:xfrm>
          <a:prstGeom prst="rect">
            <a:avLst/>
          </a:prstGeom>
          <a:noFill/>
        </p:spPr>
        <p:txBody>
          <a:bodyPr wrap="square" rtlCol="0">
            <a:spAutoFit/>
          </a:bodyPr>
          <a:lstStyle/>
          <a:p>
            <a:r>
              <a:rPr lang="en-US" dirty="0" smtClean="0">
                <a:solidFill>
                  <a:srgbClr val="000000"/>
                </a:solidFill>
                <a:latin typeface="Tahoma"/>
              </a:rPr>
              <a:t>c/o V. </a:t>
            </a:r>
            <a:r>
              <a:rPr lang="en-US" dirty="0" err="1" smtClean="0">
                <a:solidFill>
                  <a:srgbClr val="000000"/>
                </a:solidFill>
                <a:latin typeface="Tahoma"/>
              </a:rPr>
              <a:t>Naik</a:t>
            </a:r>
            <a:r>
              <a:rPr lang="en-US" dirty="0" smtClean="0">
                <a:solidFill>
                  <a:srgbClr val="000000"/>
                </a:solidFill>
                <a:latin typeface="Tahoma"/>
              </a:rPr>
              <a:t> </a:t>
            </a:r>
            <a:endParaRPr lang="en-US" dirty="0">
              <a:solidFill>
                <a:srgbClr val="000000"/>
              </a:solidFill>
              <a:latin typeface="Tahoma"/>
            </a:endParaRPr>
          </a:p>
        </p:txBody>
      </p:sp>
    </p:spTree>
    <p:extLst>
      <p:ext uri="{BB962C8B-B14F-4D97-AF65-F5344CB8AC3E}">
        <p14:creationId xmlns:p14="http://schemas.microsoft.com/office/powerpoint/2010/main" val="3464488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solidFill>
                  <a:srgbClr val="000000"/>
                </a:solidFill>
                <a:latin typeface="Calibri"/>
                <a:cs typeface="Calibri"/>
              </a:rPr>
              <a:t>Evaluation of CM3 with observational surface O</a:t>
            </a:r>
            <a:r>
              <a:rPr lang="en-US" baseline="-25000" dirty="0" smtClean="0">
                <a:solidFill>
                  <a:srgbClr val="000000"/>
                </a:solidFill>
                <a:latin typeface="Calibri"/>
                <a:cs typeface="Calibri"/>
              </a:rPr>
              <a:t>3</a:t>
            </a:r>
            <a:r>
              <a:rPr lang="en-US" dirty="0" smtClean="0">
                <a:solidFill>
                  <a:srgbClr val="000000"/>
                </a:solidFill>
                <a:latin typeface="Calibri"/>
                <a:cs typeface="Calibri"/>
              </a:rPr>
              <a:t> over NE </a:t>
            </a:r>
            <a:r>
              <a:rPr lang="en-US" sz="1400" dirty="0" smtClean="0">
                <a:latin typeface="Calibri"/>
                <a:cs typeface="Calibri"/>
              </a:rPr>
              <a:t/>
            </a:r>
            <a:br>
              <a:rPr lang="en-US" sz="1400" dirty="0" smtClean="0">
                <a:latin typeface="Calibri"/>
                <a:cs typeface="Calibri"/>
              </a:rPr>
            </a:br>
            <a:endParaRPr lang="en-US" sz="1200" dirty="0">
              <a:latin typeface="Calibri"/>
              <a:cs typeface="Calibri"/>
            </a:endParaRPr>
          </a:p>
        </p:txBody>
      </p:sp>
      <p:sp>
        <p:nvSpPr>
          <p:cNvPr id="12" name="TextBox 11"/>
          <p:cNvSpPr txBox="1"/>
          <p:nvPr/>
        </p:nvSpPr>
        <p:spPr>
          <a:xfrm>
            <a:off x="7287424" y="1480739"/>
            <a:ext cx="2048933" cy="369332"/>
          </a:xfrm>
          <a:prstGeom prst="rect">
            <a:avLst/>
          </a:prstGeom>
          <a:noFill/>
        </p:spPr>
        <p:txBody>
          <a:bodyPr wrap="square" rtlCol="0">
            <a:spAutoFit/>
          </a:bodyPr>
          <a:lstStyle/>
          <a:p>
            <a:r>
              <a:rPr lang="en-US" b="1" dirty="0" smtClean="0">
                <a:solidFill>
                  <a:srgbClr val="FF0000"/>
                </a:solidFill>
              </a:rPr>
              <a:t>-10% IMW </a:t>
            </a:r>
            <a:r>
              <a:rPr lang="en-US" b="1" dirty="0" err="1" smtClean="0">
                <a:solidFill>
                  <a:srgbClr val="FF0000"/>
                </a:solidFill>
              </a:rPr>
              <a:t>NO</a:t>
            </a:r>
            <a:r>
              <a:rPr lang="en-US" b="1" baseline="-25000" dirty="0" err="1" smtClean="0">
                <a:solidFill>
                  <a:srgbClr val="FF0000"/>
                </a:solidFill>
              </a:rPr>
              <a:t>x</a:t>
            </a:r>
            <a:endParaRPr lang="en-US" b="1" baseline="-25000" dirty="0" smtClean="0">
              <a:solidFill>
                <a:srgbClr val="FF0000"/>
              </a:solidFill>
            </a:endParaRPr>
          </a:p>
        </p:txBody>
      </p:sp>
      <p:grpSp>
        <p:nvGrpSpPr>
          <p:cNvPr id="13" name="Group 12"/>
          <p:cNvGrpSpPr/>
          <p:nvPr/>
        </p:nvGrpSpPr>
        <p:grpSpPr>
          <a:xfrm>
            <a:off x="406308" y="1243420"/>
            <a:ext cx="11916983" cy="4459050"/>
            <a:chOff x="43434" y="1243420"/>
            <a:chExt cx="11916983" cy="4459050"/>
          </a:xfrm>
        </p:grpSpPr>
        <p:grpSp>
          <p:nvGrpSpPr>
            <p:cNvPr id="8" name="Group 7"/>
            <p:cNvGrpSpPr/>
            <p:nvPr/>
          </p:nvGrpSpPr>
          <p:grpSpPr>
            <a:xfrm>
              <a:off x="43434" y="1243420"/>
              <a:ext cx="11916983" cy="4459050"/>
              <a:chOff x="43434" y="1243420"/>
              <a:chExt cx="11916983" cy="4459050"/>
            </a:xfrm>
          </p:grpSpPr>
          <p:grpSp>
            <p:nvGrpSpPr>
              <p:cNvPr id="3" name="Group 2"/>
              <p:cNvGrpSpPr/>
              <p:nvPr/>
            </p:nvGrpSpPr>
            <p:grpSpPr>
              <a:xfrm>
                <a:off x="43434" y="1243420"/>
                <a:ext cx="11916983" cy="4459050"/>
                <a:chOff x="511443" y="1282798"/>
                <a:chExt cx="9336357" cy="360615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43" y="1282798"/>
                  <a:ext cx="9336357" cy="3596403"/>
                </a:xfrm>
                <a:prstGeom prst="rect">
                  <a:avLst/>
                </a:prstGeom>
              </p:spPr>
            </p:pic>
            <p:sp>
              <p:nvSpPr>
                <p:cNvPr id="9" name="TextBox 8"/>
                <p:cNvSpPr txBox="1"/>
                <p:nvPr/>
              </p:nvSpPr>
              <p:spPr>
                <a:xfrm>
                  <a:off x="921632" y="4306508"/>
                  <a:ext cx="4795047" cy="582442"/>
                </a:xfrm>
                <a:prstGeom prst="rect">
                  <a:avLst/>
                </a:prstGeom>
              </p:spPr>
              <p:style>
                <a:lnRef idx="2">
                  <a:schemeClr val="accent3"/>
                </a:lnRef>
                <a:fillRef idx="1">
                  <a:schemeClr val="lt1"/>
                </a:fillRef>
                <a:effectRef idx="0">
                  <a:schemeClr val="accent3"/>
                </a:effectRef>
                <a:fontRef idx="minor">
                  <a:schemeClr val="dk1"/>
                </a:fontRef>
              </p:style>
              <p:txBody>
                <a:bodyPr wrap="square" lIns="438912" tIns="219456" rIns="438912" bIns="219456" rtlCol="0">
                  <a:spAutoFit/>
                </a:bodyPr>
                <a:lstStyle/>
                <a:p>
                  <a:r>
                    <a:rPr lang="en-US" dirty="0" smtClean="0"/>
                    <a:t>    Feb    </a:t>
                  </a:r>
                  <a:r>
                    <a:rPr lang="en-US" dirty="0"/>
                    <a:t> </a:t>
                  </a:r>
                  <a:r>
                    <a:rPr lang="en-US" dirty="0" smtClean="0"/>
                    <a:t> Apr       Jun       Aug      Oct      Dec        	</a:t>
                  </a:r>
                </a:p>
              </p:txBody>
            </p:sp>
          </p:grpSp>
          <p:sp>
            <p:nvSpPr>
              <p:cNvPr id="11" name="TextBox 10"/>
              <p:cNvSpPr txBox="1"/>
              <p:nvPr/>
            </p:nvSpPr>
            <p:spPr>
              <a:xfrm>
                <a:off x="4218917" y="1888854"/>
                <a:ext cx="2048933" cy="369332"/>
              </a:xfrm>
              <a:prstGeom prst="rect">
                <a:avLst/>
              </a:prstGeom>
              <a:noFill/>
            </p:spPr>
            <p:txBody>
              <a:bodyPr wrap="square" rtlCol="0">
                <a:spAutoFit/>
              </a:bodyPr>
              <a:lstStyle/>
              <a:p>
                <a:r>
                  <a:rPr lang="en-US" b="1" dirty="0" smtClean="0">
                    <a:solidFill>
                      <a:srgbClr val="660066"/>
                    </a:solidFill>
                  </a:rPr>
                  <a:t>-26% NE </a:t>
                </a:r>
                <a:r>
                  <a:rPr lang="en-US" b="1" dirty="0" err="1" smtClean="0">
                    <a:solidFill>
                      <a:srgbClr val="660066"/>
                    </a:solidFill>
                  </a:rPr>
                  <a:t>NO</a:t>
                </a:r>
                <a:r>
                  <a:rPr lang="en-US" b="1" baseline="-25000" dirty="0" err="1" smtClean="0">
                    <a:solidFill>
                      <a:srgbClr val="660066"/>
                    </a:solidFill>
                  </a:rPr>
                  <a:t>x</a:t>
                </a:r>
                <a:endParaRPr lang="en-US" b="1" baseline="-25000" dirty="0" smtClean="0">
                  <a:solidFill>
                    <a:srgbClr val="660066"/>
                  </a:solidFill>
                </a:endParaRPr>
              </a:p>
            </p:txBody>
          </p:sp>
        </p:grpSp>
        <p:grpSp>
          <p:nvGrpSpPr>
            <p:cNvPr id="5" name="Group 4"/>
            <p:cNvGrpSpPr/>
            <p:nvPr/>
          </p:nvGrpSpPr>
          <p:grpSpPr>
            <a:xfrm>
              <a:off x="1579767" y="3796234"/>
              <a:ext cx="3919469" cy="1030708"/>
              <a:chOff x="161262" y="3089147"/>
              <a:chExt cx="3919469" cy="1030708"/>
            </a:xfrm>
          </p:grpSpPr>
          <p:sp>
            <p:nvSpPr>
              <p:cNvPr id="6" name="TextBox 5"/>
              <p:cNvSpPr txBox="1"/>
              <p:nvPr/>
            </p:nvSpPr>
            <p:spPr>
              <a:xfrm>
                <a:off x="161262" y="3396580"/>
                <a:ext cx="3919469" cy="7232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dirty="0" smtClean="0">
                    <a:latin typeface="Calibri"/>
                    <a:cs typeface="Calibri"/>
                  </a:rPr>
                  <a:t>Solid: 1991-1996</a:t>
                </a:r>
                <a:r>
                  <a:rPr lang="en-US" sz="1400" b="1" dirty="0" smtClean="0">
                    <a:latin typeface="Calibri"/>
                    <a:cs typeface="Calibri"/>
                  </a:rPr>
                  <a:t>, pre-</a:t>
                </a:r>
                <a:r>
                  <a:rPr lang="en-US" sz="1400" b="1" dirty="0" err="1" smtClean="0">
                    <a:latin typeface="Calibri"/>
                    <a:cs typeface="Calibri"/>
                  </a:rPr>
                  <a:t>NO</a:t>
                </a:r>
                <a:r>
                  <a:rPr lang="en-US" sz="1400" b="1" baseline="-25000" dirty="0" err="1" smtClean="0">
                    <a:latin typeface="Calibri"/>
                    <a:cs typeface="Calibri"/>
                  </a:rPr>
                  <a:t>x</a:t>
                </a:r>
                <a:r>
                  <a:rPr lang="en-US" sz="1400" b="1" dirty="0" smtClean="0">
                    <a:latin typeface="Calibri"/>
                    <a:cs typeface="Calibri"/>
                  </a:rPr>
                  <a:t> emission controls </a:t>
                </a:r>
              </a:p>
              <a:p>
                <a:r>
                  <a:rPr lang="en-US" sz="1400" dirty="0" smtClean="0">
                    <a:latin typeface="Calibri"/>
                    <a:cs typeface="Calibri"/>
                  </a:rPr>
                  <a:t>Dashed: 2004-2009, </a:t>
                </a:r>
                <a:r>
                  <a:rPr lang="en-US" sz="1400" b="1" dirty="0" smtClean="0">
                    <a:latin typeface="Calibri"/>
                    <a:cs typeface="Calibri"/>
                  </a:rPr>
                  <a:t>post-</a:t>
                </a:r>
                <a:r>
                  <a:rPr lang="en-US" sz="1400" b="1" dirty="0" err="1" smtClean="0">
                    <a:latin typeface="Calibri"/>
                    <a:cs typeface="Calibri"/>
                  </a:rPr>
                  <a:t>NO</a:t>
                </a:r>
                <a:r>
                  <a:rPr lang="en-US" sz="1400" b="1" baseline="-25000" dirty="0" err="1" smtClean="0">
                    <a:latin typeface="Calibri"/>
                    <a:cs typeface="Calibri"/>
                  </a:rPr>
                  <a:t>x</a:t>
                </a:r>
                <a:r>
                  <a:rPr lang="en-US" sz="1400" b="1" dirty="0" smtClean="0">
                    <a:latin typeface="Calibri"/>
                    <a:cs typeface="Calibri"/>
                  </a:rPr>
                  <a:t> emission decreases</a:t>
                </a:r>
              </a:p>
              <a:p>
                <a:endParaRPr lang="en-US" sz="1300" dirty="0">
                  <a:latin typeface="Calibri"/>
                  <a:cs typeface="Calibri"/>
                </a:endParaRPr>
              </a:p>
            </p:txBody>
          </p:sp>
          <p:sp>
            <p:nvSpPr>
              <p:cNvPr id="7" name="TextBox 6"/>
              <p:cNvSpPr txBox="1"/>
              <p:nvPr/>
            </p:nvSpPr>
            <p:spPr>
              <a:xfrm>
                <a:off x="964781" y="3089147"/>
                <a:ext cx="1433285"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smtClean="0">
                    <a:latin typeface="Calibri"/>
                    <a:cs typeface="Calibri"/>
                  </a:rPr>
                  <a:t>OBS </a:t>
                </a:r>
                <a:r>
                  <a:rPr lang="en-US" b="1" dirty="0" smtClean="0">
                    <a:solidFill>
                      <a:srgbClr val="FF0000"/>
                    </a:solidFill>
                    <a:latin typeface="Calibri"/>
                    <a:cs typeface="Calibri"/>
                  </a:rPr>
                  <a:t>CM3</a:t>
                </a:r>
              </a:p>
            </p:txBody>
          </p:sp>
        </p:grpSp>
      </p:grpSp>
      <p:sp>
        <p:nvSpPr>
          <p:cNvPr id="14" name="TextBox 13"/>
          <p:cNvSpPr txBox="1"/>
          <p:nvPr/>
        </p:nvSpPr>
        <p:spPr>
          <a:xfrm>
            <a:off x="6465714" y="1243420"/>
            <a:ext cx="6416263" cy="4598183"/>
          </a:xfrm>
          <a:prstGeom prst="rect">
            <a:avLst/>
          </a:prstGeom>
        </p:spPr>
        <p:style>
          <a:lnRef idx="2">
            <a:schemeClr val="accent3"/>
          </a:lnRef>
          <a:fillRef idx="1">
            <a:schemeClr val="lt1"/>
          </a:fillRef>
          <a:effectRef idx="0">
            <a:schemeClr val="accent3"/>
          </a:effectRef>
          <a:fontRef idx="minor">
            <a:schemeClr val="dk1"/>
          </a:fontRef>
        </p:style>
        <p:txBody>
          <a:bodyPr wrap="square" lIns="438912" tIns="219456" rIns="438912" bIns="219456"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16" name="TextBox 15"/>
          <p:cNvSpPr txBox="1"/>
          <p:nvPr/>
        </p:nvSpPr>
        <p:spPr>
          <a:xfrm>
            <a:off x="6085522" y="1219129"/>
            <a:ext cx="3250835" cy="7386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smtClean="0"/>
              <a:t>mean across 3 regionally representative </a:t>
            </a:r>
            <a:r>
              <a:rPr lang="en-US" sz="1400" dirty="0" err="1" smtClean="0"/>
              <a:t>CASTNet</a:t>
            </a:r>
            <a:r>
              <a:rPr lang="en-US" sz="1400" dirty="0" smtClean="0"/>
              <a:t> sites [</a:t>
            </a:r>
            <a:r>
              <a:rPr lang="en-US" sz="1400" i="1" dirty="0" err="1" smtClean="0"/>
              <a:t>Reidmiller</a:t>
            </a:r>
            <a:r>
              <a:rPr lang="en-US" sz="1400" i="1" dirty="0" smtClean="0"/>
              <a:t> et al.,</a:t>
            </a:r>
            <a:r>
              <a:rPr lang="en-US" sz="1400" dirty="0" smtClean="0"/>
              <a:t> 2008]</a:t>
            </a:r>
            <a:endParaRPr lang="en-US" sz="1400" dirty="0"/>
          </a:p>
        </p:txBody>
      </p:sp>
      <p:grpSp>
        <p:nvGrpSpPr>
          <p:cNvPr id="17" name="Group 16"/>
          <p:cNvGrpSpPr/>
          <p:nvPr/>
        </p:nvGrpSpPr>
        <p:grpSpPr>
          <a:xfrm>
            <a:off x="6758981" y="1987601"/>
            <a:ext cx="2055782" cy="2284788"/>
            <a:chOff x="7113183" y="901824"/>
            <a:chExt cx="3133917" cy="3743950"/>
          </a:xfrm>
        </p:grpSpPr>
        <p:pic>
          <p:nvPicPr>
            <p:cNvPr id="19" name="Picture 18"/>
            <p:cNvPicPr>
              <a:picLocks noChangeAspect="1"/>
            </p:cNvPicPr>
            <p:nvPr/>
          </p:nvPicPr>
          <p:blipFill rotWithShape="1">
            <a:blip r:embed="rId4"/>
            <a:srcRect l="66416" b="53757"/>
            <a:stretch/>
          </p:blipFill>
          <p:spPr>
            <a:xfrm>
              <a:off x="7113183" y="901824"/>
              <a:ext cx="3133917" cy="2701225"/>
            </a:xfrm>
            <a:prstGeom prst="rect">
              <a:avLst/>
            </a:prstGeom>
          </p:spPr>
        </p:pic>
        <p:pic>
          <p:nvPicPr>
            <p:cNvPr id="20" name="Picture 19"/>
            <p:cNvPicPr>
              <a:picLocks noChangeAspect="1"/>
            </p:cNvPicPr>
            <p:nvPr/>
          </p:nvPicPr>
          <p:blipFill rotWithShape="1">
            <a:blip r:embed="rId4"/>
            <a:srcRect l="76386" t="28408" r="19445" b="62682"/>
            <a:stretch/>
          </p:blipFill>
          <p:spPr>
            <a:xfrm>
              <a:off x="7258327" y="3873070"/>
              <a:ext cx="290285" cy="388380"/>
            </a:xfrm>
            <a:prstGeom prst="rect">
              <a:avLst/>
            </a:prstGeom>
          </p:spPr>
        </p:pic>
        <p:sp>
          <p:nvSpPr>
            <p:cNvPr id="21" name="TextBox 20"/>
            <p:cNvSpPr txBox="1"/>
            <p:nvPr/>
          </p:nvSpPr>
          <p:spPr>
            <a:xfrm>
              <a:off x="7536517" y="3788403"/>
              <a:ext cx="2710583" cy="857371"/>
            </a:xfrm>
            <a:prstGeom prst="rect">
              <a:avLst/>
            </a:prstGeom>
            <a:noFill/>
          </p:spPr>
          <p:txBody>
            <a:bodyPr wrap="square" rtlCol="0">
              <a:spAutoFit/>
            </a:bodyPr>
            <a:lstStyle/>
            <a:p>
              <a:r>
                <a:rPr lang="en-US" sz="1400" dirty="0" smtClean="0">
                  <a:solidFill>
                    <a:srgbClr val="000000"/>
                  </a:solidFill>
                </a:rPr>
                <a:t>Regionally </a:t>
              </a:r>
            </a:p>
            <a:p>
              <a:r>
                <a:rPr lang="en-US" sz="1400" dirty="0">
                  <a:solidFill>
                    <a:srgbClr val="000000"/>
                  </a:solidFill>
                </a:rPr>
                <a:t>r</a:t>
              </a:r>
              <a:r>
                <a:rPr lang="en-US" sz="1400" dirty="0" smtClean="0">
                  <a:solidFill>
                    <a:srgbClr val="000000"/>
                  </a:solidFill>
                </a:rPr>
                <a:t>epresentative site</a:t>
              </a:r>
              <a:endParaRPr lang="en-US" sz="1400" dirty="0">
                <a:solidFill>
                  <a:srgbClr val="000000"/>
                </a:solidFill>
              </a:endParaRPr>
            </a:p>
          </p:txBody>
        </p:sp>
      </p:grpSp>
      <p:sp>
        <p:nvSpPr>
          <p:cNvPr id="22" name="Oval 21"/>
          <p:cNvSpPr/>
          <p:nvPr/>
        </p:nvSpPr>
        <p:spPr bwMode="auto">
          <a:xfrm>
            <a:off x="7472537" y="2716163"/>
            <a:ext cx="825902" cy="678263"/>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23" name="Straight Arrow Connector 22"/>
          <p:cNvCxnSpPr/>
          <p:nvPr/>
        </p:nvCxnSpPr>
        <p:spPr bwMode="auto">
          <a:xfrm flipH="1">
            <a:off x="6085522" y="3054372"/>
            <a:ext cx="1367356" cy="57685"/>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5" name="TextBox 14"/>
          <p:cNvSpPr txBox="1"/>
          <p:nvPr/>
        </p:nvSpPr>
        <p:spPr>
          <a:xfrm>
            <a:off x="3530014" y="4657665"/>
            <a:ext cx="3373195" cy="338554"/>
          </a:xfrm>
          <a:prstGeom prst="rect">
            <a:avLst/>
          </a:prstGeom>
          <a:noFill/>
        </p:spPr>
        <p:txBody>
          <a:bodyPr wrap="square" rtlCol="0">
            <a:spAutoFit/>
          </a:bodyPr>
          <a:lstStyle/>
          <a:p>
            <a:r>
              <a:rPr lang="en-US" sz="1600" dirty="0" smtClean="0">
                <a:solidFill>
                  <a:srgbClr val="FF0000"/>
                </a:solidFill>
              </a:rPr>
              <a:t>3 Ensemble member mean</a:t>
            </a:r>
            <a:endParaRPr lang="en-US" sz="1600" dirty="0">
              <a:solidFill>
                <a:srgbClr val="FF0000"/>
              </a:solidFill>
            </a:endParaRPr>
          </a:p>
        </p:txBody>
      </p:sp>
      <p:sp>
        <p:nvSpPr>
          <p:cNvPr id="24" name="Isosceles Triangle 23"/>
          <p:cNvSpPr/>
          <p:nvPr/>
        </p:nvSpPr>
        <p:spPr bwMode="auto">
          <a:xfrm>
            <a:off x="3257529" y="4699309"/>
            <a:ext cx="272485" cy="215592"/>
          </a:xfrm>
          <a:prstGeom prst="triangl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4699686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0_Default Design">
  <a:themeElements>
    <a:clrScheme name="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12757</TotalTime>
  <Words>2775</Words>
  <Application>Microsoft Macintosh PowerPoint</Application>
  <PresentationFormat>On-screen Show (4:3)</PresentationFormat>
  <Paragraphs>329</Paragraphs>
  <Slides>24</Slides>
  <Notes>24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27" baseType="lpstr">
      <vt:lpstr>Office Theme</vt:lpstr>
      <vt:lpstr>10_Default Design</vt:lpstr>
      <vt:lpstr>Bitmap Image</vt:lpstr>
      <vt:lpstr>21st Century Reversal of the Surface Ozone Seasonal Cycle over the Northeastern United States </vt:lpstr>
      <vt:lpstr>Surface Ozone (O3): degrades air quality &amp; is injurious to human health and vegetation</vt:lpstr>
      <vt:lpstr>Surface O3 levels controlled by nonlinear chemistry</vt:lpstr>
      <vt:lpstr>Seasonal cycle of observational surface O3 at NE monitoring sites during 1991-1996</vt:lpstr>
      <vt:lpstr>Seasonal cycle of observational surface O3 at NE monitoring sites during 1991-1996</vt:lpstr>
      <vt:lpstr> Change in seasonal cycle of observational surface O3 over NE due to a 26% decrease in regional NOx emissions</vt:lpstr>
      <vt:lpstr> Change in seasonal cycle of observational surface O3 over NE due to a 26% decrease in regional NOx emissions</vt:lpstr>
      <vt:lpstr>GFDL CM3 chemistry-climate model  is the tool that we use to project 21st C surface O3 </vt:lpstr>
      <vt:lpstr>Evaluation of CM3 with observational surface O3 over NE  </vt:lpstr>
      <vt:lpstr>Evaluation of CM3 with observational surface O3 over NE  </vt:lpstr>
      <vt:lpstr>Evaluation of CM3 with observational surface O3 over NE  </vt:lpstr>
      <vt:lpstr>Month of peak monthly mean surface O3 (3 ensemble member mean) </vt:lpstr>
      <vt:lpstr>Month of peak monthly mean surface O3 (3 ensemble member mean) </vt:lpstr>
      <vt:lpstr>Month of peak monthly mean surface O3 (3 ensemble member mean)  </vt:lpstr>
      <vt:lpstr>Month of peak monthly mean surface O3 (3 ensemble member mean)  </vt:lpstr>
      <vt:lpstr>Surface O3 seasonal cycle at beginning and end of the 21st C under RCP4.5 and RCP8.5</vt:lpstr>
      <vt:lpstr>Surface O3 seasonal cycle at beginning and end of the 21st C under RCP4.5 and RCP8.5</vt:lpstr>
      <vt:lpstr>Surface O3 seasonal cycle at beginning and end of the 21st C under RCP8.5 and a sensitivity simulation holding all CH4 at 2005 levels </vt:lpstr>
      <vt:lpstr>Surface O3 seasonal cycle at beginning and end of the 21st C under RCP8.5 and a sensitivity simulation holding all CH4 at 2005 levels </vt:lpstr>
      <vt:lpstr>Rising baseline surface O3 by 2100 from increases in global CH4 abundance</vt:lpstr>
      <vt:lpstr>Impact of a warming climate on the surface O3 seasonal cycle </vt:lpstr>
      <vt:lpstr>Impact of a warming climate on the surface O3 seasonal cycle </vt:lpstr>
      <vt:lpstr>Impact of a warming climate on the surface O3 seasonal cycle </vt:lpstr>
      <vt:lpstr>Conclusions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Shifting seasonal cycles of surface ozone: the role of regional vs. global emission changes over the Northeastern and InterMountain West United States </dc:title>
  <dc:creator>Olivia Clifton</dc:creator>
  <cp:lastModifiedBy>Richard  Seager</cp:lastModifiedBy>
  <cp:revision>241</cp:revision>
  <dcterms:created xsi:type="dcterms:W3CDTF">2014-04-07T19:18:34Z</dcterms:created>
  <dcterms:modified xsi:type="dcterms:W3CDTF">2014-05-28T19:13:30Z</dcterms:modified>
</cp:coreProperties>
</file>