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325" r:id="rId3"/>
    <p:sldId id="268" r:id="rId4"/>
    <p:sldId id="280" r:id="rId5"/>
    <p:sldId id="319" r:id="rId6"/>
    <p:sldId id="291" r:id="rId7"/>
    <p:sldId id="292" r:id="rId8"/>
    <p:sldId id="326" r:id="rId9"/>
    <p:sldId id="321" r:id="rId10"/>
    <p:sldId id="271" r:id="rId11"/>
    <p:sldId id="281" r:id="rId12"/>
    <p:sldId id="264" r:id="rId13"/>
    <p:sldId id="257" r:id="rId14"/>
    <p:sldId id="289" r:id="rId15"/>
    <p:sldId id="261" r:id="rId16"/>
    <p:sldId id="288" r:id="rId17"/>
    <p:sldId id="273" r:id="rId18"/>
    <p:sldId id="327" r:id="rId19"/>
    <p:sldId id="263" r:id="rId20"/>
    <p:sldId id="269" r:id="rId21"/>
    <p:sldId id="270" r:id="rId22"/>
    <p:sldId id="274" r:id="rId23"/>
    <p:sldId id="295" r:id="rId24"/>
    <p:sldId id="294" r:id="rId25"/>
    <p:sldId id="296" r:id="rId26"/>
    <p:sldId id="297" r:id="rId27"/>
    <p:sldId id="285" r:id="rId28"/>
    <p:sldId id="298" r:id="rId29"/>
    <p:sldId id="275" r:id="rId30"/>
    <p:sldId id="276" r:id="rId31"/>
    <p:sldId id="293" r:id="rId32"/>
    <p:sldId id="299" r:id="rId33"/>
    <p:sldId id="302" r:id="rId34"/>
    <p:sldId id="286" r:id="rId35"/>
    <p:sldId id="277" r:id="rId36"/>
    <p:sldId id="324" r:id="rId37"/>
    <p:sldId id="305" r:id="rId38"/>
    <p:sldId id="309" r:id="rId39"/>
    <p:sldId id="311" r:id="rId40"/>
    <p:sldId id="310" r:id="rId41"/>
    <p:sldId id="312" r:id="rId42"/>
    <p:sldId id="313" r:id="rId43"/>
    <p:sldId id="314" r:id="rId44"/>
    <p:sldId id="315" r:id="rId45"/>
    <p:sldId id="316" r:id="rId46"/>
    <p:sldId id="317" r:id="rId47"/>
    <p:sldId id="322" r:id="rId48"/>
    <p:sldId id="323" r:id="rId49"/>
    <p:sldId id="278" r:id="rId50"/>
    <p:sldId id="287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169" autoAdjust="0"/>
  </p:normalViewPr>
  <p:slideViewPr>
    <p:cSldViewPr snapToGrid="0" snapToObjects="1">
      <p:cViewPr varScale="1">
        <p:scale>
          <a:sx n="83" d="100"/>
          <a:sy n="83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34F5F-64EB-BD44-AEAF-4F7BE6E4DD18}" type="datetimeFigureOut">
              <a:rPr lang="en-US" smtClean="0"/>
              <a:t>1/11/12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B8A37-4DDE-2241-9FED-FC9E8ED8A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22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C41A8-7B5A-764E-AC63-F0CD289E1DFE}" type="datetimeFigureOut">
              <a:rPr lang="en-US" smtClean="0"/>
              <a:t>1/11/12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32A11-1EEB-B046-8C1F-C6F5363D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99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2A11-1EEB-B046-8C1F-C6F5363D1C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84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 corner of CO. Weld</a:t>
            </a:r>
            <a:r>
              <a:rPr lang="en-US" baseline="0" dirty="0" smtClean="0"/>
              <a:t> county. Not enough.</a:t>
            </a:r>
          </a:p>
          <a:p>
            <a:r>
              <a:rPr lang="en-US" baseline="0" dirty="0" smtClean="0"/>
              <a:t>Too many south of Corpus Christi.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2A11-1EEB-B046-8C1F-C6F5363D1C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79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 corner of CO. Weld</a:t>
            </a:r>
            <a:r>
              <a:rPr lang="en-US" baseline="0" dirty="0" smtClean="0"/>
              <a:t> county. Not enough.</a:t>
            </a:r>
          </a:p>
          <a:p>
            <a:r>
              <a:rPr lang="en-US" baseline="0" dirty="0" smtClean="0"/>
              <a:t>Too many south of Corpus Christi.</a:t>
            </a:r>
          </a:p>
          <a:p>
            <a:endParaRPr lang="en-US" dirty="0" smtClean="0"/>
          </a:p>
          <a:p>
            <a:r>
              <a:rPr lang="en-US" dirty="0" smtClean="0"/>
              <a:t>Frequencies of the environments</a:t>
            </a:r>
            <a:r>
              <a:rPr lang="en-US" baseline="0" dirty="0" smtClean="0"/>
              <a:t> in the different regions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2A11-1EEB-B046-8C1F-C6F5363D1C4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79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Would</a:t>
            </a:r>
            <a:r>
              <a:rPr lang="en-US" baseline="0" dirty="0" smtClean="0"/>
              <a:t> seem to require less of prediction/projections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2A11-1EEB-B046-8C1F-C6F5363D1C4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4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indication of a relation between large-scale climate and tornado activity on monthly</a:t>
            </a:r>
            <a:r>
              <a:rPr lang="en-US" baseline="0" dirty="0" smtClean="0"/>
              <a:t> time scales.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2A11-1EEB-B046-8C1F-C6F5363D1C4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23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r>
              <a:rPr lang="en-US" baseline="0" dirty="0" smtClean="0"/>
              <a:t> is similar to Brooks 2003.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2A11-1EEB-B046-8C1F-C6F5363D1C4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96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2A11-1EEB-B046-8C1F-C6F5363D1C4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964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2A11-1EEB-B046-8C1F-C6F5363D1C4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491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2A11-1EEB-B046-8C1F-C6F5363D1C4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1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2A11-1EEB-B046-8C1F-C6F5363D1C4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407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2A11-1EEB-B046-8C1F-C6F5363D1C4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85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Motivation comes from the</a:t>
            </a:r>
            <a:r>
              <a:rPr lang="en-US" baseline="0" dirty="0" smtClean="0"/>
              <a:t> record-breaking tornado activity that occurred this year in April.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2A11-1EEB-B046-8C1F-C6F5363D1C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746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2A11-1EEB-B046-8C1F-C6F5363D1C4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152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2A11-1EEB-B046-8C1F-C6F5363D1C4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219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2A11-1EEB-B046-8C1F-C6F5363D1C4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441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2A11-1EEB-B046-8C1F-C6F5363D1C4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34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media began asking if there was a reason for the unusual activity. Is it ENSO? Is it climate changes?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2A11-1EEB-B046-8C1F-C6F5363D1C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45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SPC convective outlook products based on underlying</a:t>
            </a:r>
            <a:r>
              <a:rPr lang="en-US" baseline="0" dirty="0" smtClean="0"/>
              <a:t> large scale environmental fields.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2A11-1EEB-B046-8C1F-C6F5363D1C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49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</a:t>
            </a:r>
            <a:r>
              <a:rPr lang="en-US" baseline="0" dirty="0" smtClean="0"/>
              <a:t> what time and space scales? Suppose higher frequency harder to predict.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2A11-1EEB-B046-8C1F-C6F5363D1C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18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2A11-1EEB-B046-8C1F-C6F5363D1C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80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vicinity of a severe thunder storm, look at environmental</a:t>
            </a:r>
            <a:r>
              <a:rPr lang="en-US" baseline="0" dirty="0" smtClean="0"/>
              <a:t> parameters.</a:t>
            </a:r>
          </a:p>
          <a:p>
            <a:r>
              <a:rPr lang="en-US" baseline="0" dirty="0" smtClean="0"/>
              <a:t>As CAPE and shear increase, do does the probability of a significant severe storm.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operational US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radiosonde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network when soundings happened to be launched in the vicinity of severe thunderstorms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2A11-1EEB-B046-8C1F-C6F5363D1C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64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Pseudo-sounding</a:t>
            </a:r>
            <a:r>
              <a:rPr lang="en-US" baseline="0" dirty="0" smtClean="0"/>
              <a:t> constructed from 6-hours reanalysis data. Deep shear, CAPE.</a:t>
            </a:r>
          </a:p>
          <a:p>
            <a:r>
              <a:rPr lang="en-US" baseline="0" dirty="0" smtClean="0"/>
              <a:t>Different weighting  2.86 log(S6) + 1.79 log(CAPE)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2A11-1EEB-B046-8C1F-C6F5363D1C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75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the similar slopes, log derivative, “sensitivities”</a:t>
            </a:r>
          </a:p>
          <a:p>
            <a:r>
              <a:rPr lang="en-US" baseline="0" dirty="0" smtClean="0"/>
              <a:t>Percent change in p </a:t>
            </a:r>
          </a:p>
          <a:p>
            <a:r>
              <a:rPr lang="en-US" baseline="0" dirty="0" smtClean="0"/>
              <a:t>Severe and </a:t>
            </a:r>
            <a:r>
              <a:rPr lang="en-US" baseline="0" dirty="0" err="1" smtClean="0"/>
              <a:t>tornadic</a:t>
            </a:r>
            <a:r>
              <a:rPr lang="en-US" baseline="0" dirty="0" smtClean="0"/>
              <a:t> events display roughly the same sensitivity to environment.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Generalized in the context of climate change by Trapp et al 2009 to</a:t>
            </a:r>
            <a:r>
              <a:rPr lang="en-US" baseline="0" dirty="0" smtClean="0"/>
              <a:t> include initiation as measured by convective precipitation.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2A11-1EEB-B046-8C1F-C6F5363D1C4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06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7001-A5BB-214C-BE5A-CAF20DCFC638}" type="datetimeFigureOut">
              <a:rPr lang="en-US" smtClean="0"/>
              <a:t>1/11/12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7CD32-262D-8E44-A968-74A665FE5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08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7001-A5BB-214C-BE5A-CAF20DCFC638}" type="datetimeFigureOut">
              <a:rPr lang="en-US" smtClean="0"/>
              <a:t>1/11/12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7CD32-262D-8E44-A968-74A665FE5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5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7001-A5BB-214C-BE5A-CAF20DCFC638}" type="datetimeFigureOut">
              <a:rPr lang="en-US" smtClean="0"/>
              <a:t>1/11/12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7CD32-262D-8E44-A968-74A665FE5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3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7001-A5BB-214C-BE5A-CAF20DCFC638}" type="datetimeFigureOut">
              <a:rPr lang="en-US" smtClean="0"/>
              <a:t>1/11/12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7CD32-262D-8E44-A968-74A665FE5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6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7001-A5BB-214C-BE5A-CAF20DCFC638}" type="datetimeFigureOut">
              <a:rPr lang="en-US" smtClean="0"/>
              <a:t>1/11/12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7CD32-262D-8E44-A968-74A665FE5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46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7001-A5BB-214C-BE5A-CAF20DCFC638}" type="datetimeFigureOut">
              <a:rPr lang="en-US" smtClean="0"/>
              <a:t>1/11/12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7CD32-262D-8E44-A968-74A665FE5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99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7001-A5BB-214C-BE5A-CAF20DCFC638}" type="datetimeFigureOut">
              <a:rPr lang="en-US" smtClean="0"/>
              <a:t>1/11/12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7CD32-262D-8E44-A968-74A665FE5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68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7001-A5BB-214C-BE5A-CAF20DCFC638}" type="datetimeFigureOut">
              <a:rPr lang="en-US" smtClean="0"/>
              <a:t>1/11/12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7CD32-262D-8E44-A968-74A665FE5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4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7001-A5BB-214C-BE5A-CAF20DCFC638}" type="datetimeFigureOut">
              <a:rPr lang="en-US" smtClean="0"/>
              <a:t>1/11/12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7CD32-262D-8E44-A968-74A665FE5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94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7001-A5BB-214C-BE5A-CAF20DCFC638}" type="datetimeFigureOut">
              <a:rPr lang="en-US" smtClean="0"/>
              <a:t>1/11/12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7CD32-262D-8E44-A968-74A665FE5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15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7001-A5BB-214C-BE5A-CAF20DCFC638}" type="datetimeFigureOut">
              <a:rPr lang="en-US" smtClean="0"/>
              <a:t>1/11/12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7CD32-262D-8E44-A968-74A665FE5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8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97001-A5BB-214C-BE5A-CAF20DCFC638}" type="datetimeFigureOut">
              <a:rPr lang="en-US" smtClean="0"/>
              <a:t>1/11/12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7CD32-262D-8E44-A968-74A665FE5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1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Association of U.S. </a:t>
            </a:r>
            <a:r>
              <a:rPr lang="en-US" b="1" dirty="0" smtClean="0"/>
              <a:t>tornado </a:t>
            </a:r>
            <a:r>
              <a:rPr lang="en-US" b="1" dirty="0"/>
              <a:t>counts with the large-scale environment on </a:t>
            </a:r>
            <a:r>
              <a:rPr lang="en-US" b="1" dirty="0" smtClean="0"/>
              <a:t>monthly time</a:t>
            </a:r>
            <a:r>
              <a:rPr lang="en-US" b="1" dirty="0"/>
              <a:t>-scales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399" cy="1752600"/>
          </a:xfrm>
        </p:spPr>
        <p:txBody>
          <a:bodyPr>
            <a:normAutofit fontScale="32500" lnSpcReduction="20000"/>
          </a:bodyPr>
          <a:lstStyle/>
          <a:p>
            <a:pPr lvl="1"/>
            <a:r>
              <a:rPr lang="en-US" sz="6000" b="1" dirty="0"/>
              <a:t>Michael K. Tippett</a:t>
            </a:r>
            <a:r>
              <a:rPr lang="en-US" sz="6000" b="1" baseline="30000" dirty="0"/>
              <a:t>1</a:t>
            </a:r>
            <a:r>
              <a:rPr lang="en-US" sz="6000" b="1" dirty="0"/>
              <a:t>, Adam H. Sobel</a:t>
            </a:r>
            <a:r>
              <a:rPr lang="en-US" sz="6000" b="1" baseline="30000" dirty="0"/>
              <a:t>2,3</a:t>
            </a:r>
            <a:r>
              <a:rPr lang="en-US" sz="6000" b="1" dirty="0"/>
              <a:t> and </a:t>
            </a:r>
            <a:r>
              <a:rPr lang="en-US" sz="6000" b="1" dirty="0" err="1"/>
              <a:t>Suzana</a:t>
            </a:r>
            <a:r>
              <a:rPr lang="en-US" sz="6000" b="1" dirty="0"/>
              <a:t> J. </a:t>
            </a:r>
            <a:r>
              <a:rPr lang="en-US" sz="6000" b="1" dirty="0" smtClean="0"/>
              <a:t>Camargo</a:t>
            </a:r>
            <a:r>
              <a:rPr lang="en-US" sz="6000" b="1" baseline="30000" dirty="0" smtClean="0"/>
              <a:t>3</a:t>
            </a:r>
          </a:p>
          <a:p>
            <a:pPr lvl="1"/>
            <a:endParaRPr lang="en-US" sz="5000" b="1" baseline="30000" dirty="0"/>
          </a:p>
          <a:p>
            <a:pPr lvl="1"/>
            <a:endParaRPr lang="en-US" b="1" baseline="30000" dirty="0" smtClean="0"/>
          </a:p>
          <a:p>
            <a:pPr lvl="1"/>
            <a:endParaRPr lang="en-US" sz="3700" b="1" dirty="0"/>
          </a:p>
          <a:p>
            <a:r>
              <a:rPr lang="en-US" sz="3700" baseline="30000" dirty="0"/>
              <a:t>1 </a:t>
            </a:r>
            <a:r>
              <a:rPr lang="en-US" sz="3700" dirty="0"/>
              <a:t>International Research Institute for Climate and Society, Columbia University, Palisades, NY</a:t>
            </a:r>
          </a:p>
          <a:p>
            <a:r>
              <a:rPr lang="en-US" sz="3700" baseline="30000" dirty="0"/>
              <a:t>2 </a:t>
            </a:r>
            <a:r>
              <a:rPr lang="en-US" sz="3700" dirty="0"/>
              <a:t>Department of Applied Physics and Applied Mathematics and Department of Earth and Environmental Sciences, Columbia University, New York, NY</a:t>
            </a:r>
          </a:p>
          <a:p>
            <a:r>
              <a:rPr lang="en-US" sz="3700" baseline="30000" dirty="0"/>
              <a:t>3 </a:t>
            </a:r>
            <a:r>
              <a:rPr lang="en-US" sz="3700" dirty="0"/>
              <a:t>Lamont-Doherty Earth Observatory, Columbia University, Palisades, NY</a:t>
            </a:r>
          </a:p>
          <a:p>
            <a:r>
              <a:rPr lang="en-US" sz="3700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714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9992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</a:t>
            </a:r>
            <a:r>
              <a:rPr lang="en-US" dirty="0" smtClean="0"/>
              <a:t>an environmental parameters explain tornado activity?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</a:t>
            </a:r>
            <a:r>
              <a:rPr lang="en-US" dirty="0" smtClean="0"/>
              <a:t>hat makes one month more active than another?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Questions	</a:t>
            </a:r>
            <a:endParaRPr lang="en-US" dirty="0"/>
          </a:p>
        </p:txBody>
      </p:sp>
      <p:pic>
        <p:nvPicPr>
          <p:cNvPr id="4" name="Picture 3" descr="Gaussi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466" y="2810933"/>
            <a:ext cx="1770890" cy="1327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599" y="2810933"/>
            <a:ext cx="2827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Does the distribution of environmental parameters during a month determine tornado activity?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1869" y="2917285"/>
            <a:ext cx="1139190" cy="101727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970356" y="3405209"/>
            <a:ext cx="683431" cy="19998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Gaussian2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99" y="5218332"/>
            <a:ext cx="1770890" cy="1327375"/>
          </a:xfrm>
          <a:prstGeom prst="rect">
            <a:avLst/>
          </a:prstGeom>
        </p:spPr>
      </p:pic>
      <p:pic>
        <p:nvPicPr>
          <p:cNvPr id="9" name="Picture 8" descr="Gaussian2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422" y="5218332"/>
            <a:ext cx="1770890" cy="13273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1599" y="5517026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Changes in mean?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38022" y="5528366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Changes in spread?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14607" y="2964934"/>
            <a:ext cx="327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?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302001" y="6427176"/>
            <a:ext cx="85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Easier?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84457" y="6417738"/>
            <a:ext cx="94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06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key environmental parameters?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4841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Typical:</a:t>
            </a:r>
            <a:endParaRPr lang="en-US" dirty="0"/>
          </a:p>
          <a:p>
            <a:r>
              <a:rPr lang="en-US" dirty="0" smtClean="0"/>
              <a:t>Instability, updrafts, e.g. CAPE</a:t>
            </a:r>
          </a:p>
          <a:p>
            <a:r>
              <a:rPr lang="en-US" dirty="0" smtClean="0"/>
              <a:t>Shear, e.g., 0-6km shear, Storm Relative </a:t>
            </a:r>
            <a:r>
              <a:rPr lang="en-US" dirty="0" err="1" smtClean="0"/>
              <a:t>Helicity</a:t>
            </a:r>
            <a:r>
              <a:rPr lang="en-US" dirty="0" smtClean="0"/>
              <a:t> (SRH)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818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Probability of severe thunderstorm with F2 tornado, 5cm hail, or 120 km/h wind gusts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2619" r="-2619"/>
          <a:stretch>
            <a:fillRect/>
          </a:stretch>
        </p:blipFill>
        <p:spPr>
          <a:xfrm>
            <a:off x="1303866" y="1718738"/>
            <a:ext cx="6481309" cy="3564462"/>
          </a:xfrm>
        </p:spPr>
      </p:pic>
      <p:sp>
        <p:nvSpPr>
          <p:cNvPr id="5" name="TextBox 4"/>
          <p:cNvSpPr txBox="1"/>
          <p:nvPr/>
        </p:nvSpPr>
        <p:spPr>
          <a:xfrm>
            <a:off x="3285863" y="5680671"/>
            <a:ext cx="54009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Significant severe </a:t>
            </a:r>
            <a:r>
              <a:rPr lang="en-US" dirty="0" smtClean="0"/>
              <a:t>parameter (Craven and Brooks, 2004)</a:t>
            </a:r>
          </a:p>
          <a:p>
            <a:r>
              <a:rPr lang="en-US" dirty="0" smtClean="0"/>
              <a:t>CAPE x 0-6 km Shear &gt; 10,000 m</a:t>
            </a:r>
            <a:r>
              <a:rPr lang="en-US" baseline="30000" dirty="0" smtClean="0"/>
              <a:t>3 </a:t>
            </a:r>
            <a:r>
              <a:rPr lang="en-US" dirty="0" smtClean="0"/>
              <a:t>s</a:t>
            </a:r>
            <a:r>
              <a:rPr lang="en-US" baseline="30000" dirty="0" smtClean="0"/>
              <a:t>-3</a:t>
            </a:r>
          </a:p>
          <a:p>
            <a:r>
              <a:rPr lang="en-US" dirty="0" smtClean="0"/>
              <a:t>Figure from Brooks and </a:t>
            </a:r>
            <a:r>
              <a:rPr lang="en-US" dirty="0" err="1" smtClean="0"/>
              <a:t>Dotzek</a:t>
            </a:r>
            <a:r>
              <a:rPr lang="en-US" dirty="0" smtClean="0"/>
              <a:t> (2008)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4681973" y="2111331"/>
            <a:ext cx="1621860" cy="2249026"/>
          </a:xfrm>
          <a:prstGeom prst="line">
            <a:avLst/>
          </a:prstGeom>
          <a:ln>
            <a:solidFill>
              <a:schemeClr val="tx1">
                <a:alpha val="48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998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NCEP/NCAR 6-h reanalysis environmental parameters near severe thunderstorms 1997-1999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16730" r="-16730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6925733" y="6133068"/>
            <a:ext cx="200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(Brooks et al. 2003)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16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environments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28465"/>
            <a:ext cx="8350188" cy="2110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740" y="3391417"/>
            <a:ext cx="5218901" cy="34053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71636" y="6286058"/>
            <a:ext cx="1949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(Brooks et al 2003)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9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14598" r="-14598"/>
          <a:stretch>
            <a:fillRect/>
          </a:stretch>
        </p:blipFill>
        <p:spPr>
          <a:xfrm>
            <a:off x="-414958" y="673943"/>
            <a:ext cx="9886006" cy="5436922"/>
          </a:xfrm>
        </p:spPr>
      </p:pic>
      <p:sp>
        <p:nvSpPr>
          <p:cNvPr id="5" name="TextBox 4"/>
          <p:cNvSpPr txBox="1"/>
          <p:nvPr/>
        </p:nvSpPr>
        <p:spPr>
          <a:xfrm>
            <a:off x="6925733" y="6133068"/>
            <a:ext cx="1949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(Brooks et al 2003)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2340" y="6133068"/>
            <a:ext cx="1955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6-hourly reanalysis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615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25733" y="6133068"/>
            <a:ext cx="1949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(Brooks et al 2003)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2340" y="6133068"/>
            <a:ext cx="1955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6-hourly reanalysis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rcRect l="-14762" r="-14762"/>
          <a:stretch>
            <a:fillRect/>
          </a:stretch>
        </p:blipFill>
        <p:spPr>
          <a:xfrm>
            <a:off x="-246646" y="765755"/>
            <a:ext cx="9579969" cy="5268614"/>
          </a:xfrm>
        </p:spPr>
      </p:pic>
    </p:spTree>
    <p:extLst>
      <p:ext uri="{BB962C8B-B14F-4D97-AF65-F5344CB8AC3E}">
        <p14:creationId xmlns:p14="http://schemas.microsoft.com/office/powerpoint/2010/main" val="2941753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Monthly time-scales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</a:t>
            </a:r>
            <a:r>
              <a:rPr lang="en-US" i="1" u="sng" dirty="0" smtClean="0"/>
              <a:t>monthly means </a:t>
            </a:r>
            <a:r>
              <a:rPr lang="en-US" dirty="0" smtClean="0"/>
              <a:t>of environmental parameters related to monthly tornado activity?</a:t>
            </a:r>
          </a:p>
          <a:p>
            <a:r>
              <a:rPr lang="en-US" dirty="0" smtClean="0"/>
              <a:t>Likely to see impact of large-scale climate phenomena in monthly means.</a:t>
            </a:r>
          </a:p>
          <a:p>
            <a:r>
              <a:rPr lang="en-US" dirty="0" smtClean="0"/>
              <a:t>Path to extended-range prediction, climate projection.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08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90" y="278789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An index relating monthly tornado activity and environment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64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Large-scale climate phenomena potentially modulating monthly tornado activity	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310"/>
            <a:ext cx="8229600" cy="407723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Precipitation (Galway, 1979)</a:t>
            </a:r>
          </a:p>
          <a:p>
            <a:r>
              <a:rPr lang="en-US" sz="2800" dirty="0" smtClean="0"/>
              <a:t>Greenhouse gas forcing (Trapp et al., 2007, 2009)</a:t>
            </a:r>
          </a:p>
          <a:p>
            <a:r>
              <a:rPr lang="en-US" sz="2800" dirty="0" smtClean="0"/>
              <a:t>ENSO in winter. (Cook &amp; Schaefer, 2008)</a:t>
            </a:r>
          </a:p>
          <a:p>
            <a:r>
              <a:rPr lang="en-US" sz="2800" dirty="0" smtClean="0"/>
              <a:t>Antecedent drought (Shepherd et al., 2009)</a:t>
            </a:r>
          </a:p>
          <a:p>
            <a:r>
              <a:rPr lang="en-US" sz="2800" dirty="0" smtClean="0"/>
              <a:t>IAS April-May (Muñoz et al., 2011)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3277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climate control tornado activity?</a:t>
            </a:r>
          </a:p>
          <a:p>
            <a:pPr lvl="1"/>
            <a:r>
              <a:rPr lang="en-US" dirty="0" smtClean="0"/>
              <a:t>Why this is a hard question.</a:t>
            </a:r>
          </a:p>
          <a:p>
            <a:r>
              <a:rPr lang="en-US" dirty="0" smtClean="0"/>
              <a:t>Atmospheric environment and tornadoes</a:t>
            </a:r>
          </a:p>
          <a:p>
            <a:pPr lvl="1"/>
            <a:r>
              <a:rPr lang="en-US" dirty="0" smtClean="0"/>
              <a:t>Short time-scales</a:t>
            </a:r>
          </a:p>
          <a:p>
            <a:r>
              <a:rPr lang="en-US" dirty="0" smtClean="0"/>
              <a:t>An index relating monthly tornado activity and environment</a:t>
            </a:r>
          </a:p>
          <a:p>
            <a:pPr lvl="1"/>
            <a:r>
              <a:rPr lang="en-US" dirty="0" smtClean="0"/>
              <a:t>Derivation</a:t>
            </a:r>
          </a:p>
          <a:p>
            <a:pPr lvl="1"/>
            <a:r>
              <a:rPr lang="en-US" dirty="0" smtClean="0"/>
              <a:t>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175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Index methodology</a:t>
            </a:r>
            <a:r>
              <a:rPr lang="en-US" dirty="0" smtClean="0"/>
              <a:t> borrowed from tropical </a:t>
            </a:r>
            <a:r>
              <a:rPr lang="en-US" dirty="0"/>
              <a:t>cyclone genesis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TC genesis index (Gray 1979).</a:t>
            </a:r>
          </a:p>
          <a:p>
            <a:r>
              <a:rPr lang="en-US" dirty="0" smtClean="0"/>
              <a:t>Genesis </a:t>
            </a:r>
            <a:r>
              <a:rPr lang="en-US" dirty="0"/>
              <a:t>i</a:t>
            </a:r>
            <a:r>
              <a:rPr lang="en-US" dirty="0" smtClean="0"/>
              <a:t>ndex </a:t>
            </a:r>
            <a:r>
              <a:rPr lang="en-US" dirty="0"/>
              <a:t>=</a:t>
            </a:r>
            <a:r>
              <a:rPr lang="en-US" dirty="0" smtClean="0"/>
              <a:t> function of the local environment</a:t>
            </a:r>
          </a:p>
          <a:p>
            <a:pPr lvl="1"/>
            <a:r>
              <a:rPr lang="en-US" dirty="0" smtClean="0"/>
              <a:t>Monthly values of</a:t>
            </a:r>
          </a:p>
          <a:p>
            <a:pPr lvl="2"/>
            <a:r>
              <a:rPr lang="en-US" dirty="0" smtClean="0"/>
              <a:t>SST</a:t>
            </a:r>
          </a:p>
          <a:p>
            <a:pPr lvl="2"/>
            <a:r>
              <a:rPr lang="en-US" dirty="0" smtClean="0"/>
              <a:t>Shear</a:t>
            </a:r>
          </a:p>
          <a:p>
            <a:pPr lvl="2"/>
            <a:r>
              <a:rPr lang="en-US" dirty="0" smtClean="0"/>
              <a:t>Humidity</a:t>
            </a:r>
          </a:p>
          <a:p>
            <a:pPr lvl="2"/>
            <a:r>
              <a:rPr lang="en-US" dirty="0" err="1" smtClean="0"/>
              <a:t>Vorticity</a:t>
            </a:r>
            <a:endParaRPr lang="en-US" dirty="0" smtClean="0"/>
          </a:p>
          <a:p>
            <a:r>
              <a:rPr lang="en-US" dirty="0" smtClean="0"/>
              <a:t>Climatological distributions, </a:t>
            </a:r>
            <a:r>
              <a:rPr lang="en-US" dirty="0" err="1" smtClean="0"/>
              <a:t>interannual</a:t>
            </a:r>
            <a:r>
              <a:rPr lang="en-US" dirty="0" smtClean="0"/>
              <a:t> variability, climate projections.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937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3.eps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03" t="3883" r="-9003"/>
          <a:stretch/>
        </p:blipFill>
        <p:spPr>
          <a:xfrm>
            <a:off x="1451765" y="129967"/>
            <a:ext cx="8229600" cy="7061200"/>
          </a:xfrm>
        </p:spPr>
      </p:pic>
      <p:sp>
        <p:nvSpPr>
          <p:cNvPr id="5" name="TextBox 4"/>
          <p:cNvSpPr txBox="1"/>
          <p:nvPr/>
        </p:nvSpPr>
        <p:spPr>
          <a:xfrm>
            <a:off x="6993466" y="6464187"/>
            <a:ext cx="2090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(Tippett et al., 2011)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4809" y="260095"/>
            <a:ext cx="2083774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Tropical </a:t>
            </a:r>
          </a:p>
          <a:p>
            <a:r>
              <a:rPr lang="en-US" sz="4000" dirty="0" smtClean="0"/>
              <a:t>Cyclone</a:t>
            </a:r>
          </a:p>
          <a:p>
            <a:r>
              <a:rPr lang="en-US" sz="4000" dirty="0" smtClean="0"/>
              <a:t>Genesis</a:t>
            </a:r>
          </a:p>
          <a:p>
            <a:r>
              <a:rPr lang="en-US" sz="4000" dirty="0" smtClean="0"/>
              <a:t>Obs. &amp;</a:t>
            </a:r>
          </a:p>
          <a:p>
            <a:r>
              <a:rPr lang="en-US" sz="4000" dirty="0" smtClean="0"/>
              <a:t>Index</a:t>
            </a:r>
          </a:p>
          <a:p>
            <a:endParaRPr lang="en-US" sz="4000" dirty="0" smtClean="0"/>
          </a:p>
          <a:p>
            <a:r>
              <a:rPr lang="en-US" sz="2400" dirty="0" smtClean="0"/>
              <a:t>(annual values)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55853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Apply index methodology to monthly tornado 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Index = </a:t>
            </a:r>
            <a:r>
              <a:rPr lang="en-US" sz="2800" dirty="0" err="1" smtClean="0"/>
              <a:t>exp</a:t>
            </a:r>
            <a:r>
              <a:rPr lang="en-US" sz="2800" dirty="0" smtClean="0"/>
              <a:t>(constants x environmental parameters)</a:t>
            </a:r>
          </a:p>
          <a:p>
            <a:r>
              <a:rPr lang="en-US" sz="2800" dirty="0" smtClean="0"/>
              <a:t>Poisson regression </a:t>
            </a:r>
          </a:p>
          <a:p>
            <a:r>
              <a:rPr lang="en-US" sz="2000" dirty="0" smtClean="0"/>
              <a:t>Parameters = CAPE, CIN, lifted index, lapse rate, mixing ratio, SRH, vertical shear, precipitation, convective precipitation and elevation</a:t>
            </a:r>
          </a:p>
          <a:p>
            <a:r>
              <a:rPr lang="en-US" dirty="0" smtClean="0"/>
              <a:t>Estimate constants from observed </a:t>
            </a:r>
            <a:r>
              <a:rPr lang="en-US" i="1" u="sng" dirty="0" smtClean="0"/>
              <a:t>climatology</a:t>
            </a:r>
          </a:p>
          <a:p>
            <a:pPr lvl="1"/>
            <a:r>
              <a:rPr lang="en-US" sz="2400" dirty="0" smtClean="0"/>
              <a:t>Same index at all (U.S.) locations, all months of year</a:t>
            </a:r>
          </a:p>
          <a:p>
            <a:pPr lvl="1"/>
            <a:r>
              <a:rPr lang="en-US" sz="2400" dirty="0" smtClean="0"/>
              <a:t>NARR data 1x1 degree grid</a:t>
            </a:r>
          </a:p>
          <a:p>
            <a:pPr lvl="1"/>
            <a:r>
              <a:rPr lang="en-US" sz="2400" dirty="0" smtClean="0"/>
              <a:t>SPC Tornado, Hail, and Wind Database. 1979-2010. </a:t>
            </a:r>
          </a:p>
          <a:p>
            <a:pPr lvl="1"/>
            <a:r>
              <a:rPr lang="en-US" sz="2400" b="1" i="1" u="sng" dirty="0" smtClean="0"/>
              <a:t>All</a:t>
            </a:r>
            <a:r>
              <a:rPr lang="en-US" sz="2400" dirty="0" smtClean="0"/>
              <a:t> tornadoes (&gt;F0). [F1 and greater gives smaller number, similar sensitivities]</a:t>
            </a:r>
          </a:p>
        </p:txBody>
      </p:sp>
    </p:spTree>
    <p:extLst>
      <p:ext uri="{BB962C8B-B14F-4D97-AF65-F5344CB8AC3E}">
        <p14:creationId xmlns:p14="http://schemas.microsoft.com/office/powerpoint/2010/main" val="2499128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predictors</a:t>
            </a:r>
            <a:endParaRPr lang="en-US" dirty="0"/>
          </a:p>
        </p:txBody>
      </p:sp>
      <p:pic>
        <p:nvPicPr>
          <p:cNvPr id="5" name="Picture 4" descr="pred_selec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6765"/>
            <a:ext cx="9144000" cy="3657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18632" y="3154956"/>
            <a:ext cx="758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tx2"/>
                </a:solidFill>
              </a:rPr>
              <a:t>cPrcp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3061" y="4627967"/>
            <a:ext cx="1243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tx2"/>
                </a:solidFill>
              </a:rPr>
              <a:t>cPrcp:SRH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632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2-parameter indices</a:t>
            </a:r>
            <a:endParaRPr lang="en-US" dirty="0"/>
          </a:p>
        </p:txBody>
      </p:sp>
      <p:pic>
        <p:nvPicPr>
          <p:cNvPr id="5" name="Picture 4" descr="2para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3657"/>
            <a:ext cx="8229600" cy="54864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640445" y="2616214"/>
            <a:ext cx="688526" cy="93327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68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CAPE/SRH?</a:t>
            </a:r>
            <a:endParaRPr lang="en-US" dirty="0"/>
          </a:p>
        </p:txBody>
      </p:sp>
      <p:pic>
        <p:nvPicPr>
          <p:cNvPr id="4" name="Picture 3" descr="loglinear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10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</a:t>
            </a:r>
            <a:r>
              <a:rPr lang="en-US" dirty="0" smtClean="0"/>
              <a:t>CAPE:SRH</a:t>
            </a:r>
            <a:r>
              <a:rPr lang="en-US" dirty="0"/>
              <a:t>?</a:t>
            </a:r>
          </a:p>
        </p:txBody>
      </p:sp>
      <p:pic>
        <p:nvPicPr>
          <p:cNvPr id="4" name="Picture 3" descr="loglinea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66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745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well does the index capture climatology?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199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Log(Expected number of tornadoes)</a:t>
            </a:r>
            <a:endParaRPr lang="en-US" dirty="0"/>
          </a:p>
        </p:txBody>
      </p:sp>
      <p:pic>
        <p:nvPicPr>
          <p:cNvPr id="11" name="Picture 10" descr="2var_pd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6541" y="1908119"/>
            <a:ext cx="10389991" cy="437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70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nual_ma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1691" y="719665"/>
            <a:ext cx="10272892" cy="38523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350333"/>
            <a:ext cx="23827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Observations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350333"/>
            <a:ext cx="11079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Index</a:t>
            </a:r>
            <a:endParaRPr lang="en-US" sz="3200" dirty="0"/>
          </a:p>
        </p:txBody>
      </p:sp>
      <p:pic>
        <p:nvPicPr>
          <p:cNvPr id="10" name="Picture 9" descr="ll_aver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66" y="4038561"/>
            <a:ext cx="7315200" cy="27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7214" y="5599616"/>
            <a:ext cx="8933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Obs</a:t>
            </a:r>
            <a:r>
              <a:rPr lang="en-US" sz="2400" dirty="0"/>
              <a:t>.</a:t>
            </a:r>
            <a:endParaRPr lang="en-US" sz="2400" dirty="0" smtClean="0"/>
          </a:p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Index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78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pril_2011_map.gif"/>
          <p:cNvPicPr>
            <a:picLocks noGrp="1" noChangeAspect="1"/>
          </p:cNvPicPr>
          <p:nvPr>
            <p:ph idx="1"/>
          </p:nvPr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66" r="-15166"/>
          <a:stretch>
            <a:fillRect/>
          </a:stretch>
        </p:blipFill>
        <p:spPr>
          <a:xfrm>
            <a:off x="0" y="1539875"/>
            <a:ext cx="9351963" cy="51435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Motivation: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2011 </a:t>
            </a:r>
            <a:r>
              <a:rPr lang="en-US" dirty="0" smtClean="0"/>
              <a:t>“Year </a:t>
            </a:r>
            <a:r>
              <a:rPr lang="en-US" dirty="0"/>
              <a:t>of the </a:t>
            </a:r>
            <a:r>
              <a:rPr lang="en-US" dirty="0" smtClean="0"/>
              <a:t>Tornado”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1531" y="1881838"/>
            <a:ext cx="769618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April </a:t>
            </a:r>
            <a:r>
              <a:rPr lang="en-US" sz="2800" dirty="0"/>
              <a:t>2011 </a:t>
            </a:r>
            <a:r>
              <a:rPr lang="en-US" sz="2800" dirty="0" smtClean="0"/>
              <a:t>most U.S. tornadoes any month (753). 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/>
              <a:t>P</a:t>
            </a:r>
            <a:r>
              <a:rPr lang="en-US" sz="2800" dirty="0" smtClean="0"/>
              <a:t>revious </a:t>
            </a:r>
            <a:r>
              <a:rPr lang="en-US" sz="2800" dirty="0"/>
              <a:t>record </a:t>
            </a:r>
            <a:r>
              <a:rPr lang="en-US" sz="2800" dirty="0" smtClean="0"/>
              <a:t>May 2003 </a:t>
            </a:r>
            <a:r>
              <a:rPr lang="en-US" sz="2800" dirty="0"/>
              <a:t>(542)</a:t>
            </a:r>
            <a:r>
              <a:rPr lang="en-US" sz="2800" dirty="0" smtClean="0"/>
              <a:t>. 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/>
              <a:t>P</a:t>
            </a:r>
            <a:r>
              <a:rPr lang="en-US" sz="2800" dirty="0" smtClean="0"/>
              <a:t>revious </a:t>
            </a:r>
            <a:r>
              <a:rPr lang="en-US" sz="2800" dirty="0"/>
              <a:t>busiest </a:t>
            </a:r>
            <a:r>
              <a:rPr lang="en-US" sz="2800" dirty="0" smtClean="0"/>
              <a:t>April 1974 (267).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T</a:t>
            </a:r>
            <a:r>
              <a:rPr lang="en-US" sz="2800" dirty="0" smtClean="0"/>
              <a:t>hree </a:t>
            </a:r>
            <a:r>
              <a:rPr lang="en-US" sz="2800" dirty="0"/>
              <a:t>of the top five tornado outbreaks on </a:t>
            </a:r>
            <a:r>
              <a:rPr lang="en-US" sz="2800" dirty="0" smtClean="0"/>
              <a:t>record.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D</a:t>
            </a:r>
            <a:r>
              <a:rPr lang="en-US" sz="2800" dirty="0" smtClean="0"/>
              <a:t>amage estimates = </a:t>
            </a:r>
            <a:r>
              <a:rPr lang="en-US" sz="2800" dirty="0"/>
              <a:t>$25 billion, </a:t>
            </a:r>
            <a:r>
              <a:rPr lang="en-US" sz="2800" dirty="0" smtClean="0"/>
              <a:t>&gt;2X </a:t>
            </a:r>
            <a:r>
              <a:rPr lang="en-US" sz="2800" dirty="0"/>
              <a:t>previous record </a:t>
            </a:r>
            <a:r>
              <a:rPr lang="en-US" sz="2800" dirty="0" smtClean="0"/>
              <a:t>from 2010</a:t>
            </a:r>
            <a:r>
              <a:rPr lang="en-US" sz="2800" dirty="0"/>
              <a:t>.</a:t>
            </a:r>
            <a:br>
              <a:rPr lang="en-US" sz="2800" dirty="0"/>
            </a:br>
            <a:endParaRPr lang="en-US" sz="2800" dirty="0" smtClean="0"/>
          </a:p>
          <a:p>
            <a:pPr lvl="1" algn="r"/>
            <a:r>
              <a:rPr lang="en-US" sz="1600" dirty="0" err="1" smtClean="0"/>
              <a:t>WeatherUnderground</a:t>
            </a:r>
            <a:endParaRPr lang="en-US" sz="16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9855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nual_max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8568" y="932238"/>
            <a:ext cx="10442168" cy="39158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5331" y="875256"/>
            <a:ext cx="2108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Observations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400797" y="892189"/>
            <a:ext cx="986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Index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428984" y="418508"/>
            <a:ext cx="4288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Month of Maximum Activity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9548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cycle</a:t>
            </a:r>
            <a:endParaRPr lang="en-US" dirty="0"/>
          </a:p>
        </p:txBody>
      </p:sp>
      <p:pic>
        <p:nvPicPr>
          <p:cNvPr id="5" name="Picture 4" descr="annual_cyc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28358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09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correlation</a:t>
            </a:r>
            <a:endParaRPr lang="en-US" dirty="0"/>
          </a:p>
        </p:txBody>
      </p:sp>
      <p:pic>
        <p:nvPicPr>
          <p:cNvPr id="3" name="Picture 2" descr="pat_corr_obs_index_cli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58956"/>
            <a:ext cx="7315200" cy="54864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110389" y="4161463"/>
            <a:ext cx="1101640" cy="97916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90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Each month fit separately</a:t>
            </a:r>
            <a:endParaRPr lang="en-US" dirty="0"/>
          </a:p>
        </p:txBody>
      </p:sp>
      <p:pic>
        <p:nvPicPr>
          <p:cNvPr id="3" name="Picture 2" descr="monthly_coe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58956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99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5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Does the index capture </a:t>
            </a:r>
            <a:r>
              <a:rPr lang="en-US" dirty="0" err="1" smtClean="0"/>
              <a:t>interannual</a:t>
            </a:r>
            <a:r>
              <a:rPr lang="en-US" dirty="0" smtClean="0"/>
              <a:t> variability?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124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8168"/>
            <a:ext cx="8229600" cy="1143000"/>
          </a:xfrm>
        </p:spPr>
        <p:txBody>
          <a:bodyPr/>
          <a:lstStyle/>
          <a:p>
            <a:r>
              <a:rPr lang="en-US" dirty="0" smtClean="0"/>
              <a:t>US totals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391972"/>
              </p:ext>
            </p:extLst>
          </p:nvPr>
        </p:nvGraphicFramePr>
        <p:xfrm>
          <a:off x="95247" y="2277040"/>
          <a:ext cx="8983433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388"/>
                <a:gridCol w="684388"/>
                <a:gridCol w="684388"/>
                <a:gridCol w="684388"/>
                <a:gridCol w="684388"/>
                <a:gridCol w="684388"/>
                <a:gridCol w="684388"/>
                <a:gridCol w="684388"/>
                <a:gridCol w="684388"/>
                <a:gridCol w="776100"/>
                <a:gridCol w="645557"/>
                <a:gridCol w="631505"/>
                <a:gridCol w="770779"/>
              </a:tblGrid>
              <a:tr h="32821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Feb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Apr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Jun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Jul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Aug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Sep    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Dec</a:t>
                      </a:r>
                    </a:p>
                  </a:txBody>
                  <a:tcPr/>
                </a:tc>
              </a:tr>
              <a:tr h="32760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Index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0.75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0.64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0.54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0.60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0.67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0.75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0.48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0.74</a:t>
                      </a:r>
                    </a:p>
                  </a:txBody>
                  <a:tcPr/>
                </a:tc>
              </a:tr>
              <a:tr h="32760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SRH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only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0.24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0.12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0.14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0.34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0.41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0.39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0.51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0.31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-0.16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0.13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0.21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0.37</a:t>
                      </a:r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</a:tr>
              <a:tr h="32760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cPrcponly</a:t>
                      </a:r>
                      <a:endParaRPr lang="en-US" sz="1600" dirty="0"/>
                    </a:p>
                  </a:txBody>
                  <a:tcPr>
                    <a:solidFill>
                      <a:srgbClr val="FF6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0.76</a:t>
                      </a:r>
                      <a:endParaRPr lang="en-US" sz="1600" dirty="0"/>
                    </a:p>
                  </a:txBody>
                  <a:tcPr>
                    <a:solidFill>
                      <a:srgbClr val="FF6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0.58</a:t>
                      </a:r>
                      <a:endParaRPr lang="en-US" sz="1600" dirty="0"/>
                    </a:p>
                  </a:txBody>
                  <a:tcPr>
                    <a:solidFill>
                      <a:srgbClr val="FF6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0.68</a:t>
                      </a:r>
                      <a:endParaRPr lang="en-US" sz="1600" dirty="0"/>
                    </a:p>
                  </a:txBody>
                  <a:tcPr>
                    <a:solidFill>
                      <a:srgbClr val="FF6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0.60</a:t>
                      </a:r>
                      <a:endParaRPr lang="en-US" sz="1600" dirty="0"/>
                    </a:p>
                  </a:txBody>
                  <a:tcPr>
                    <a:solidFill>
                      <a:srgbClr val="FF6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0.30</a:t>
                      </a:r>
                      <a:endParaRPr lang="en-US" sz="1600" dirty="0"/>
                    </a:p>
                  </a:txBody>
                  <a:tcPr>
                    <a:solidFill>
                      <a:srgbClr val="FF6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0.54</a:t>
                      </a:r>
                      <a:endParaRPr lang="en-US" sz="1600" dirty="0"/>
                    </a:p>
                  </a:txBody>
                  <a:tcPr>
                    <a:solidFill>
                      <a:srgbClr val="FF6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0.60</a:t>
                      </a:r>
                      <a:endParaRPr lang="en-US" sz="1600" dirty="0"/>
                    </a:p>
                  </a:txBody>
                  <a:tcPr>
                    <a:solidFill>
                      <a:srgbClr val="FF6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0.33</a:t>
                      </a:r>
                      <a:endParaRPr lang="en-US" sz="1600" dirty="0"/>
                    </a:p>
                  </a:txBody>
                  <a:tcPr>
                    <a:solidFill>
                      <a:srgbClr val="FF6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0.15</a:t>
                      </a:r>
                      <a:endParaRPr lang="en-US" sz="1600" dirty="0"/>
                    </a:p>
                  </a:txBody>
                  <a:tcPr>
                    <a:solidFill>
                      <a:srgbClr val="FF6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0.28</a:t>
                      </a:r>
                      <a:endParaRPr lang="en-US" sz="1600" dirty="0"/>
                    </a:p>
                  </a:txBody>
                  <a:tcPr>
                    <a:solidFill>
                      <a:srgbClr val="FF6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0.53</a:t>
                      </a:r>
                      <a:endParaRPr lang="en-US" sz="1600" dirty="0"/>
                    </a:p>
                  </a:txBody>
                  <a:tcPr>
                    <a:solidFill>
                      <a:srgbClr val="FF6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0.74</a:t>
                      </a:r>
                    </a:p>
                  </a:txBody>
                  <a:tcPr>
                    <a:solidFill>
                      <a:srgbClr val="FF6600"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92800" y="4655297"/>
            <a:ext cx="6347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Correlation between index and observed number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2867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me_seri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78" y="-238125"/>
            <a:ext cx="8263467" cy="774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42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an corr_clim_smooth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89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eb corr_clim_smooth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94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r corr_clim_smooth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90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limate</a:t>
            </a:r>
            <a:r>
              <a:rPr lang="en-US" dirty="0"/>
              <a:t>/tornadoes </a:t>
            </a:r>
            <a:r>
              <a:rPr lang="en-US" dirty="0" smtClean="0"/>
              <a:t>connection?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“Tornado Season Intensifies, Without Clear Scientific Consensus on Why” -- NY Times, April 25, 2011. </a:t>
            </a:r>
          </a:p>
          <a:p>
            <a:r>
              <a:rPr lang="en-US" i="1" dirty="0" smtClean="0"/>
              <a:t>“The co-variability of 20 severe spring (March-May) tornado outbreaks over the contiguous US and phases of the El Niño/Southern Oscillation (</a:t>
            </a:r>
            <a:r>
              <a:rPr lang="en-US" i="1" dirty="0" smtClean="0">
                <a:solidFill>
                  <a:srgbClr val="FF0000"/>
                </a:solidFill>
              </a:rPr>
              <a:t>ENSO</a:t>
            </a:r>
            <a:r>
              <a:rPr lang="en-US" i="1" dirty="0" smtClean="0"/>
              <a:t>) during the past 100 years presents a complicated picture of the historical relationships.” -- </a:t>
            </a:r>
            <a:r>
              <a:rPr lang="en-US" dirty="0" smtClean="0"/>
              <a:t>NOAA/ERSL Climate Attribution Rapid Response Team</a:t>
            </a:r>
          </a:p>
          <a:p>
            <a:r>
              <a:rPr lang="en-US" dirty="0" smtClean="0"/>
              <a:t>outside the work of Brooks and collaborators… , “</a:t>
            </a:r>
            <a:r>
              <a:rPr lang="en-US" i="1" dirty="0" smtClean="0"/>
              <a:t>Not much research has been done on </a:t>
            </a:r>
            <a:r>
              <a:rPr lang="en-US" i="1" dirty="0" smtClean="0">
                <a:solidFill>
                  <a:srgbClr val="FF0000"/>
                </a:solidFill>
              </a:rPr>
              <a:t>climate change </a:t>
            </a:r>
            <a:r>
              <a:rPr lang="en-US" i="1" dirty="0" smtClean="0"/>
              <a:t>effects on middle latitude severe weather</a:t>
            </a:r>
            <a:r>
              <a:rPr lang="en-US" dirty="0" smtClean="0"/>
              <a:t>.” -- Kerry Emanuel </a:t>
            </a:r>
            <a:r>
              <a:rPr lang="en-US" sz="1600" dirty="0" smtClean="0"/>
              <a:t>http</a:t>
            </a:r>
            <a:r>
              <a:rPr lang="en-US" sz="1600" dirty="0"/>
              <a:t>://</a:t>
            </a:r>
            <a:r>
              <a:rPr lang="en-US" sz="1600" dirty="0" err="1"/>
              <a:t>dotearth.blogs.nytimes.com</a:t>
            </a:r>
            <a:r>
              <a:rPr lang="en-US" sz="1600" dirty="0"/>
              <a:t>/2011/06/01/</a:t>
            </a:r>
            <a:r>
              <a:rPr lang="en-US" sz="1600" dirty="0" err="1"/>
              <a:t>closeup</a:t>
            </a:r>
            <a:r>
              <a:rPr lang="en-US" sz="1600" dirty="0"/>
              <a:t>-</a:t>
            </a:r>
            <a:r>
              <a:rPr lang="en-US" sz="1600" dirty="0" err="1"/>
              <a:t>aprils</a:t>
            </a:r>
            <a:r>
              <a:rPr lang="en-US" sz="1600" dirty="0"/>
              <a:t>-tornado-outbreaks</a:t>
            </a:r>
            <a:r>
              <a:rPr lang="en-US" sz="1600" dirty="0" smtClean="0"/>
              <a:t>/</a:t>
            </a:r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571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pr corr_clim_smooth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58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y corr_clim_smooth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75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n corr_clim_smooth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65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l corr_clim_smooth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59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ug corr_clim_smooth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60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p corr_clim_smooth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39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ct corr_clim_smooth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77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v corr_clim_smooth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349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c corr_clim_smooth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84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 association between environmental parameters and tornado activity on </a:t>
            </a:r>
            <a:r>
              <a:rPr lang="en-US" i="1" u="sng" dirty="0" smtClean="0"/>
              <a:t>monthly</a:t>
            </a:r>
            <a:r>
              <a:rPr lang="en-US" dirty="0" smtClean="0"/>
              <a:t> time-scales.</a:t>
            </a:r>
          </a:p>
          <a:p>
            <a:pPr lvl="1"/>
            <a:r>
              <a:rPr lang="en-US" dirty="0" smtClean="0"/>
              <a:t>Climatological variability</a:t>
            </a:r>
          </a:p>
          <a:p>
            <a:pPr lvl="1"/>
            <a:r>
              <a:rPr lang="en-US" dirty="0" err="1" smtClean="0"/>
              <a:t>Interannual</a:t>
            </a:r>
            <a:r>
              <a:rPr lang="en-US" dirty="0" smtClean="0"/>
              <a:t> variability</a:t>
            </a:r>
          </a:p>
          <a:p>
            <a:r>
              <a:rPr lang="en-US" dirty="0" smtClean="0"/>
              <a:t>Tornado “index” = potentially useful tool for:</a:t>
            </a:r>
          </a:p>
          <a:p>
            <a:pPr lvl="1"/>
            <a:r>
              <a:rPr lang="en-US" dirty="0" smtClean="0"/>
              <a:t>Attributing observed variability</a:t>
            </a:r>
          </a:p>
          <a:p>
            <a:pPr lvl="1"/>
            <a:r>
              <a:rPr lang="en-US" dirty="0" smtClean="0"/>
              <a:t>Extended-range prediction</a:t>
            </a:r>
          </a:p>
          <a:p>
            <a:pPr lvl="1"/>
            <a:r>
              <a:rPr lang="en-US" dirty="0" smtClean="0"/>
              <a:t>Climate projections</a:t>
            </a:r>
          </a:p>
        </p:txBody>
      </p:sp>
    </p:spTree>
    <p:extLst>
      <p:ext uri="{BB962C8B-B14F-4D97-AF65-F5344CB8AC3E}">
        <p14:creationId xmlns:p14="http://schemas.microsoft.com/office/powerpoint/2010/main" val="3455788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probabilities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P(tornadoes | ENSO)?</a:t>
            </a:r>
          </a:p>
          <a:p>
            <a:r>
              <a:rPr lang="en-US" dirty="0" smtClean="0"/>
              <a:t>P(tornadoes | Climate change)?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Two approaches</a:t>
            </a:r>
          </a:p>
          <a:p>
            <a:r>
              <a:rPr lang="en-US" dirty="0" smtClean="0"/>
              <a:t>Statistical </a:t>
            </a:r>
          </a:p>
          <a:p>
            <a:pPr lvl="1"/>
            <a:r>
              <a:rPr lang="en-US" dirty="0" smtClean="0"/>
              <a:t>E[tornadoes | something] = regression</a:t>
            </a:r>
          </a:p>
          <a:p>
            <a:r>
              <a:rPr lang="en-US" dirty="0" smtClean="0"/>
              <a:t>Dynamical</a:t>
            </a:r>
          </a:p>
          <a:p>
            <a:pPr lvl="1"/>
            <a:r>
              <a:rPr lang="en-US" dirty="0" smtClean="0"/>
              <a:t>Tornadoes in physical model</a:t>
            </a:r>
            <a:r>
              <a:rPr lang="en-US" dirty="0"/>
              <a:t> </a:t>
            </a:r>
            <a:r>
              <a:rPr lang="en-US" dirty="0" smtClean="0"/>
              <a:t>forced by something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735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tter_cf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367" y="799938"/>
            <a:ext cx="5424701" cy="542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76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problem with statistical and dynamical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092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“Tornadoes</a:t>
            </a:r>
            <a:r>
              <a:rPr lang="en-US" dirty="0"/>
              <a:t>, the deadliest weather disaster to hit the country this year, present a particularly thorny case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“Tornadoes </a:t>
            </a:r>
            <a:r>
              <a:rPr lang="en-US" dirty="0"/>
              <a:t>are small and hard to count</a:t>
            </a:r>
            <a:r>
              <a:rPr lang="en-US" dirty="0" smtClean="0"/>
              <a:t>, and </a:t>
            </a:r>
            <a:r>
              <a:rPr lang="en-US" dirty="0"/>
              <a:t>scientists have little confidence in </a:t>
            </a:r>
            <a:r>
              <a:rPr lang="en-US" dirty="0" smtClean="0"/>
              <a:t>the accuracy </a:t>
            </a:r>
            <a:r>
              <a:rPr lang="en-US" dirty="0"/>
              <a:t>of older </a:t>
            </a:r>
            <a:r>
              <a:rPr lang="en-US" dirty="0" smtClean="0"/>
              <a:t>data.”</a:t>
            </a:r>
          </a:p>
          <a:p>
            <a:endParaRPr lang="en-US" strike="sngStrike" dirty="0" smtClean="0"/>
          </a:p>
          <a:p>
            <a:r>
              <a:rPr lang="en-US" dirty="0" smtClean="0"/>
              <a:t> “The </a:t>
            </a:r>
            <a:r>
              <a:rPr lang="en-US" dirty="0"/>
              <a:t>computer programs they use to analyze and forecast the climate do not </a:t>
            </a:r>
            <a:r>
              <a:rPr lang="en-US" dirty="0" smtClean="0"/>
              <a:t>do a </a:t>
            </a:r>
            <a:r>
              <a:rPr lang="en-US" dirty="0"/>
              <a:t>good job of representing events as small as tornadoes</a:t>
            </a:r>
            <a:r>
              <a:rPr lang="en-US" dirty="0" smtClean="0"/>
              <a:t>.”</a:t>
            </a:r>
          </a:p>
          <a:p>
            <a:pPr marL="0" indent="0" algn="r">
              <a:buNone/>
            </a:pPr>
            <a:endParaRPr lang="en-US" sz="1900" dirty="0"/>
          </a:p>
          <a:p>
            <a:pPr marL="0" indent="0" algn="r">
              <a:buNone/>
            </a:pPr>
            <a:r>
              <a:rPr lang="en-US" sz="1900" i="1" dirty="0" smtClean="0"/>
              <a:t>Harsh </a:t>
            </a:r>
            <a:r>
              <a:rPr lang="en-US" sz="1900" i="1" dirty="0"/>
              <a:t>Political Reality Slows Climate Studies Despite Extreme </a:t>
            </a:r>
            <a:r>
              <a:rPr lang="en-US" sz="1900" i="1" dirty="0" smtClean="0"/>
              <a:t>Year</a:t>
            </a:r>
            <a:r>
              <a:rPr lang="en-US" sz="1900" dirty="0" smtClean="0"/>
              <a:t> -- NY Times 12/25/2011</a:t>
            </a:r>
          </a:p>
          <a:p>
            <a:pPr marL="0" indent="0" algn="r">
              <a:buNone/>
            </a:pPr>
            <a:endParaRPr lang="en-US" sz="1900" dirty="0" smtClean="0"/>
          </a:p>
          <a:p>
            <a:pPr marL="0" indent="0" algn="r">
              <a:buNone/>
            </a:pPr>
            <a:r>
              <a:rPr lang="en-US" sz="1900" dirty="0" smtClean="0"/>
              <a:t>“Tornadoes </a:t>
            </a:r>
            <a:r>
              <a:rPr lang="en-US" sz="1900" dirty="0"/>
              <a:t>are not in the least bit </a:t>
            </a:r>
            <a:r>
              <a:rPr lang="en-US" sz="1900" dirty="0" smtClean="0"/>
              <a:t>‘thorny.’”-- Roger </a:t>
            </a:r>
            <a:r>
              <a:rPr lang="en-US" sz="1900" dirty="0" err="1" smtClean="0"/>
              <a:t>Pielke</a:t>
            </a:r>
            <a:r>
              <a:rPr lang="en-US" sz="1900" dirty="0" smtClean="0"/>
              <a:t>, </a:t>
            </a:r>
            <a:r>
              <a:rPr lang="en-US" sz="1900" dirty="0" err="1" smtClean="0"/>
              <a:t>Jr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694942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scale_ob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7162"/>
            <a:ext cx="8229600" cy="54864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710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8217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Atmospheric environment and </a:t>
            </a:r>
            <a:r>
              <a:rPr lang="en-US" sz="3600" dirty="0" smtClean="0"/>
              <a:t>tornadoes: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Short time-scales</a:t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38550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Useful relation between large-scale environmental parameters and tornado activity on short time-scales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548" y="1212121"/>
            <a:ext cx="7223349" cy="49189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92443" y="6275034"/>
            <a:ext cx="2198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April 26, 2011 16:30Z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208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19574</TotalTime>
  <Words>1375</Words>
  <Application>Microsoft Macintosh PowerPoint</Application>
  <PresentationFormat>On-screen Show (4:3)</PresentationFormat>
  <Paragraphs>243</Paragraphs>
  <Slides>50</Slides>
  <Notes>23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Association of U.S. tornado counts with the large-scale environment on monthly time-scales </vt:lpstr>
      <vt:lpstr>Outline </vt:lpstr>
      <vt:lpstr>Motivation: 2011 “Year of the Tornado”</vt:lpstr>
      <vt:lpstr>Climate/tornadoes connection? </vt:lpstr>
      <vt:lpstr>Conditional probabilities</vt:lpstr>
      <vt:lpstr>The problem with statistical and dynamical approaches</vt:lpstr>
      <vt:lpstr>Observations</vt:lpstr>
      <vt:lpstr>Atmospheric environment and tornadoes: Short time-scales </vt:lpstr>
      <vt:lpstr>Useful relation between large-scale environmental parameters and tornado activity on short time-scales </vt:lpstr>
      <vt:lpstr>Basic Questions </vt:lpstr>
      <vt:lpstr>What are the key environmental parameters?</vt:lpstr>
      <vt:lpstr>Probability of severe thunderstorm with F2 tornado, 5cm hail, or 120 km/h wind gusts</vt:lpstr>
      <vt:lpstr>NCEP/NCAR 6-h reanalysis environmental parameters near severe thunderstorms 1997-1999</vt:lpstr>
      <vt:lpstr>Classification of environments</vt:lpstr>
      <vt:lpstr>PowerPoint Presentation</vt:lpstr>
      <vt:lpstr>PowerPoint Presentation</vt:lpstr>
      <vt:lpstr>Monthly time-scales</vt:lpstr>
      <vt:lpstr>An index relating monthly tornado activity and environment  </vt:lpstr>
      <vt:lpstr>Large-scale climate phenomena potentially modulating monthly tornado activity </vt:lpstr>
      <vt:lpstr>Index methodology borrowed from tropical cyclone genesis </vt:lpstr>
      <vt:lpstr>PowerPoint Presentation</vt:lpstr>
      <vt:lpstr>Apply index methodology to monthly tornado counts</vt:lpstr>
      <vt:lpstr>Picking predictors</vt:lpstr>
      <vt:lpstr>2-parameter indices</vt:lpstr>
      <vt:lpstr>Why not CAPE/SRH?</vt:lpstr>
      <vt:lpstr>Why not CAPE:SRH?</vt:lpstr>
      <vt:lpstr>How well does the index capture climatology? </vt:lpstr>
      <vt:lpstr>Log(Expected number of tornadoes)</vt:lpstr>
      <vt:lpstr>PowerPoint Presentation</vt:lpstr>
      <vt:lpstr>PowerPoint Presentation</vt:lpstr>
      <vt:lpstr>Annual cycle</vt:lpstr>
      <vt:lpstr>Pattern correlation</vt:lpstr>
      <vt:lpstr>Each month fit separately</vt:lpstr>
      <vt:lpstr>Does the index capture interannual variability? </vt:lpstr>
      <vt:lpstr>US totals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Association of U.S. Tornado counts with the large-scale environment on monthly time-scales </dc:title>
  <dc:creator>Michael Tippett</dc:creator>
  <cp:lastModifiedBy>Michael Tippett</cp:lastModifiedBy>
  <cp:revision>101</cp:revision>
  <cp:lastPrinted>2011-12-06T18:02:26Z</cp:lastPrinted>
  <dcterms:created xsi:type="dcterms:W3CDTF">2011-09-26T14:36:22Z</dcterms:created>
  <dcterms:modified xsi:type="dcterms:W3CDTF">2012-01-11T17:46:36Z</dcterms:modified>
</cp:coreProperties>
</file>